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1.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44.xml" ContentType="application/vnd.openxmlformats-officedocument.presentationml.slide+xml"/>
  <Override PartName="/ppt/diagrams/data1.xml" ContentType="application/vnd.openxmlformats-officedocument.drawingml.diagramData+xml"/>
  <Override PartName="/ppt/slides/slide38.xml" ContentType="application/vnd.openxmlformats-officedocument.presentationml.slide+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26.xml" ContentType="application/vnd.openxmlformats-officedocument.presentationml.slideLayou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12.xml" ContentType="application/vnd.openxmlformats-officedocument.presentationml.notesSlide+xml"/>
  <Override PartName="/ppt/webextensions/webextension1.xml" ContentType="application/vnd.ms-office.webextension+xml"/>
  <Override PartName="/ppt/authors.xml" ContentType="application/vnd.ms-powerpoint.authors+xml"/>
  <Override PartName="/ppt/notesMasters/notesMaster1.xml" ContentType="application/vnd.openxmlformats-officedocument.presentationml.notesMaster+xml"/>
  <Override PartName="/ppt/theme/theme1.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webextensions/taskpanes.xml" ContentType="application/vnd.ms-office.webextensiontaskpane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tags/tag2.xml" ContentType="application/vnd.openxmlformats-officedocument.presentationml.tags+xml"/>
  <Override PartName="/ppt/tags/tag1.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4" r:id="rId5"/>
  </p:sldMasterIdLst>
  <p:notesMasterIdLst>
    <p:notesMasterId r:id="rId56"/>
  </p:notesMasterIdLst>
  <p:sldIdLst>
    <p:sldId id="404" r:id="rId6"/>
    <p:sldId id="403" r:id="rId7"/>
    <p:sldId id="410" r:id="rId8"/>
    <p:sldId id="409" r:id="rId9"/>
    <p:sldId id="405" r:id="rId10"/>
    <p:sldId id="399" r:id="rId11"/>
    <p:sldId id="362" r:id="rId12"/>
    <p:sldId id="363" r:id="rId13"/>
    <p:sldId id="364" r:id="rId14"/>
    <p:sldId id="392" r:id="rId15"/>
    <p:sldId id="366" r:id="rId16"/>
    <p:sldId id="393" r:id="rId17"/>
    <p:sldId id="394" r:id="rId18"/>
    <p:sldId id="395" r:id="rId19"/>
    <p:sldId id="370" r:id="rId20"/>
    <p:sldId id="415" r:id="rId21"/>
    <p:sldId id="406" r:id="rId22"/>
    <p:sldId id="319" r:id="rId23"/>
    <p:sldId id="322" r:id="rId24"/>
    <p:sldId id="357" r:id="rId25"/>
    <p:sldId id="422" r:id="rId26"/>
    <p:sldId id="423" r:id="rId27"/>
    <p:sldId id="424" r:id="rId28"/>
    <p:sldId id="407" r:id="rId29"/>
    <p:sldId id="330" r:id="rId30"/>
    <p:sldId id="331" r:id="rId31"/>
    <p:sldId id="332" r:id="rId32"/>
    <p:sldId id="333" r:id="rId33"/>
    <p:sldId id="372" r:id="rId34"/>
    <p:sldId id="373" r:id="rId35"/>
    <p:sldId id="411" r:id="rId36"/>
    <p:sldId id="324" r:id="rId37"/>
    <p:sldId id="337" r:id="rId38"/>
    <p:sldId id="327" r:id="rId39"/>
    <p:sldId id="429" r:id="rId40"/>
    <p:sldId id="325" r:id="rId41"/>
    <p:sldId id="430" r:id="rId42"/>
    <p:sldId id="376" r:id="rId43"/>
    <p:sldId id="439" r:id="rId44"/>
    <p:sldId id="377" r:id="rId45"/>
    <p:sldId id="378" r:id="rId46"/>
    <p:sldId id="379" r:id="rId47"/>
    <p:sldId id="380" r:id="rId48"/>
    <p:sldId id="381" r:id="rId49"/>
    <p:sldId id="413" r:id="rId50"/>
    <p:sldId id="438" r:id="rId51"/>
    <p:sldId id="396" r:id="rId52"/>
    <p:sldId id="435" r:id="rId53"/>
    <p:sldId id="436" r:id="rId54"/>
    <p:sldId id="437" r:id="rId5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76DFB96-FE65-47BC-A9EE-C3C03E346062}">
          <p14:sldIdLst>
            <p14:sldId id="404"/>
            <p14:sldId id="403"/>
            <p14:sldId id="410"/>
            <p14:sldId id="409"/>
            <p14:sldId id="405"/>
            <p14:sldId id="399"/>
            <p14:sldId id="362"/>
            <p14:sldId id="363"/>
            <p14:sldId id="364"/>
            <p14:sldId id="392"/>
            <p14:sldId id="366"/>
            <p14:sldId id="393"/>
            <p14:sldId id="394"/>
            <p14:sldId id="395"/>
            <p14:sldId id="370"/>
            <p14:sldId id="415"/>
            <p14:sldId id="406"/>
            <p14:sldId id="319"/>
            <p14:sldId id="322"/>
            <p14:sldId id="357"/>
            <p14:sldId id="422"/>
            <p14:sldId id="423"/>
            <p14:sldId id="424"/>
            <p14:sldId id="407"/>
          </p14:sldIdLst>
        </p14:section>
        <p14:section name="Section 2 " id="{E28667C0-7B7E-4FDF-A4A0-38B1834579A6}">
          <p14:sldIdLst>
            <p14:sldId id="330"/>
            <p14:sldId id="331"/>
            <p14:sldId id="332"/>
            <p14:sldId id="333"/>
            <p14:sldId id="372"/>
            <p14:sldId id="373"/>
            <p14:sldId id="411"/>
          </p14:sldIdLst>
        </p14:section>
        <p14:section name="Section 3" id="{C691D0AA-A332-463C-9FFB-C690E2E5FA24}">
          <p14:sldIdLst/>
        </p14:section>
        <p14:section name="Untitled Section" id="{BC7FFD90-583F-4583-BB50-B11B956BDD55}">
          <p14:sldIdLst>
            <p14:sldId id="324"/>
            <p14:sldId id="337"/>
            <p14:sldId id="327"/>
            <p14:sldId id="429"/>
            <p14:sldId id="325"/>
            <p14:sldId id="430"/>
            <p14:sldId id="376"/>
            <p14:sldId id="439"/>
            <p14:sldId id="377"/>
            <p14:sldId id="378"/>
            <p14:sldId id="379"/>
            <p14:sldId id="380"/>
            <p14:sldId id="381"/>
            <p14:sldId id="413"/>
            <p14:sldId id="438"/>
            <p14:sldId id="396"/>
            <p14:sldId id="435"/>
            <p14:sldId id="436"/>
            <p14:sldId id="43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016F41-F66C-97D2-6232-21E43E8246BD}" name="Alfie Qiang" initials="AQ" userId="S::Alfie.Qiang@simon-kucher.com::add3c381-2bd2-4f85-b88d-6108af1f6d32" providerId="AD"/>
  <p188:author id="{2EF6095A-ACE0-9399-032C-9E04635994D9}" name="qiaozhou1009" initials="qi" userId="S::qiaozhou1009_gmail.com#ext#@actuaries.onmicrosoft.com::bbd5ff18-f742-4f9a-9ac2-97a5079a2c17" providerId="AD"/>
  <p188:author id="{FBCB1C8C-B736-F45E-5CF6-E710441FF10D}" name="Qiao Zhou" initials="QZ" userId="87527667ac4af4c3" providerId="Windows Live"/>
  <p188:author id="{BD3414AE-04DB-0B87-E1CB-2CE24CC285E9}" name="Catherine Nance" initials="CN" userId="63a7c922894b0918" providerId="Windows Live"/>
  <p188:author id="{59F713B2-3FFE-F3F2-613E-7DDE3A036E77}" name="Cossart, Kim" initials="CK" userId="S::kim.cossart_ndis.gov.au#ext#@actuaries.onmicrosoft.com::82cbe384-8797-404d-b7d6-6314e7ec7747" providerId="AD"/>
  <p188:author id="{885651B3-B298-1A36-88A2-8DFD9AE69FE0}" name="Margaret.kerr25" initials="Ma" userId="S::margaret.kerr25_bigpond.com#ext#@actuaries.onmicrosoft.com::d6d06f5d-b55b-4b35-a232-87d2ecce42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A6B"/>
    <a:srgbClr val="FDF3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F6673C-C730-E10D-A79A-2F0D94C69D74}" v="2" dt="2026-09-02T02:37:31.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42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64" Type="http://schemas.openxmlformats.org/officeDocument/2006/relationships/customXml" Target="../customXml/item4.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65" Type="http://schemas.openxmlformats.org/officeDocument/2006/relationships/customXml" Target="../customXml/item5.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535AED-231D-4777-B26D-406A150A1AD1}" type="doc">
      <dgm:prSet loTypeId="urn:microsoft.com/office/officeart/2005/8/layout/process4" loCatId="list" qsTypeId="urn:microsoft.com/office/officeart/2005/8/quickstyle/simple1#1" qsCatId="simple" csTypeId="urn:microsoft.com/office/officeart/2005/8/colors/accent1_2#1" csCatId="accent1" phldr="1"/>
      <dgm:spPr/>
      <dgm:t>
        <a:bodyPr/>
        <a:lstStyle/>
        <a:p>
          <a:endParaRPr lang="en-AU"/>
        </a:p>
      </dgm:t>
    </dgm:pt>
    <dgm:pt modelId="{3F89B4EC-DFDF-49CB-A0AB-9BD3C958CC54}">
      <dgm:prSet phldrT="[Text]" phldr="0" custT="1"/>
      <dgm:spPr/>
      <dgm:t>
        <a:bodyPr/>
        <a:lstStyle/>
        <a:p>
          <a:r>
            <a:rPr lang="en-GB" sz="1800"/>
            <a:t>1. How do I get started?</a:t>
          </a:r>
          <a:endParaRPr lang="en-AU" sz="1800"/>
        </a:p>
      </dgm:t>
    </dgm:pt>
    <dgm:pt modelId="{0858D4C3-77C6-41C8-AA89-0EEA4E60EF6F}" type="parTrans" cxnId="{222E457A-5EC1-475B-A0B5-D16A2948A2DE}">
      <dgm:prSet/>
      <dgm:spPr/>
      <dgm:t>
        <a:bodyPr/>
        <a:lstStyle/>
        <a:p>
          <a:endParaRPr lang="en-AU" sz="1800"/>
        </a:p>
      </dgm:t>
    </dgm:pt>
    <dgm:pt modelId="{E4447498-57EB-41F5-9A6C-93500637F58E}" type="sibTrans" cxnId="{222E457A-5EC1-475B-A0B5-D16A2948A2DE}">
      <dgm:prSet/>
      <dgm:spPr/>
      <dgm:t>
        <a:bodyPr/>
        <a:lstStyle/>
        <a:p>
          <a:endParaRPr lang="en-AU" sz="1800"/>
        </a:p>
      </dgm:t>
    </dgm:pt>
    <dgm:pt modelId="{F9969AAE-C84A-4C40-867C-46287A406565}">
      <dgm:prSet custT="1"/>
      <dgm:spPr/>
      <dgm:t>
        <a:bodyPr/>
        <a:lstStyle/>
        <a:p>
          <a:r>
            <a:rPr lang="en-GB" sz="1800"/>
            <a:t>4. What options are available while I decide?</a:t>
          </a:r>
          <a:endParaRPr lang="en-AU" sz="1800"/>
        </a:p>
      </dgm:t>
    </dgm:pt>
    <dgm:pt modelId="{4DE24E42-317B-4346-86E2-9801F65D67EC}" type="parTrans" cxnId="{A8537E5E-5E1F-401C-95A5-88A642A23A9F}">
      <dgm:prSet/>
      <dgm:spPr/>
      <dgm:t>
        <a:bodyPr/>
        <a:lstStyle/>
        <a:p>
          <a:endParaRPr lang="en-AU" sz="1800"/>
        </a:p>
      </dgm:t>
    </dgm:pt>
    <dgm:pt modelId="{2FEE77A4-287D-4750-95D3-F73AE60B1906}" type="sibTrans" cxnId="{A8537E5E-5E1F-401C-95A5-88A642A23A9F}">
      <dgm:prSet/>
      <dgm:spPr/>
      <dgm:t>
        <a:bodyPr/>
        <a:lstStyle/>
        <a:p>
          <a:endParaRPr lang="en-AU" sz="1800"/>
        </a:p>
      </dgm:t>
    </dgm:pt>
    <dgm:pt modelId="{5941480D-BD7E-4719-9207-C09554B1F49C}">
      <dgm:prSet custT="1"/>
      <dgm:spPr/>
      <dgm:t>
        <a:bodyPr/>
        <a:lstStyle/>
        <a:p>
          <a:pPr>
            <a:buNone/>
          </a:pPr>
          <a:r>
            <a:rPr lang="en-GB" sz="1800"/>
            <a:t>3. How do I enter residential aged care?</a:t>
          </a:r>
          <a:endParaRPr lang="en-AU" sz="1800"/>
        </a:p>
      </dgm:t>
    </dgm:pt>
    <dgm:pt modelId="{BE27C41D-E880-4A62-A89B-89C1CD9790A4}" type="parTrans" cxnId="{2B0474B7-0463-4E36-A812-17DD32F3D2F9}">
      <dgm:prSet/>
      <dgm:spPr/>
      <dgm:t>
        <a:bodyPr/>
        <a:lstStyle/>
        <a:p>
          <a:endParaRPr lang="en-AU" sz="1800"/>
        </a:p>
      </dgm:t>
    </dgm:pt>
    <dgm:pt modelId="{9367905C-B0A5-4723-802F-02E53A779D93}" type="sibTrans" cxnId="{2B0474B7-0463-4E36-A812-17DD32F3D2F9}">
      <dgm:prSet/>
      <dgm:spPr/>
      <dgm:t>
        <a:bodyPr/>
        <a:lstStyle/>
        <a:p>
          <a:endParaRPr lang="en-AU" sz="1800"/>
        </a:p>
      </dgm:t>
    </dgm:pt>
    <dgm:pt modelId="{701792E4-706A-41BA-9F6C-2F00D0EB0D63}">
      <dgm:prSet phldrT="[Text]" phldr="0" custT="1"/>
      <dgm:spPr/>
      <dgm:t>
        <a:bodyPr/>
        <a:lstStyle/>
        <a:p>
          <a:r>
            <a:rPr lang="en-GB" sz="1800"/>
            <a:t>5. What other resource might help me?</a:t>
          </a:r>
          <a:endParaRPr lang="en-AU" sz="1800"/>
        </a:p>
      </dgm:t>
    </dgm:pt>
    <dgm:pt modelId="{88D50C98-8867-4E78-B281-29EA47027660}" type="parTrans" cxnId="{50A11EFD-265D-44C4-A010-D0EBC4C70155}">
      <dgm:prSet/>
      <dgm:spPr/>
      <dgm:t>
        <a:bodyPr/>
        <a:lstStyle/>
        <a:p>
          <a:endParaRPr lang="en-AU" sz="1800"/>
        </a:p>
      </dgm:t>
    </dgm:pt>
    <dgm:pt modelId="{44ABABAB-0B7F-491E-8B5F-3F28262E01E7}" type="sibTrans" cxnId="{50A11EFD-265D-44C4-A010-D0EBC4C70155}">
      <dgm:prSet/>
      <dgm:spPr/>
      <dgm:t>
        <a:bodyPr/>
        <a:lstStyle/>
        <a:p>
          <a:endParaRPr lang="en-AU" sz="1800"/>
        </a:p>
      </dgm:t>
    </dgm:pt>
    <dgm:pt modelId="{6E62B8C2-A50F-4F77-8B3B-D4059464976C}">
      <dgm:prSet phldrT="[Text]" phldr="0" custT="1"/>
      <dgm:spPr/>
      <dgm:t>
        <a:bodyPr/>
        <a:lstStyle/>
        <a:p>
          <a:r>
            <a:rPr lang="en-GB" sz="1800"/>
            <a:t>2. How do I get help to live independently at home?</a:t>
          </a:r>
          <a:endParaRPr lang="en-AU" sz="1800"/>
        </a:p>
      </dgm:t>
    </dgm:pt>
    <dgm:pt modelId="{391FB3ED-064A-477D-960D-B81649C79EBA}" type="parTrans" cxnId="{82F0FB9E-962B-494F-AAC3-E8F976CFA19C}">
      <dgm:prSet/>
      <dgm:spPr/>
      <dgm:t>
        <a:bodyPr/>
        <a:lstStyle/>
        <a:p>
          <a:endParaRPr lang="en-AU" sz="1800"/>
        </a:p>
      </dgm:t>
    </dgm:pt>
    <dgm:pt modelId="{02CC180B-0D78-4BF5-82D6-4C6B52B332D5}" type="sibTrans" cxnId="{82F0FB9E-962B-494F-AAC3-E8F976CFA19C}">
      <dgm:prSet/>
      <dgm:spPr/>
      <dgm:t>
        <a:bodyPr/>
        <a:lstStyle/>
        <a:p>
          <a:endParaRPr lang="en-AU" sz="1800"/>
        </a:p>
      </dgm:t>
    </dgm:pt>
    <dgm:pt modelId="{BC024C84-C874-4CC6-B305-2EE1A33C5DC8}" type="pres">
      <dgm:prSet presAssocID="{D3535AED-231D-4777-B26D-406A150A1AD1}" presName="Name0" presStyleCnt="0">
        <dgm:presLayoutVars>
          <dgm:dir/>
          <dgm:animLvl val="lvl"/>
          <dgm:resizeHandles val="exact"/>
        </dgm:presLayoutVars>
      </dgm:prSet>
      <dgm:spPr/>
    </dgm:pt>
    <dgm:pt modelId="{54A0A66F-35CB-429D-BC6B-B4FFE0A6BE3C}" type="pres">
      <dgm:prSet presAssocID="{701792E4-706A-41BA-9F6C-2F00D0EB0D63}" presName="boxAndChildren" presStyleCnt="0"/>
      <dgm:spPr/>
    </dgm:pt>
    <dgm:pt modelId="{8018699E-6884-49E0-8139-5928FA9CDA54}" type="pres">
      <dgm:prSet presAssocID="{701792E4-706A-41BA-9F6C-2F00D0EB0D63}" presName="parentTextBox" presStyleLbl="node1" presStyleIdx="0" presStyleCnt="5"/>
      <dgm:spPr/>
    </dgm:pt>
    <dgm:pt modelId="{08D76C68-58C9-4868-B58C-445F696FCFAB}" type="pres">
      <dgm:prSet presAssocID="{2FEE77A4-287D-4750-95D3-F73AE60B1906}" presName="sp" presStyleCnt="0"/>
      <dgm:spPr/>
    </dgm:pt>
    <dgm:pt modelId="{719420AE-1DE3-46E2-AB9C-85D26E96E53A}" type="pres">
      <dgm:prSet presAssocID="{F9969AAE-C84A-4C40-867C-46287A406565}" presName="arrowAndChildren" presStyleCnt="0"/>
      <dgm:spPr/>
    </dgm:pt>
    <dgm:pt modelId="{C2CD78E8-7438-4A88-AD31-46588193F645}" type="pres">
      <dgm:prSet presAssocID="{F9969AAE-C84A-4C40-867C-46287A406565}" presName="parentTextArrow" presStyleLbl="node1" presStyleIdx="1" presStyleCnt="5"/>
      <dgm:spPr/>
    </dgm:pt>
    <dgm:pt modelId="{67396906-99EA-40B0-97DF-33E140A21E7D}" type="pres">
      <dgm:prSet presAssocID="{9367905C-B0A5-4723-802F-02E53A779D93}" presName="sp" presStyleCnt="0"/>
      <dgm:spPr/>
    </dgm:pt>
    <dgm:pt modelId="{A4E3DD4F-FE20-4445-80A7-EFDDB8BB9646}" type="pres">
      <dgm:prSet presAssocID="{5941480D-BD7E-4719-9207-C09554B1F49C}" presName="arrowAndChildren" presStyleCnt="0"/>
      <dgm:spPr/>
    </dgm:pt>
    <dgm:pt modelId="{59081367-4768-4C77-8953-6857B7C3FAA1}" type="pres">
      <dgm:prSet presAssocID="{5941480D-BD7E-4719-9207-C09554B1F49C}" presName="parentTextArrow" presStyleLbl="node1" presStyleIdx="2" presStyleCnt="5"/>
      <dgm:spPr/>
    </dgm:pt>
    <dgm:pt modelId="{535D6BB9-E0F6-418B-8647-641D821286A9}" type="pres">
      <dgm:prSet presAssocID="{02CC180B-0D78-4BF5-82D6-4C6B52B332D5}" presName="sp" presStyleCnt="0"/>
      <dgm:spPr/>
    </dgm:pt>
    <dgm:pt modelId="{0DA547CA-0A58-45A9-BD44-8CB4BA7F5013}" type="pres">
      <dgm:prSet presAssocID="{6E62B8C2-A50F-4F77-8B3B-D4059464976C}" presName="arrowAndChildren" presStyleCnt="0"/>
      <dgm:spPr/>
    </dgm:pt>
    <dgm:pt modelId="{CF996DEB-1143-4EEF-A16D-733D1A976674}" type="pres">
      <dgm:prSet presAssocID="{6E62B8C2-A50F-4F77-8B3B-D4059464976C}" presName="parentTextArrow" presStyleLbl="node1" presStyleIdx="3" presStyleCnt="5"/>
      <dgm:spPr/>
    </dgm:pt>
    <dgm:pt modelId="{2DA2CEF7-66F6-446E-B8A8-80DAD885544D}" type="pres">
      <dgm:prSet presAssocID="{E4447498-57EB-41F5-9A6C-93500637F58E}" presName="sp" presStyleCnt="0"/>
      <dgm:spPr/>
    </dgm:pt>
    <dgm:pt modelId="{6837A7D6-1BF8-4E86-971D-28A05AA2D512}" type="pres">
      <dgm:prSet presAssocID="{3F89B4EC-DFDF-49CB-A0AB-9BD3C958CC54}" presName="arrowAndChildren" presStyleCnt="0"/>
      <dgm:spPr/>
    </dgm:pt>
    <dgm:pt modelId="{9B342397-3C91-404F-B785-C74F88C125BD}" type="pres">
      <dgm:prSet presAssocID="{3F89B4EC-DFDF-49CB-A0AB-9BD3C958CC54}" presName="parentTextArrow" presStyleLbl="node1" presStyleIdx="4" presStyleCnt="5" custLinFactNeighborY="-1594"/>
      <dgm:spPr/>
    </dgm:pt>
  </dgm:ptLst>
  <dgm:cxnLst>
    <dgm:cxn modelId="{06245F0D-50A9-4E10-BE35-04B0040C6FEF}" type="presOf" srcId="{3F89B4EC-DFDF-49CB-A0AB-9BD3C958CC54}" destId="{9B342397-3C91-404F-B785-C74F88C125BD}" srcOrd="0" destOrd="0" presId="urn:microsoft.com/office/officeart/2005/8/layout/process4"/>
    <dgm:cxn modelId="{904EC632-B14A-4DA3-ACE4-3C48BAEF62DF}" type="presOf" srcId="{F9969AAE-C84A-4C40-867C-46287A406565}" destId="{C2CD78E8-7438-4A88-AD31-46588193F645}" srcOrd="0" destOrd="0" presId="urn:microsoft.com/office/officeart/2005/8/layout/process4"/>
    <dgm:cxn modelId="{A8537E5E-5E1F-401C-95A5-88A642A23A9F}" srcId="{D3535AED-231D-4777-B26D-406A150A1AD1}" destId="{F9969AAE-C84A-4C40-867C-46287A406565}" srcOrd="3" destOrd="0" parTransId="{4DE24E42-317B-4346-86E2-9801F65D67EC}" sibTransId="{2FEE77A4-287D-4750-95D3-F73AE60B1906}"/>
    <dgm:cxn modelId="{32B9E244-3A9D-4D89-B4DF-4DB6C8A00822}" type="presOf" srcId="{701792E4-706A-41BA-9F6C-2F00D0EB0D63}" destId="{8018699E-6884-49E0-8139-5928FA9CDA54}" srcOrd="0" destOrd="0" presId="urn:microsoft.com/office/officeart/2005/8/layout/process4"/>
    <dgm:cxn modelId="{53165C4A-58AE-48EE-9D47-6A36000F01A6}" type="presOf" srcId="{D3535AED-231D-4777-B26D-406A150A1AD1}" destId="{BC024C84-C874-4CC6-B305-2EE1A33C5DC8}" srcOrd="0" destOrd="0" presId="urn:microsoft.com/office/officeart/2005/8/layout/process4"/>
    <dgm:cxn modelId="{222E457A-5EC1-475B-A0B5-D16A2948A2DE}" srcId="{D3535AED-231D-4777-B26D-406A150A1AD1}" destId="{3F89B4EC-DFDF-49CB-A0AB-9BD3C958CC54}" srcOrd="0" destOrd="0" parTransId="{0858D4C3-77C6-41C8-AA89-0EEA4E60EF6F}" sibTransId="{E4447498-57EB-41F5-9A6C-93500637F58E}"/>
    <dgm:cxn modelId="{82F0FB9E-962B-494F-AAC3-E8F976CFA19C}" srcId="{D3535AED-231D-4777-B26D-406A150A1AD1}" destId="{6E62B8C2-A50F-4F77-8B3B-D4059464976C}" srcOrd="1" destOrd="0" parTransId="{391FB3ED-064A-477D-960D-B81649C79EBA}" sibTransId="{02CC180B-0D78-4BF5-82D6-4C6B52B332D5}"/>
    <dgm:cxn modelId="{84BB29B1-B9D5-4A20-BCAE-3E65EE3665B3}" type="presOf" srcId="{6E62B8C2-A50F-4F77-8B3B-D4059464976C}" destId="{CF996DEB-1143-4EEF-A16D-733D1A976674}" srcOrd="0" destOrd="0" presId="urn:microsoft.com/office/officeart/2005/8/layout/process4"/>
    <dgm:cxn modelId="{2B0474B7-0463-4E36-A812-17DD32F3D2F9}" srcId="{D3535AED-231D-4777-B26D-406A150A1AD1}" destId="{5941480D-BD7E-4719-9207-C09554B1F49C}" srcOrd="2" destOrd="0" parTransId="{BE27C41D-E880-4A62-A89B-89C1CD9790A4}" sibTransId="{9367905C-B0A5-4723-802F-02E53A779D93}"/>
    <dgm:cxn modelId="{546C9AF7-20BF-449F-A521-8E97B1522798}" type="presOf" srcId="{5941480D-BD7E-4719-9207-C09554B1F49C}" destId="{59081367-4768-4C77-8953-6857B7C3FAA1}" srcOrd="0" destOrd="0" presId="urn:microsoft.com/office/officeart/2005/8/layout/process4"/>
    <dgm:cxn modelId="{50A11EFD-265D-44C4-A010-D0EBC4C70155}" srcId="{D3535AED-231D-4777-B26D-406A150A1AD1}" destId="{701792E4-706A-41BA-9F6C-2F00D0EB0D63}" srcOrd="4" destOrd="0" parTransId="{88D50C98-8867-4E78-B281-29EA47027660}" sibTransId="{44ABABAB-0B7F-491E-8B5F-3F28262E01E7}"/>
    <dgm:cxn modelId="{B568A1EA-706E-4BDD-B569-FCB8A5C474B0}" type="presParOf" srcId="{BC024C84-C874-4CC6-B305-2EE1A33C5DC8}" destId="{54A0A66F-35CB-429D-BC6B-B4FFE0A6BE3C}" srcOrd="0" destOrd="0" presId="urn:microsoft.com/office/officeart/2005/8/layout/process4"/>
    <dgm:cxn modelId="{6778D1AC-E287-4373-A803-A72369BDA0E5}" type="presParOf" srcId="{54A0A66F-35CB-429D-BC6B-B4FFE0A6BE3C}" destId="{8018699E-6884-49E0-8139-5928FA9CDA54}" srcOrd="0" destOrd="0" presId="urn:microsoft.com/office/officeart/2005/8/layout/process4"/>
    <dgm:cxn modelId="{B1A37913-9E2E-4819-9247-1307533730BA}" type="presParOf" srcId="{BC024C84-C874-4CC6-B305-2EE1A33C5DC8}" destId="{08D76C68-58C9-4868-B58C-445F696FCFAB}" srcOrd="1" destOrd="0" presId="urn:microsoft.com/office/officeart/2005/8/layout/process4"/>
    <dgm:cxn modelId="{3B7522A3-0644-4948-96ED-FD75A3050D24}" type="presParOf" srcId="{BC024C84-C874-4CC6-B305-2EE1A33C5DC8}" destId="{719420AE-1DE3-46E2-AB9C-85D26E96E53A}" srcOrd="2" destOrd="0" presId="urn:microsoft.com/office/officeart/2005/8/layout/process4"/>
    <dgm:cxn modelId="{4B52DE8D-3C97-4059-AF5F-24940D0836B1}" type="presParOf" srcId="{719420AE-1DE3-46E2-AB9C-85D26E96E53A}" destId="{C2CD78E8-7438-4A88-AD31-46588193F645}" srcOrd="0" destOrd="0" presId="urn:microsoft.com/office/officeart/2005/8/layout/process4"/>
    <dgm:cxn modelId="{8DF5E62A-9FD0-4DDC-8EC0-511E281B35FA}" type="presParOf" srcId="{BC024C84-C874-4CC6-B305-2EE1A33C5DC8}" destId="{67396906-99EA-40B0-97DF-33E140A21E7D}" srcOrd="3" destOrd="0" presId="urn:microsoft.com/office/officeart/2005/8/layout/process4"/>
    <dgm:cxn modelId="{EDF37EBB-6769-4C3D-98C0-BC67A221790D}" type="presParOf" srcId="{BC024C84-C874-4CC6-B305-2EE1A33C5DC8}" destId="{A4E3DD4F-FE20-4445-80A7-EFDDB8BB9646}" srcOrd="4" destOrd="0" presId="urn:microsoft.com/office/officeart/2005/8/layout/process4"/>
    <dgm:cxn modelId="{9EECD5C0-3D31-4F1D-8DFB-CDB8C49FD761}" type="presParOf" srcId="{A4E3DD4F-FE20-4445-80A7-EFDDB8BB9646}" destId="{59081367-4768-4C77-8953-6857B7C3FAA1}" srcOrd="0" destOrd="0" presId="urn:microsoft.com/office/officeart/2005/8/layout/process4"/>
    <dgm:cxn modelId="{D3EB345C-5DFD-4283-8A07-AB47D4C3B462}" type="presParOf" srcId="{BC024C84-C874-4CC6-B305-2EE1A33C5DC8}" destId="{535D6BB9-E0F6-418B-8647-641D821286A9}" srcOrd="5" destOrd="0" presId="urn:microsoft.com/office/officeart/2005/8/layout/process4"/>
    <dgm:cxn modelId="{218825A3-8DC6-4AE3-8964-D0D10C7393D0}" type="presParOf" srcId="{BC024C84-C874-4CC6-B305-2EE1A33C5DC8}" destId="{0DA547CA-0A58-45A9-BD44-8CB4BA7F5013}" srcOrd="6" destOrd="0" presId="urn:microsoft.com/office/officeart/2005/8/layout/process4"/>
    <dgm:cxn modelId="{7B31007D-3EDC-475B-9437-6DF3C6A46E6F}" type="presParOf" srcId="{0DA547CA-0A58-45A9-BD44-8CB4BA7F5013}" destId="{CF996DEB-1143-4EEF-A16D-733D1A976674}" srcOrd="0" destOrd="0" presId="urn:microsoft.com/office/officeart/2005/8/layout/process4"/>
    <dgm:cxn modelId="{99CC700B-DA10-4D54-8B7B-2BA5B73CABC5}" type="presParOf" srcId="{BC024C84-C874-4CC6-B305-2EE1A33C5DC8}" destId="{2DA2CEF7-66F6-446E-B8A8-80DAD885544D}" srcOrd="7" destOrd="0" presId="urn:microsoft.com/office/officeart/2005/8/layout/process4"/>
    <dgm:cxn modelId="{A39BB8A1-947C-4C31-98EC-144D1C4901F0}" type="presParOf" srcId="{BC024C84-C874-4CC6-B305-2EE1A33C5DC8}" destId="{6837A7D6-1BF8-4E86-971D-28A05AA2D512}" srcOrd="8" destOrd="0" presId="urn:microsoft.com/office/officeart/2005/8/layout/process4"/>
    <dgm:cxn modelId="{9010E65A-6298-4DE7-99B3-B3AA50528428}" type="presParOf" srcId="{6837A7D6-1BF8-4E86-971D-28A05AA2D512}" destId="{9B342397-3C91-404F-B785-C74F88C125BD}"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5EAA9D-FF8A-45C6-B6AE-7C0AF38E666B}" type="doc">
      <dgm:prSet loTypeId="urn:microsoft.com/office/officeart/2005/8/layout/arrow1" loCatId="relationship" qsTypeId="urn:microsoft.com/office/officeart/2005/8/quickstyle/simple1#2" qsCatId="simple" csTypeId="urn:microsoft.com/office/officeart/2005/8/colors/accent1_2#2" csCatId="accent1" phldr="1"/>
      <dgm:spPr/>
      <dgm:t>
        <a:bodyPr/>
        <a:lstStyle/>
        <a:p>
          <a:endParaRPr lang="en-AU"/>
        </a:p>
      </dgm:t>
    </dgm:pt>
    <dgm:pt modelId="{09EE4CAF-CB5E-4213-8103-3870AC2D8345}">
      <dgm:prSet phldrT="[Text]" phldr="0"/>
      <dgm:spPr/>
      <dgm:t>
        <a:bodyPr/>
        <a:lstStyle/>
        <a:p>
          <a:r>
            <a:rPr lang="en-GB"/>
            <a:t>Public</a:t>
          </a:r>
          <a:endParaRPr lang="en-AU"/>
        </a:p>
      </dgm:t>
    </dgm:pt>
    <dgm:pt modelId="{19964C98-04FB-4CA5-842C-6A47AA1BD6EB}" type="parTrans" cxnId="{1A557AA9-5D93-4C67-8470-DD58E2A99340}">
      <dgm:prSet/>
      <dgm:spPr/>
      <dgm:t>
        <a:bodyPr/>
        <a:lstStyle/>
        <a:p>
          <a:endParaRPr lang="en-AU"/>
        </a:p>
      </dgm:t>
    </dgm:pt>
    <dgm:pt modelId="{012959A6-D2FE-4D73-98B5-32962A8463F7}" type="sibTrans" cxnId="{1A557AA9-5D93-4C67-8470-DD58E2A99340}">
      <dgm:prSet/>
      <dgm:spPr/>
      <dgm:t>
        <a:bodyPr/>
        <a:lstStyle/>
        <a:p>
          <a:endParaRPr lang="en-AU"/>
        </a:p>
      </dgm:t>
    </dgm:pt>
    <dgm:pt modelId="{94009F52-B63A-4C20-B0E0-75CF8D2F7723}">
      <dgm:prSet phldrT="[Text]" phldr="0"/>
      <dgm:spPr/>
      <dgm:t>
        <a:bodyPr/>
        <a:lstStyle/>
        <a:p>
          <a:r>
            <a:rPr lang="en-GB"/>
            <a:t>Private</a:t>
          </a:r>
          <a:endParaRPr lang="en-AU"/>
        </a:p>
      </dgm:t>
    </dgm:pt>
    <dgm:pt modelId="{B5401F0B-6F3C-44FA-9660-D8B0A260EB91}" type="parTrans" cxnId="{9D62D853-20D7-42C5-BA53-EFD965606230}">
      <dgm:prSet/>
      <dgm:spPr/>
      <dgm:t>
        <a:bodyPr/>
        <a:lstStyle/>
        <a:p>
          <a:endParaRPr lang="en-AU"/>
        </a:p>
      </dgm:t>
    </dgm:pt>
    <dgm:pt modelId="{A966A5EE-D1EC-4A37-A291-766CAB2C29AF}" type="sibTrans" cxnId="{9D62D853-20D7-42C5-BA53-EFD965606230}">
      <dgm:prSet/>
      <dgm:spPr/>
      <dgm:t>
        <a:bodyPr/>
        <a:lstStyle/>
        <a:p>
          <a:endParaRPr lang="en-AU"/>
        </a:p>
      </dgm:t>
    </dgm:pt>
    <dgm:pt modelId="{D35AC354-B800-4F04-911D-2BD0EA1AB839}" type="pres">
      <dgm:prSet presAssocID="{685EAA9D-FF8A-45C6-B6AE-7C0AF38E666B}" presName="cycle" presStyleCnt="0">
        <dgm:presLayoutVars>
          <dgm:dir/>
          <dgm:resizeHandles val="exact"/>
        </dgm:presLayoutVars>
      </dgm:prSet>
      <dgm:spPr/>
    </dgm:pt>
    <dgm:pt modelId="{65C7C258-A67F-44FC-8D59-2A2D13610A49}" type="pres">
      <dgm:prSet presAssocID="{09EE4CAF-CB5E-4213-8103-3870AC2D8345}" presName="arrow" presStyleLbl="node1" presStyleIdx="0" presStyleCnt="2" custRadScaleRad="188462" custRadScaleInc="79">
        <dgm:presLayoutVars>
          <dgm:bulletEnabled val="1"/>
        </dgm:presLayoutVars>
      </dgm:prSet>
      <dgm:spPr/>
    </dgm:pt>
    <dgm:pt modelId="{55552E48-E7C3-434A-B2D6-610EFEC00F88}" type="pres">
      <dgm:prSet presAssocID="{94009F52-B63A-4C20-B0E0-75CF8D2F7723}" presName="arrow" presStyleLbl="node1" presStyleIdx="1" presStyleCnt="2">
        <dgm:presLayoutVars>
          <dgm:bulletEnabled val="1"/>
        </dgm:presLayoutVars>
      </dgm:prSet>
      <dgm:spPr/>
    </dgm:pt>
  </dgm:ptLst>
  <dgm:cxnLst>
    <dgm:cxn modelId="{9D62D853-20D7-42C5-BA53-EFD965606230}" srcId="{685EAA9D-FF8A-45C6-B6AE-7C0AF38E666B}" destId="{94009F52-B63A-4C20-B0E0-75CF8D2F7723}" srcOrd="1" destOrd="0" parTransId="{B5401F0B-6F3C-44FA-9660-D8B0A260EB91}" sibTransId="{A966A5EE-D1EC-4A37-A291-766CAB2C29AF}"/>
    <dgm:cxn modelId="{E9F7EAA0-895A-43F4-B285-E105D0AA4D74}" type="presOf" srcId="{685EAA9D-FF8A-45C6-B6AE-7C0AF38E666B}" destId="{D35AC354-B800-4F04-911D-2BD0EA1AB839}" srcOrd="0" destOrd="0" presId="urn:microsoft.com/office/officeart/2005/8/layout/arrow1"/>
    <dgm:cxn modelId="{1A557AA9-5D93-4C67-8470-DD58E2A99340}" srcId="{685EAA9D-FF8A-45C6-B6AE-7C0AF38E666B}" destId="{09EE4CAF-CB5E-4213-8103-3870AC2D8345}" srcOrd="0" destOrd="0" parTransId="{19964C98-04FB-4CA5-842C-6A47AA1BD6EB}" sibTransId="{012959A6-D2FE-4D73-98B5-32962A8463F7}"/>
    <dgm:cxn modelId="{7FBA9CC8-17D8-4930-8174-30657F7C5DC0}" type="presOf" srcId="{94009F52-B63A-4C20-B0E0-75CF8D2F7723}" destId="{55552E48-E7C3-434A-B2D6-610EFEC00F88}" srcOrd="0" destOrd="0" presId="urn:microsoft.com/office/officeart/2005/8/layout/arrow1"/>
    <dgm:cxn modelId="{80EF58D2-E217-4E05-AA26-4FFFCDAD47AC}" type="presOf" srcId="{09EE4CAF-CB5E-4213-8103-3870AC2D8345}" destId="{65C7C258-A67F-44FC-8D59-2A2D13610A49}" srcOrd="0" destOrd="0" presId="urn:microsoft.com/office/officeart/2005/8/layout/arrow1"/>
    <dgm:cxn modelId="{96FBFBB5-8E6A-444D-BD86-46C0854ED0CD}" type="presParOf" srcId="{D35AC354-B800-4F04-911D-2BD0EA1AB839}" destId="{65C7C258-A67F-44FC-8D59-2A2D13610A49}" srcOrd="0" destOrd="0" presId="urn:microsoft.com/office/officeart/2005/8/layout/arrow1"/>
    <dgm:cxn modelId="{E50CB4B7-7050-4119-BDCF-9CB252ADF889}" type="presParOf" srcId="{D35AC354-B800-4F04-911D-2BD0EA1AB839}" destId="{55552E48-E7C3-434A-B2D6-610EFEC00F88}"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8699E-6884-49E0-8139-5928FA9CDA54}">
      <dsp:nvSpPr>
        <dsp:cNvPr id="0" name=""/>
        <dsp:cNvSpPr/>
      </dsp:nvSpPr>
      <dsp:spPr>
        <a:xfrm>
          <a:off x="0" y="3794902"/>
          <a:ext cx="5461000" cy="6225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5. What other resource might help me?</a:t>
          </a:r>
          <a:endParaRPr lang="en-AU" sz="1800" kern="1200"/>
        </a:p>
      </dsp:txBody>
      <dsp:txXfrm>
        <a:off x="0" y="3794902"/>
        <a:ext cx="5461000" cy="622585"/>
      </dsp:txXfrm>
    </dsp:sp>
    <dsp:sp modelId="{C2CD78E8-7438-4A88-AD31-46588193F645}">
      <dsp:nvSpPr>
        <dsp:cNvPr id="0" name=""/>
        <dsp:cNvSpPr/>
      </dsp:nvSpPr>
      <dsp:spPr>
        <a:xfrm rot="10800000">
          <a:off x="0" y="2846704"/>
          <a:ext cx="5461000" cy="95753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4. What options are available while I decide?</a:t>
          </a:r>
          <a:endParaRPr lang="en-AU" sz="1800" kern="1200"/>
        </a:p>
      </dsp:txBody>
      <dsp:txXfrm rot="10800000">
        <a:off x="0" y="2846704"/>
        <a:ext cx="5461000" cy="622178"/>
      </dsp:txXfrm>
    </dsp:sp>
    <dsp:sp modelId="{59081367-4768-4C77-8953-6857B7C3FAA1}">
      <dsp:nvSpPr>
        <dsp:cNvPr id="0" name=""/>
        <dsp:cNvSpPr/>
      </dsp:nvSpPr>
      <dsp:spPr>
        <a:xfrm rot="10800000">
          <a:off x="0" y="1898507"/>
          <a:ext cx="5461000" cy="95753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3. How do I enter residential aged care?</a:t>
          </a:r>
          <a:endParaRPr lang="en-AU" sz="1800" kern="1200"/>
        </a:p>
      </dsp:txBody>
      <dsp:txXfrm rot="10800000">
        <a:off x="0" y="1898507"/>
        <a:ext cx="5461000" cy="622178"/>
      </dsp:txXfrm>
    </dsp:sp>
    <dsp:sp modelId="{CF996DEB-1143-4EEF-A16D-733D1A976674}">
      <dsp:nvSpPr>
        <dsp:cNvPr id="0" name=""/>
        <dsp:cNvSpPr/>
      </dsp:nvSpPr>
      <dsp:spPr>
        <a:xfrm rot="10800000">
          <a:off x="0" y="950310"/>
          <a:ext cx="5461000" cy="95753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2. How do I get help to live independently at home?</a:t>
          </a:r>
          <a:endParaRPr lang="en-AU" sz="1800" kern="1200"/>
        </a:p>
      </dsp:txBody>
      <dsp:txXfrm rot="10800000">
        <a:off x="0" y="950310"/>
        <a:ext cx="5461000" cy="622178"/>
      </dsp:txXfrm>
    </dsp:sp>
    <dsp:sp modelId="{9B342397-3C91-404F-B785-C74F88C125BD}">
      <dsp:nvSpPr>
        <dsp:cNvPr id="0" name=""/>
        <dsp:cNvSpPr/>
      </dsp:nvSpPr>
      <dsp:spPr>
        <a:xfrm rot="10800000">
          <a:off x="0" y="0"/>
          <a:ext cx="5461000" cy="95753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1. How do I get started?</a:t>
          </a:r>
          <a:endParaRPr lang="en-AU" sz="1800" kern="1200"/>
        </a:p>
      </dsp:txBody>
      <dsp:txXfrm rot="10800000">
        <a:off x="0" y="0"/>
        <a:ext cx="5461000" cy="622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C7C258-A67F-44FC-8D59-2A2D13610A49}">
      <dsp:nvSpPr>
        <dsp:cNvPr id="0" name=""/>
        <dsp:cNvSpPr/>
      </dsp:nvSpPr>
      <dsp:spPr>
        <a:xfrm rot="16200000">
          <a:off x="0" y="358490"/>
          <a:ext cx="4677612" cy="4677612"/>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en-GB" sz="6500" kern="1200"/>
            <a:t>Public</a:t>
          </a:r>
          <a:endParaRPr lang="en-AU" sz="6500" kern="1200"/>
        </a:p>
      </dsp:txBody>
      <dsp:txXfrm rot="5400000">
        <a:off x="818582" y="1527893"/>
        <a:ext cx="3859030" cy="2338806"/>
      </dsp:txXfrm>
    </dsp:sp>
    <dsp:sp modelId="{55552E48-E7C3-434A-B2D6-610EFEC00F88}">
      <dsp:nvSpPr>
        <dsp:cNvPr id="0" name=""/>
        <dsp:cNvSpPr/>
      </dsp:nvSpPr>
      <dsp:spPr>
        <a:xfrm rot="5400000">
          <a:off x="5147363" y="370527"/>
          <a:ext cx="4677612" cy="4677612"/>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en-GB" sz="6500" kern="1200"/>
            <a:t>Private</a:t>
          </a:r>
          <a:endParaRPr lang="en-AU" sz="6500" kern="1200"/>
        </a:p>
      </dsp:txBody>
      <dsp:txXfrm rot="-5400000">
        <a:off x="5147363" y="1539930"/>
        <a:ext cx="3859030" cy="23388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F7A4CF7-9883-7542-8774-50E62ADBD844}" type="datetimeFigureOut">
              <a:rPr lang="en-US" smtClean="0"/>
              <a:t>9/1/2026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3503962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A785998-B8D8-4D36-B0BA-8B40821129E2}" type="slidenum">
              <a:rPr lang="en-AU" smtClean="0"/>
              <a:t>10</a:t>
            </a:fld>
            <a:endParaRPr lang="en-AU"/>
          </a:p>
        </p:txBody>
      </p:sp>
    </p:spTree>
    <p:extLst>
      <p:ext uri="{BB962C8B-B14F-4D97-AF65-F5344CB8AC3E}">
        <p14:creationId xmlns:p14="http://schemas.microsoft.com/office/powerpoint/2010/main" val="1995085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E0C8C-0B6F-57D5-706D-8FD520C3D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54D39-3E27-8663-FAFF-678F5B5BC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0ED7FA-2B48-B516-43CC-27EBC7B22CF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976BD30-C1D9-0857-F863-94647357C533}"/>
              </a:ext>
            </a:extLst>
          </p:cNvPr>
          <p:cNvSpPr>
            <a:spLocks noGrp="1"/>
          </p:cNvSpPr>
          <p:nvPr>
            <p:ph type="sldNum" sz="quarter" idx="5"/>
          </p:nvPr>
        </p:nvSpPr>
        <p:spPr/>
        <p:txBody>
          <a:bodyPr/>
          <a:lstStyle/>
          <a:p>
            <a:fld id="{3A785998-B8D8-4D36-B0BA-8B40821129E2}" type="slidenum">
              <a:rPr lang="en-AU" smtClean="0"/>
              <a:t>11</a:t>
            </a:fld>
            <a:endParaRPr lang="en-AU"/>
          </a:p>
        </p:txBody>
      </p:sp>
    </p:spTree>
    <p:extLst>
      <p:ext uri="{BB962C8B-B14F-4D97-AF65-F5344CB8AC3E}">
        <p14:creationId xmlns:p14="http://schemas.microsoft.com/office/powerpoint/2010/main" val="1501402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A785998-B8D8-4D36-B0BA-8B40821129E2}" type="slidenum">
              <a:rPr lang="en-AU" smtClean="0"/>
              <a:t>12</a:t>
            </a:fld>
            <a:endParaRPr lang="en-AU"/>
          </a:p>
        </p:txBody>
      </p:sp>
    </p:spTree>
    <p:extLst>
      <p:ext uri="{BB962C8B-B14F-4D97-AF65-F5344CB8AC3E}">
        <p14:creationId xmlns:p14="http://schemas.microsoft.com/office/powerpoint/2010/main" val="2127808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B7EF3-8D54-C0DD-2A69-9D98640C8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48F1F4-97B9-2CE0-C3EB-F4DE57BAA5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50ADBD-450C-C019-754D-AEADACFB8D6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9AFBA3F-ED0A-8439-D790-26E0194FD475}"/>
              </a:ext>
            </a:extLst>
          </p:cNvPr>
          <p:cNvSpPr>
            <a:spLocks noGrp="1"/>
          </p:cNvSpPr>
          <p:nvPr>
            <p:ph type="sldNum" sz="quarter" idx="5"/>
          </p:nvPr>
        </p:nvSpPr>
        <p:spPr/>
        <p:txBody>
          <a:bodyPr/>
          <a:lstStyle/>
          <a:p>
            <a:fld id="{3A785998-B8D8-4D36-B0BA-8B40821129E2}" type="slidenum">
              <a:rPr lang="en-AU" smtClean="0"/>
              <a:t>13</a:t>
            </a:fld>
            <a:endParaRPr lang="en-AU"/>
          </a:p>
        </p:txBody>
      </p:sp>
    </p:spTree>
    <p:extLst>
      <p:ext uri="{BB962C8B-B14F-4D97-AF65-F5344CB8AC3E}">
        <p14:creationId xmlns:p14="http://schemas.microsoft.com/office/powerpoint/2010/main" val="2468863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30A4F-19B9-B0D2-4B8B-1BFFBA72D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1EDB2-2ED2-54C2-55BF-100411866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BED1C-523E-3877-ED1D-8DBE4D66627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5527F16-0BBC-0998-79E9-B22BD628725D}"/>
              </a:ext>
            </a:extLst>
          </p:cNvPr>
          <p:cNvSpPr>
            <a:spLocks noGrp="1"/>
          </p:cNvSpPr>
          <p:nvPr>
            <p:ph type="sldNum" sz="quarter" idx="5"/>
          </p:nvPr>
        </p:nvSpPr>
        <p:spPr/>
        <p:txBody>
          <a:bodyPr/>
          <a:lstStyle/>
          <a:p>
            <a:fld id="{3A785998-B8D8-4D36-B0BA-8B40821129E2}" type="slidenum">
              <a:rPr lang="en-AU" smtClean="0"/>
              <a:t>14</a:t>
            </a:fld>
            <a:endParaRPr lang="en-AU"/>
          </a:p>
        </p:txBody>
      </p:sp>
    </p:spTree>
    <p:extLst>
      <p:ext uri="{BB962C8B-B14F-4D97-AF65-F5344CB8AC3E}">
        <p14:creationId xmlns:p14="http://schemas.microsoft.com/office/powerpoint/2010/main" val="4248670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2942878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A785998-B8D8-4D36-B0BA-8B40821129E2}" type="slidenum">
              <a:rPr lang="en-AU" smtClean="0"/>
              <a:t>16</a:t>
            </a:fld>
            <a:endParaRPr lang="en-AU"/>
          </a:p>
        </p:txBody>
      </p:sp>
    </p:spTree>
    <p:extLst>
      <p:ext uri="{BB962C8B-B14F-4D97-AF65-F5344CB8AC3E}">
        <p14:creationId xmlns:p14="http://schemas.microsoft.com/office/powerpoint/2010/main" val="1041738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1387830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2649927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3F71B-7A4F-D123-4514-7A223C437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12B87-9411-01E4-A521-2790369C2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CDD4C-FB50-E6BB-DCAB-F47FA4147E3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75598C9-F53E-838E-21DD-81BBA230814A}"/>
              </a:ext>
            </a:extLst>
          </p:cNvPr>
          <p:cNvSpPr>
            <a:spLocks noGrp="1"/>
          </p:cNvSpPr>
          <p:nvPr>
            <p:ph type="sldNum" sz="quarter" idx="5"/>
          </p:nvPr>
        </p:nvSpPr>
        <p:spPr/>
        <p:txBody>
          <a:bodyPr/>
          <a:lstStyle/>
          <a:p>
            <a:fld id="{DBB87420-6668-49D6-9D25-34C2438D3804}" type="slidenum">
              <a:rPr lang="en-AU" smtClean="0"/>
              <a:t>19</a:t>
            </a:fld>
            <a:endParaRPr lang="en-AU"/>
          </a:p>
        </p:txBody>
      </p:sp>
    </p:spTree>
    <p:extLst>
      <p:ext uri="{BB962C8B-B14F-4D97-AF65-F5344CB8AC3E}">
        <p14:creationId xmlns:p14="http://schemas.microsoft.com/office/powerpoint/2010/main" val="3461243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4151829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1609112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479173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22</a:t>
            </a:fld>
            <a:endParaRPr lang="en-US"/>
          </a:p>
        </p:txBody>
      </p:sp>
    </p:spTree>
    <p:extLst>
      <p:ext uri="{BB962C8B-B14F-4D97-AF65-F5344CB8AC3E}">
        <p14:creationId xmlns:p14="http://schemas.microsoft.com/office/powerpoint/2010/main" val="4254056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4148914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24</a:t>
            </a:fld>
            <a:endParaRPr lang="en-US"/>
          </a:p>
        </p:txBody>
      </p:sp>
    </p:spTree>
    <p:extLst>
      <p:ext uri="{BB962C8B-B14F-4D97-AF65-F5344CB8AC3E}">
        <p14:creationId xmlns:p14="http://schemas.microsoft.com/office/powerpoint/2010/main" val="3656680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B002B-F330-6BAC-0985-7F726E50A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C7AABD-C866-AC28-6127-33BED1671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D7C1A-620C-D5DE-E817-FF23FE2237A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8EE66D9-AC3D-9935-F07D-4389AC37EB8A}"/>
              </a:ext>
            </a:extLst>
          </p:cNvPr>
          <p:cNvSpPr>
            <a:spLocks noGrp="1"/>
          </p:cNvSpPr>
          <p:nvPr>
            <p:ph type="sldNum" sz="quarter" idx="5"/>
          </p:nvPr>
        </p:nvSpPr>
        <p:spPr/>
        <p:txBody>
          <a:bodyPr/>
          <a:lstStyle/>
          <a:p>
            <a:fld id="{DBB87420-6668-49D6-9D25-34C2438D3804}" type="slidenum">
              <a:rPr lang="en-AU" smtClean="0"/>
              <a:t>25</a:t>
            </a:fld>
            <a:endParaRPr lang="en-AU"/>
          </a:p>
        </p:txBody>
      </p:sp>
    </p:spTree>
    <p:extLst>
      <p:ext uri="{BB962C8B-B14F-4D97-AF65-F5344CB8AC3E}">
        <p14:creationId xmlns:p14="http://schemas.microsoft.com/office/powerpoint/2010/main" val="20967867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26</a:t>
            </a:fld>
            <a:endParaRPr lang="en-US"/>
          </a:p>
        </p:txBody>
      </p:sp>
    </p:spTree>
    <p:extLst>
      <p:ext uri="{BB962C8B-B14F-4D97-AF65-F5344CB8AC3E}">
        <p14:creationId xmlns:p14="http://schemas.microsoft.com/office/powerpoint/2010/main" val="1867890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27</a:t>
            </a:fld>
            <a:endParaRPr lang="en-US"/>
          </a:p>
        </p:txBody>
      </p:sp>
    </p:spTree>
    <p:extLst>
      <p:ext uri="{BB962C8B-B14F-4D97-AF65-F5344CB8AC3E}">
        <p14:creationId xmlns:p14="http://schemas.microsoft.com/office/powerpoint/2010/main" val="3569045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28</a:t>
            </a:fld>
            <a:endParaRPr lang="en-US"/>
          </a:p>
        </p:txBody>
      </p:sp>
    </p:spTree>
    <p:extLst>
      <p:ext uri="{BB962C8B-B14F-4D97-AF65-F5344CB8AC3E}">
        <p14:creationId xmlns:p14="http://schemas.microsoft.com/office/powerpoint/2010/main" val="699075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A12C9-B644-FF4D-09E1-86718111B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99FC9-AD94-173B-3964-9094B4647AD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FEBCF2F-A603-8B08-FD3D-3A1CBE9349C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55E902A-CC46-0A9A-202B-DCD4A825104F}"/>
              </a:ext>
            </a:extLst>
          </p:cNvPr>
          <p:cNvSpPr>
            <a:spLocks noGrp="1"/>
          </p:cNvSpPr>
          <p:nvPr>
            <p:ph type="sldNum" sz="quarter" idx="5"/>
          </p:nvPr>
        </p:nvSpPr>
        <p:spPr/>
        <p:txBody>
          <a:bodyPr/>
          <a:lstStyle/>
          <a:p>
            <a:fld id="{1BEA80CD-AE39-0C4B-A880-515F813E088A}" type="slidenum">
              <a:rPr lang="en-US" smtClean="0"/>
              <a:t>29</a:t>
            </a:fld>
            <a:endParaRPr lang="en-US"/>
          </a:p>
        </p:txBody>
      </p:sp>
    </p:spTree>
    <p:extLst>
      <p:ext uri="{BB962C8B-B14F-4D97-AF65-F5344CB8AC3E}">
        <p14:creationId xmlns:p14="http://schemas.microsoft.com/office/powerpoint/2010/main" val="4147000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31606211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F4A91-A34B-FCE7-73A0-DF0BEE4FF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0A36A-133B-F290-6BC7-D8207618186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BE53067-0C0B-B9E2-EA4E-ACB8B09EAF56}"/>
              </a:ext>
            </a:extLst>
          </p:cNvPr>
          <p:cNvSpPr>
            <a:spLocks noGrp="1"/>
          </p:cNvSpPr>
          <p:nvPr>
            <p:ph type="body" idx="1"/>
          </p:nvPr>
        </p:nvSpPr>
        <p:spPr/>
        <p:txBody>
          <a:bodyPr/>
          <a:lstStyle/>
          <a:p>
            <a:pPr marL="0" lvl="0" indent="0">
              <a:buNone/>
            </a:pPr>
            <a:endParaRPr lang="en-AU" dirty="0"/>
          </a:p>
        </p:txBody>
      </p:sp>
      <p:sp>
        <p:nvSpPr>
          <p:cNvPr id="4" name="Slide Number Placeholder 3">
            <a:extLst>
              <a:ext uri="{FF2B5EF4-FFF2-40B4-BE49-F238E27FC236}">
                <a16:creationId xmlns:a16="http://schemas.microsoft.com/office/drawing/2014/main" id="{2FD20711-7F9B-348E-6D1B-51FD991938B1}"/>
              </a:ext>
            </a:extLst>
          </p:cNvPr>
          <p:cNvSpPr>
            <a:spLocks noGrp="1"/>
          </p:cNvSpPr>
          <p:nvPr>
            <p:ph type="sldNum" sz="quarter" idx="5"/>
          </p:nvPr>
        </p:nvSpPr>
        <p:spPr/>
        <p:txBody>
          <a:bodyPr/>
          <a:lstStyle/>
          <a:p>
            <a:fld id="{1BEA80CD-AE39-0C4B-A880-515F813E088A}" type="slidenum">
              <a:rPr lang="en-US" smtClean="0"/>
              <a:t>30</a:t>
            </a:fld>
            <a:endParaRPr lang="en-US"/>
          </a:p>
        </p:txBody>
      </p:sp>
    </p:spTree>
    <p:extLst>
      <p:ext uri="{BB962C8B-B14F-4D97-AF65-F5344CB8AC3E}">
        <p14:creationId xmlns:p14="http://schemas.microsoft.com/office/powerpoint/2010/main" val="42866418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32</a:t>
            </a:fld>
            <a:endParaRPr lang="en-US"/>
          </a:p>
        </p:txBody>
      </p:sp>
    </p:spTree>
    <p:extLst>
      <p:ext uri="{BB962C8B-B14F-4D97-AF65-F5344CB8AC3E}">
        <p14:creationId xmlns:p14="http://schemas.microsoft.com/office/powerpoint/2010/main" val="11441421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6A636-5F76-33A2-7397-98FE2E956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2581E3-4247-99D7-06D9-8382DB765A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F27B0-BCE2-DE24-8237-D85440C7CF6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7602F17-E408-27B6-601C-62E3C4C81616}"/>
              </a:ext>
            </a:extLst>
          </p:cNvPr>
          <p:cNvSpPr>
            <a:spLocks noGrp="1"/>
          </p:cNvSpPr>
          <p:nvPr>
            <p:ph type="sldNum" sz="quarter" idx="5"/>
          </p:nvPr>
        </p:nvSpPr>
        <p:spPr/>
        <p:txBody>
          <a:bodyPr/>
          <a:lstStyle/>
          <a:p>
            <a:fld id="{DBB87420-6668-49D6-9D25-34C2438D3804}" type="slidenum">
              <a:rPr lang="en-AU" smtClean="0"/>
              <a:t>33</a:t>
            </a:fld>
            <a:endParaRPr lang="en-AU"/>
          </a:p>
        </p:txBody>
      </p:sp>
    </p:spTree>
    <p:extLst>
      <p:ext uri="{BB962C8B-B14F-4D97-AF65-F5344CB8AC3E}">
        <p14:creationId xmlns:p14="http://schemas.microsoft.com/office/powerpoint/2010/main" val="2895080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B52C9-0960-BE21-FC9E-11CFE7544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B2589-1D7E-97FA-0347-E5E69CD62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05A800-C7E0-8A83-750E-E6A02757BB5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06E2E65-F576-94EA-D903-BEF262744110}"/>
              </a:ext>
            </a:extLst>
          </p:cNvPr>
          <p:cNvSpPr>
            <a:spLocks noGrp="1"/>
          </p:cNvSpPr>
          <p:nvPr>
            <p:ph type="sldNum" sz="quarter" idx="5"/>
          </p:nvPr>
        </p:nvSpPr>
        <p:spPr/>
        <p:txBody>
          <a:bodyPr/>
          <a:lstStyle/>
          <a:p>
            <a:fld id="{1BEA80CD-AE39-0C4B-A880-515F813E088A}" type="slidenum">
              <a:rPr lang="en-US" smtClean="0"/>
              <a:t>34</a:t>
            </a:fld>
            <a:endParaRPr lang="en-US"/>
          </a:p>
        </p:txBody>
      </p:sp>
    </p:spTree>
    <p:extLst>
      <p:ext uri="{BB962C8B-B14F-4D97-AF65-F5344CB8AC3E}">
        <p14:creationId xmlns:p14="http://schemas.microsoft.com/office/powerpoint/2010/main" val="2702149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35</a:t>
            </a:fld>
            <a:endParaRPr lang="en-US"/>
          </a:p>
        </p:txBody>
      </p:sp>
    </p:spTree>
    <p:extLst>
      <p:ext uri="{BB962C8B-B14F-4D97-AF65-F5344CB8AC3E}">
        <p14:creationId xmlns:p14="http://schemas.microsoft.com/office/powerpoint/2010/main" val="3456134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AF89F-9903-D728-A4EA-65140417F0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BCA3E-3AD8-B730-BB10-76BF1C132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4CAD17-2530-0A60-EF6E-8417C691FE1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D61BAD3-3C75-F3FB-0B7F-1B3E064B35EC}"/>
              </a:ext>
            </a:extLst>
          </p:cNvPr>
          <p:cNvSpPr>
            <a:spLocks noGrp="1"/>
          </p:cNvSpPr>
          <p:nvPr>
            <p:ph type="sldNum" sz="quarter" idx="5"/>
          </p:nvPr>
        </p:nvSpPr>
        <p:spPr/>
        <p:txBody>
          <a:bodyPr/>
          <a:lstStyle/>
          <a:p>
            <a:fld id="{1BEA80CD-AE39-0C4B-A880-515F813E088A}" type="slidenum">
              <a:rPr lang="en-US" smtClean="0"/>
              <a:t>36</a:t>
            </a:fld>
            <a:endParaRPr lang="en-US"/>
          </a:p>
        </p:txBody>
      </p:sp>
    </p:spTree>
    <p:extLst>
      <p:ext uri="{BB962C8B-B14F-4D97-AF65-F5344CB8AC3E}">
        <p14:creationId xmlns:p14="http://schemas.microsoft.com/office/powerpoint/2010/main" val="40265575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A5A31-B83D-C8C1-A32F-F7E7DAAA1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063A8-11F9-CDC6-2FF3-CA1BD8195E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AB9C7-8182-93BA-F45B-F750E142DA2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B8B8F36-6751-0D1F-8D8C-11C373B3D8F6}"/>
              </a:ext>
            </a:extLst>
          </p:cNvPr>
          <p:cNvSpPr>
            <a:spLocks noGrp="1"/>
          </p:cNvSpPr>
          <p:nvPr>
            <p:ph type="sldNum" sz="quarter" idx="5"/>
          </p:nvPr>
        </p:nvSpPr>
        <p:spPr/>
        <p:txBody>
          <a:bodyPr/>
          <a:lstStyle/>
          <a:p>
            <a:fld id="{DBB87420-6668-49D6-9D25-34C2438D3804}" type="slidenum">
              <a:rPr lang="en-AU" smtClean="0"/>
              <a:t>37</a:t>
            </a:fld>
            <a:endParaRPr lang="en-AU"/>
          </a:p>
        </p:txBody>
      </p:sp>
    </p:spTree>
    <p:extLst>
      <p:ext uri="{BB962C8B-B14F-4D97-AF65-F5344CB8AC3E}">
        <p14:creationId xmlns:p14="http://schemas.microsoft.com/office/powerpoint/2010/main" val="23161756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38</a:t>
            </a:fld>
            <a:endParaRPr lang="en-US"/>
          </a:p>
        </p:txBody>
      </p:sp>
    </p:spTree>
    <p:extLst>
      <p:ext uri="{BB962C8B-B14F-4D97-AF65-F5344CB8AC3E}">
        <p14:creationId xmlns:p14="http://schemas.microsoft.com/office/powerpoint/2010/main" val="1274623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B52C9-0960-BE21-FC9E-11CFE75440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B2589-1D7E-97FA-0347-E5E69CD62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05A800-C7E0-8A83-750E-E6A02757BB57}"/>
              </a:ext>
            </a:extLst>
          </p:cNvPr>
          <p:cNvSpPr>
            <a:spLocks noGrp="1"/>
          </p:cNvSpPr>
          <p:nvPr>
            <p:ph type="body" idx="1"/>
          </p:nvPr>
        </p:nvSpPr>
        <p:spPr/>
        <p:txBody>
          <a:bodyPr/>
          <a:lstStyle/>
          <a:p>
            <a:endParaRPr lang="en-US" sz="1200" i="0" kern="1200" spc="-20" dirty="0">
              <a:solidFill>
                <a:schemeClr val="bg1"/>
              </a:solidFill>
              <a:effectLst/>
              <a:ea typeface="MS Mincho" panose="02020609040205080304" pitchFamily="49" charset="-128"/>
              <a:cs typeface="Times New Roman" panose="02020603050405020304" pitchFamily="18" charset="0"/>
            </a:endParaRPr>
          </a:p>
        </p:txBody>
      </p:sp>
      <p:sp>
        <p:nvSpPr>
          <p:cNvPr id="4" name="Slide Number Placeholder 3">
            <a:extLst>
              <a:ext uri="{FF2B5EF4-FFF2-40B4-BE49-F238E27FC236}">
                <a16:creationId xmlns:a16="http://schemas.microsoft.com/office/drawing/2014/main" id="{D06E2E65-F576-94EA-D903-BEF262744110}"/>
              </a:ext>
            </a:extLst>
          </p:cNvPr>
          <p:cNvSpPr>
            <a:spLocks noGrp="1"/>
          </p:cNvSpPr>
          <p:nvPr>
            <p:ph type="sldNum" sz="quarter" idx="5"/>
          </p:nvPr>
        </p:nvSpPr>
        <p:spPr/>
        <p:txBody>
          <a:bodyPr/>
          <a:lstStyle/>
          <a:p>
            <a:fld id="{1BEA80CD-AE39-0C4B-A880-515F813E088A}" type="slidenum">
              <a:rPr lang="en-US" smtClean="0"/>
              <a:t>39</a:t>
            </a:fld>
            <a:endParaRPr lang="en-US"/>
          </a:p>
        </p:txBody>
      </p:sp>
    </p:spTree>
    <p:extLst>
      <p:ext uri="{BB962C8B-B14F-4D97-AF65-F5344CB8AC3E}">
        <p14:creationId xmlns:p14="http://schemas.microsoft.com/office/powerpoint/2010/main" val="2702149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4EC5F-5E50-EB75-3BFC-6A633B92CE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E0AD3-008C-4572-EED7-348D44BBD7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09D35-F7D3-19E5-0127-F93FEA3022E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4CAF29C-2732-508C-4AE7-326070F777CA}"/>
              </a:ext>
            </a:extLst>
          </p:cNvPr>
          <p:cNvSpPr>
            <a:spLocks noGrp="1"/>
          </p:cNvSpPr>
          <p:nvPr>
            <p:ph type="sldNum" sz="quarter" idx="5"/>
          </p:nvPr>
        </p:nvSpPr>
        <p:spPr/>
        <p:txBody>
          <a:bodyPr/>
          <a:lstStyle/>
          <a:p>
            <a:fld id="{1BEA80CD-AE39-0C4B-A880-515F813E088A}" type="slidenum">
              <a:rPr lang="en-US" smtClean="0"/>
              <a:t>40</a:t>
            </a:fld>
            <a:endParaRPr lang="en-US"/>
          </a:p>
        </p:txBody>
      </p:sp>
    </p:spTree>
    <p:extLst>
      <p:ext uri="{BB962C8B-B14F-4D97-AF65-F5344CB8AC3E}">
        <p14:creationId xmlns:p14="http://schemas.microsoft.com/office/powerpoint/2010/main" val="3270218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29504824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7A551-259D-DEEC-30A8-175971418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9E518-0F03-951F-650A-8817150ECF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DF6BC-69B8-2BC1-496D-45B236A52B2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4167AEC-EAFD-C96E-088E-2A99A4F3277E}"/>
              </a:ext>
            </a:extLst>
          </p:cNvPr>
          <p:cNvSpPr>
            <a:spLocks noGrp="1"/>
          </p:cNvSpPr>
          <p:nvPr>
            <p:ph type="sldNum" sz="quarter" idx="5"/>
          </p:nvPr>
        </p:nvSpPr>
        <p:spPr/>
        <p:txBody>
          <a:bodyPr/>
          <a:lstStyle/>
          <a:p>
            <a:fld id="{1BEA80CD-AE39-0C4B-A880-515F813E088A}" type="slidenum">
              <a:rPr lang="en-US" smtClean="0"/>
              <a:t>41</a:t>
            </a:fld>
            <a:endParaRPr lang="en-US"/>
          </a:p>
        </p:txBody>
      </p:sp>
    </p:spTree>
    <p:extLst>
      <p:ext uri="{BB962C8B-B14F-4D97-AF65-F5344CB8AC3E}">
        <p14:creationId xmlns:p14="http://schemas.microsoft.com/office/powerpoint/2010/main" val="28707196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D8F95-8003-1016-3256-1B1FA1FF8F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B3872-BD9D-9B7F-BB37-14A7109A4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EDA01-C19D-C001-B078-09782193292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D4352D9-9E54-4CDC-0F88-44F5AE2CBA96}"/>
              </a:ext>
            </a:extLst>
          </p:cNvPr>
          <p:cNvSpPr>
            <a:spLocks noGrp="1"/>
          </p:cNvSpPr>
          <p:nvPr>
            <p:ph type="sldNum" sz="quarter" idx="5"/>
          </p:nvPr>
        </p:nvSpPr>
        <p:spPr/>
        <p:txBody>
          <a:bodyPr/>
          <a:lstStyle/>
          <a:p>
            <a:fld id="{1BEA80CD-AE39-0C4B-A880-515F813E088A}" type="slidenum">
              <a:rPr lang="en-US" smtClean="0"/>
              <a:t>42</a:t>
            </a:fld>
            <a:endParaRPr lang="en-US"/>
          </a:p>
        </p:txBody>
      </p:sp>
    </p:spTree>
    <p:extLst>
      <p:ext uri="{BB962C8B-B14F-4D97-AF65-F5344CB8AC3E}">
        <p14:creationId xmlns:p14="http://schemas.microsoft.com/office/powerpoint/2010/main" val="36686967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43</a:t>
            </a:fld>
            <a:endParaRPr lang="en-US"/>
          </a:p>
        </p:txBody>
      </p:sp>
    </p:spTree>
    <p:extLst>
      <p:ext uri="{BB962C8B-B14F-4D97-AF65-F5344CB8AC3E}">
        <p14:creationId xmlns:p14="http://schemas.microsoft.com/office/powerpoint/2010/main" val="38410710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44</a:t>
            </a:fld>
            <a:endParaRPr lang="en-US"/>
          </a:p>
        </p:txBody>
      </p:sp>
    </p:spTree>
    <p:extLst>
      <p:ext uri="{BB962C8B-B14F-4D97-AF65-F5344CB8AC3E}">
        <p14:creationId xmlns:p14="http://schemas.microsoft.com/office/powerpoint/2010/main" val="1494161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AU" sz="12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45</a:t>
            </a:fld>
            <a:endParaRPr lang="en-US"/>
          </a:p>
        </p:txBody>
      </p:sp>
    </p:spTree>
    <p:extLst>
      <p:ext uri="{BB962C8B-B14F-4D97-AF65-F5344CB8AC3E}">
        <p14:creationId xmlns:p14="http://schemas.microsoft.com/office/powerpoint/2010/main" val="16102752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46</a:t>
            </a:fld>
            <a:endParaRPr lang="en-US"/>
          </a:p>
        </p:txBody>
      </p:sp>
    </p:spTree>
    <p:extLst>
      <p:ext uri="{BB962C8B-B14F-4D97-AF65-F5344CB8AC3E}">
        <p14:creationId xmlns:p14="http://schemas.microsoft.com/office/powerpoint/2010/main" val="27857597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47</a:t>
            </a:fld>
            <a:endParaRPr lang="en-US"/>
          </a:p>
        </p:txBody>
      </p:sp>
    </p:spTree>
    <p:extLst>
      <p:ext uri="{BB962C8B-B14F-4D97-AF65-F5344CB8AC3E}">
        <p14:creationId xmlns:p14="http://schemas.microsoft.com/office/powerpoint/2010/main" val="25477235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104A3-81AE-B36D-F86D-DDD818010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3A969-9EF9-D48B-C948-9DC8738146F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25838DD-8CA0-E423-7BDB-3BA964174C7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EAF6D93-050D-84C0-0A09-B25AB68A0A21}"/>
              </a:ext>
            </a:extLst>
          </p:cNvPr>
          <p:cNvSpPr>
            <a:spLocks noGrp="1"/>
          </p:cNvSpPr>
          <p:nvPr>
            <p:ph type="sldNum" sz="quarter" idx="5"/>
          </p:nvPr>
        </p:nvSpPr>
        <p:spPr/>
        <p:txBody>
          <a:bodyPr/>
          <a:lstStyle/>
          <a:p>
            <a:fld id="{B3E2615B-1E36-4363-82F7-1E699C1CB590}" type="slidenum">
              <a:rPr lang="en-AU" smtClean="0"/>
              <a:t>48</a:t>
            </a:fld>
            <a:endParaRPr lang="en-AU"/>
          </a:p>
        </p:txBody>
      </p:sp>
    </p:spTree>
    <p:extLst>
      <p:ext uri="{BB962C8B-B14F-4D97-AF65-F5344CB8AC3E}">
        <p14:creationId xmlns:p14="http://schemas.microsoft.com/office/powerpoint/2010/main" val="18919050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49</a:t>
            </a:fld>
            <a:endParaRPr lang="en-US"/>
          </a:p>
        </p:txBody>
      </p:sp>
    </p:spTree>
    <p:extLst>
      <p:ext uri="{BB962C8B-B14F-4D97-AF65-F5344CB8AC3E}">
        <p14:creationId xmlns:p14="http://schemas.microsoft.com/office/powerpoint/2010/main" val="4619216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50</a:t>
            </a:fld>
            <a:endParaRPr lang="en-US"/>
          </a:p>
        </p:txBody>
      </p:sp>
    </p:spTree>
    <p:extLst>
      <p:ext uri="{BB962C8B-B14F-4D97-AF65-F5344CB8AC3E}">
        <p14:creationId xmlns:p14="http://schemas.microsoft.com/office/powerpoint/2010/main" val="923778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3702226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51</a:t>
            </a:fld>
            <a:endParaRPr lang="en-US"/>
          </a:p>
        </p:txBody>
      </p:sp>
    </p:spTree>
    <p:extLst>
      <p:ext uri="{BB962C8B-B14F-4D97-AF65-F5344CB8AC3E}">
        <p14:creationId xmlns:p14="http://schemas.microsoft.com/office/powerpoint/2010/main" val="2075618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0BB5A-54EF-C189-AA9F-97CDECC266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35B00-2C5B-BD0F-1CBA-4E65394F04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D2F8C-5097-B3E4-9092-631E1551D118}"/>
              </a:ext>
            </a:extLst>
          </p:cNvPr>
          <p:cNvSpPr>
            <a:spLocks noGrp="1"/>
          </p:cNvSpPr>
          <p:nvPr>
            <p:ph type="body" idx="1"/>
          </p:nvPr>
        </p:nvSpPr>
        <p:spPr/>
        <p:txBody>
          <a:bodyPr/>
          <a:lstStyle/>
          <a:p>
            <a:r>
              <a:rPr lang="en-GB" dirty="0"/>
              <a:t> </a:t>
            </a:r>
            <a:endParaRPr lang="en-AU" dirty="0"/>
          </a:p>
        </p:txBody>
      </p:sp>
      <p:sp>
        <p:nvSpPr>
          <p:cNvPr id="4" name="Slide Number Placeholder 3">
            <a:extLst>
              <a:ext uri="{FF2B5EF4-FFF2-40B4-BE49-F238E27FC236}">
                <a16:creationId xmlns:a16="http://schemas.microsoft.com/office/drawing/2014/main" id="{01871663-F836-1868-57F0-C73B2361E4C8}"/>
              </a:ext>
            </a:extLst>
          </p:cNvPr>
          <p:cNvSpPr>
            <a:spLocks noGrp="1"/>
          </p:cNvSpPr>
          <p:nvPr>
            <p:ph type="sldNum" sz="quarter" idx="5"/>
          </p:nvPr>
        </p:nvSpPr>
        <p:spPr/>
        <p:txBody>
          <a:bodyPr/>
          <a:lstStyle/>
          <a:p>
            <a:fld id="{3A785998-B8D8-4D36-B0BA-8B40821129E2}" type="slidenum">
              <a:rPr lang="en-AU" smtClean="0"/>
              <a:t>6</a:t>
            </a:fld>
            <a:endParaRPr lang="en-AU"/>
          </a:p>
        </p:txBody>
      </p:sp>
    </p:spTree>
    <p:extLst>
      <p:ext uri="{BB962C8B-B14F-4D97-AF65-F5344CB8AC3E}">
        <p14:creationId xmlns:p14="http://schemas.microsoft.com/office/powerpoint/2010/main" val="280957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3F14E-02B6-D0E2-EAE1-5D6828172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A4237-43DB-A69C-ECE8-927E0396D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5C033-D98F-1099-6D35-BE2220C4F4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8393CE9C-46BD-8F8D-99C0-262CF899373F}"/>
              </a:ext>
            </a:extLst>
          </p:cNvPr>
          <p:cNvSpPr>
            <a:spLocks noGrp="1"/>
          </p:cNvSpPr>
          <p:nvPr>
            <p:ph type="sldNum" sz="quarter" idx="5"/>
          </p:nvPr>
        </p:nvSpPr>
        <p:spPr/>
        <p:txBody>
          <a:bodyPr/>
          <a:lstStyle/>
          <a:p>
            <a:fld id="{3A785998-B8D8-4D36-B0BA-8B40821129E2}" type="slidenum">
              <a:rPr lang="en-AU" smtClean="0"/>
              <a:t>7</a:t>
            </a:fld>
            <a:endParaRPr lang="en-AU"/>
          </a:p>
        </p:txBody>
      </p:sp>
    </p:spTree>
    <p:extLst>
      <p:ext uri="{BB962C8B-B14F-4D97-AF65-F5344CB8AC3E}">
        <p14:creationId xmlns:p14="http://schemas.microsoft.com/office/powerpoint/2010/main" val="780159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A785998-B8D8-4D36-B0BA-8B40821129E2}" type="slidenum">
              <a:rPr lang="en-AU" smtClean="0"/>
              <a:t>8</a:t>
            </a:fld>
            <a:endParaRPr lang="en-AU"/>
          </a:p>
        </p:txBody>
      </p:sp>
    </p:spTree>
    <p:extLst>
      <p:ext uri="{BB962C8B-B14F-4D97-AF65-F5344CB8AC3E}">
        <p14:creationId xmlns:p14="http://schemas.microsoft.com/office/powerpoint/2010/main" val="2381792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A785998-B8D8-4D36-B0BA-8B40821129E2}" type="slidenum">
              <a:rPr lang="en-AU" smtClean="0"/>
              <a:t>9</a:t>
            </a:fld>
            <a:endParaRPr lang="en-AU"/>
          </a:p>
        </p:txBody>
      </p:sp>
    </p:spTree>
    <p:extLst>
      <p:ext uri="{BB962C8B-B14F-4D97-AF65-F5344CB8AC3E}">
        <p14:creationId xmlns:p14="http://schemas.microsoft.com/office/powerpoint/2010/main" val="1855923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3402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rgbClr val="3C69FF"/>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rgbClr val="3C69FF"/>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rgbClr val="3C69FF"/>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rgbClr val="3C69FF"/>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rgbClr val="3C69FF"/>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1195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rgbClr val="3C69FF"/>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3402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2025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1.emf"/><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oleObject" Target="../embeddings/oleObject1.bin"/><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tags" Target="../tags/tag2.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7CAD72D-5D1F-8ACB-D794-3B656B418C88}"/>
              </a:ext>
            </a:extLst>
          </p:cNvPr>
          <p:cNvGraphicFramePr>
            <a:graphicFrameLocks/>
          </p:cNvGraphicFramePr>
          <p:nvPr userDrawn="1">
            <p:custDataLst>
              <p:tags r:id="rId23"/>
            </p:custDataLst>
            <p:extLst>
              <p:ext uri="{D42A27DB-BD31-4B8C-83A1-F6EECF244321}">
                <p14:modId xmlns:p14="http://schemas.microsoft.com/office/powerpoint/2010/main" val="2105154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426" imgH="426" progId="TCLayout.ActiveDocument.1">
                  <p:embed/>
                </p:oleObj>
              </mc:Choice>
              <mc:Fallback>
                <p:oleObj name="think-cell Slide" r:id="rId24" imgW="426" imgH="426" progId="TCLayout.ActiveDocument.1">
                  <p:embed/>
                  <p:pic>
                    <p:nvPicPr>
                      <p:cNvPr id="5" name="think-cell data - do not delete" hidden="1">
                        <a:extLst>
                          <a:ext uri="{FF2B5EF4-FFF2-40B4-BE49-F238E27FC236}">
                            <a16:creationId xmlns:a16="http://schemas.microsoft.com/office/drawing/2014/main" id="{67CAD72D-5D1F-8ACB-D794-3B656B418C88}"/>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2025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7CAD72D-5D1F-8ACB-D794-3B656B418C88}"/>
              </a:ext>
            </a:extLst>
          </p:cNvPr>
          <p:cNvGraphicFramePr>
            <a:graphicFrameLocks/>
          </p:cNvGraphicFramePr>
          <p:nvPr userDrawn="1">
            <p:custDataLst>
              <p:tags r:id="rId2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426" imgH="426" progId="TCLayout.ActiveDocument.1">
                  <p:embed/>
                </p:oleObj>
              </mc:Choice>
              <mc:Fallback>
                <p:oleObj name="think-cell Slide" r:id="rId24" imgW="426" imgH="426" progId="TCLayout.ActiveDocument.1">
                  <p:embed/>
                  <p:pic>
                    <p:nvPicPr>
                      <p:cNvPr id="5" name="think-cell data - do not delete" hidden="1">
                        <a:extLst>
                          <a:ext uri="{FF2B5EF4-FFF2-40B4-BE49-F238E27FC236}">
                            <a16:creationId xmlns:a16="http://schemas.microsoft.com/office/drawing/2014/main" id="{67CAD72D-5D1F-8ACB-D794-3B656B418C88}"/>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2025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7.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www.myagedcare.gov.au/how-get-assessed" TargetMode="External"/><Relationship Id="rId2" Type="http://schemas.openxmlformats.org/officeDocument/2006/relationships/notesSlide" Target="../notesSlides/notesSlide12.xml"/><Relationship Id="rId1" Type="http://schemas.openxmlformats.org/officeDocument/2006/relationships/slideLayout" Target="../slideLayouts/slideLayout27.xml"/><Relationship Id="rId5" Type="http://schemas.openxmlformats.org/officeDocument/2006/relationships/hyperlink" Target="https://www.myagedcare.gov.au/receiving-your-assessment-outcome" TargetMode="External"/><Relationship Id="rId4" Type="http://schemas.openxmlformats.org/officeDocument/2006/relationships/hyperlink" Target="https://www.myagedcare.gov.au/preparing-your-assessmen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health.gov.au/sites/default/files/2026-07/schedule_of_fees_and_charges_for_residential_care_1_july_2026_v2_0.pdf" TargetMode="External"/><Relationship Id="rId2" Type="http://schemas.openxmlformats.org/officeDocument/2006/relationships/notesSlide" Target="../notesSlides/notesSlide13.xml"/><Relationship Id="rId1" Type="http://schemas.openxmlformats.org/officeDocument/2006/relationships/slideLayout" Target="../slideLayouts/slideLayout27.xml"/><Relationship Id="rId5" Type="http://schemas.openxmlformats.org/officeDocument/2006/relationships/hyperlink" Target="https://www.myagedcare.gov.au/support-at-home-fee-estimator" TargetMode="External"/><Relationship Id="rId4" Type="http://schemas.openxmlformats.org/officeDocument/2006/relationships/hyperlink" Target="https://www.myagedcare.gov.au/aged-care-home-fee-estimator"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yagedcare.gov.au/find-a-provider" TargetMode="External"/><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2.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7.xml"/><Relationship Id="rId1" Type="http://schemas.openxmlformats.org/officeDocument/2006/relationships/tags" Target="../tags/tag4.xml"/><Relationship Id="rId6" Type="http://schemas.openxmlformats.org/officeDocument/2006/relationships/image" Target="../media/image15.png"/><Relationship Id="rId5" Type="http://schemas.openxmlformats.org/officeDocument/2006/relationships/image" Target="../media/image1.e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7.xml"/><Relationship Id="rId1" Type="http://schemas.openxmlformats.org/officeDocument/2006/relationships/tags" Target="../tags/tag5.xml"/><Relationship Id="rId6" Type="http://schemas.openxmlformats.org/officeDocument/2006/relationships/image" Target="../media/image16.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7.xml"/><Relationship Id="rId1" Type="http://schemas.openxmlformats.org/officeDocument/2006/relationships/tags" Target="../tags/tag6.xml"/><Relationship Id="rId6" Type="http://schemas.openxmlformats.org/officeDocument/2006/relationships/image" Target="../media/image17.png"/><Relationship Id="rId5" Type="http://schemas.openxmlformats.org/officeDocument/2006/relationships/image" Target="../media/image1.emf"/><Relationship Id="rId4"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7.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www.myagedcare.gov.a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3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myagedcare.gov.a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34.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34.xml"/><Relationship Id="rId4" Type="http://schemas.openxmlformats.org/officeDocument/2006/relationships/hyperlink" Target="https://www.myagedcare.gov.au/how-are-star-ratings-calculated"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4F109986-1660-3B9C-7E93-746E8F3EADF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96C64BD-2782-73CA-8DC6-B1C88300BE89}"/>
              </a:ext>
            </a:extLst>
          </p:cNvPr>
          <p:cNvSpPr>
            <a:spLocks noGrp="1"/>
          </p:cNvSpPr>
          <p:nvPr>
            <p:ph type="title"/>
          </p:nvPr>
        </p:nvSpPr>
        <p:spPr>
          <a:xfrm>
            <a:off x="1524000" y="1778000"/>
            <a:ext cx="9144000" cy="1397000"/>
          </a:xfrm>
        </p:spPr>
        <p:txBody>
          <a:bodyPr/>
          <a:lstStyle/>
          <a:p>
            <a:pPr algn="ctr"/>
            <a:r>
              <a:rPr lang="en-AU" sz="3400" b="1">
                <a:solidFill>
                  <a:srgbClr val="1B3A6B"/>
                </a:solidFill>
                <a:latin typeface="Segoe UI"/>
                <a:cs typeface="Segoe UI"/>
              </a:rPr>
              <a:t>Shaping the Future of Aged Care: </a:t>
            </a:r>
            <a:br>
              <a:rPr lang="en-AU" sz="3400" b="1">
                <a:solidFill>
                  <a:srgbClr val="1B3A6B"/>
                </a:solidFill>
                <a:latin typeface="Segoe UI"/>
                <a:cs typeface="Segoe UI"/>
              </a:rPr>
            </a:br>
            <a:r>
              <a:rPr lang="en-AU" sz="3400" b="1">
                <a:solidFill>
                  <a:srgbClr val="1B3A6B"/>
                </a:solidFill>
                <a:latin typeface="Segoe UI"/>
                <a:cs typeface="Segoe UI"/>
              </a:rPr>
              <a:t>Insights and Priorities for Reform </a:t>
            </a:r>
            <a:endParaRPr lang="en-US" sz="3400" b="1">
              <a:solidFill>
                <a:srgbClr val="1B3A6B"/>
              </a:solidFill>
              <a:latin typeface="Segoe UI"/>
              <a:cs typeface="Segoe UI"/>
            </a:endParaRPr>
          </a:p>
        </p:txBody>
      </p:sp>
      <p:sp>
        <p:nvSpPr>
          <p:cNvPr id="5" name="Subtitle 2">
            <a:extLst>
              <a:ext uri="{FF2B5EF4-FFF2-40B4-BE49-F238E27FC236}">
                <a16:creationId xmlns:a16="http://schemas.microsoft.com/office/drawing/2014/main" id="{FEB1A5C8-3588-A8C2-3BD9-6C86474A267E}"/>
              </a:ext>
            </a:extLst>
          </p:cNvPr>
          <p:cNvSpPr txBox="1">
            <a:spLocks/>
          </p:cNvSpPr>
          <p:nvPr/>
        </p:nvSpPr>
        <p:spPr>
          <a:xfrm>
            <a:off x="1524000" y="3759200"/>
            <a:ext cx="9144000" cy="203200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tabLst/>
              <a:defRPr sz="2000" kern="1200">
                <a:solidFill>
                  <a:schemeClr val="accent3"/>
                </a:solidFill>
                <a:latin typeface="+mn-lt"/>
                <a:ea typeface="+mn-ea"/>
                <a:cs typeface="+mn-cs"/>
              </a:defRPr>
            </a:lvl2pPr>
            <a:lvl3pPr marL="914400" indent="0" algn="ctr" defTabSz="914400" rtl="0" eaLnBrk="1" latinLnBrk="0" hangingPunct="1">
              <a:lnSpc>
                <a:spcPct val="100000"/>
              </a:lnSpc>
              <a:spcBef>
                <a:spcPts val="0"/>
              </a:spcBef>
              <a:buFont typeface="Arial" panose="020B0604020202020204" pitchFamily="34" charset="0"/>
              <a:buNone/>
              <a:tabLst/>
              <a:defRPr sz="1800" kern="1200">
                <a:solidFill>
                  <a:schemeClr val="accent3"/>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tabLst/>
              <a:defRPr sz="1600" kern="1200">
                <a:solidFill>
                  <a:schemeClr val="accent3"/>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tabLst/>
              <a:defRPr sz="1600" kern="1200">
                <a:solidFill>
                  <a:schemeClr val="accent3"/>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AU" sz="2000">
                <a:solidFill>
                  <a:srgbClr val="4A5A66"/>
                </a:solidFill>
                <a:latin typeface="Segoe UI"/>
                <a:cs typeface="Segoe UI"/>
              </a:rPr>
              <a:t>Aged Care Thought Leadership Working Group </a:t>
            </a:r>
            <a:endParaRPr lang="en-US" sz="2000">
              <a:solidFill>
                <a:srgbClr val="4A5A66"/>
              </a:solidFill>
              <a:latin typeface="Segoe UI"/>
              <a:cs typeface="Segoe UI"/>
            </a:endParaRPr>
          </a:p>
          <a:p>
            <a:pPr algn="ctr"/>
            <a:r>
              <a:rPr lang="en-US" sz="2000">
                <a:solidFill>
                  <a:srgbClr val="4A5A66"/>
                </a:solidFill>
                <a:latin typeface="Segoe UI"/>
                <a:cs typeface="Segoe UI"/>
              </a:rPr>
              <a:t>September 2026</a:t>
            </a:r>
          </a:p>
          <a:p>
            <a:pPr algn="ctr"/>
            <a:endParaRPr lang="en-US" sz="2000">
              <a:solidFill>
                <a:srgbClr val="4A5A66"/>
              </a:solidFill>
              <a:latin typeface="Segoe UI"/>
              <a:cs typeface="Segoe UI"/>
            </a:endParaRPr>
          </a:p>
          <a:p>
            <a:pPr algn="ctr"/>
            <a:r>
              <a:rPr lang="de-DE" sz="2000">
                <a:solidFill>
                  <a:srgbClr val="4A5A66"/>
                </a:solidFill>
                <a:latin typeface="Segoe UI"/>
                <a:cs typeface="Segoe UI"/>
              </a:rPr>
              <a:t>Georgina Hemmings, Alfie Qiang, Candice Ming, Qiao Zhou, Kim Cossart, Anthony Asher, Geoff </a:t>
            </a:r>
            <a:r>
              <a:rPr lang="de-DE" sz="2000" err="1">
                <a:solidFill>
                  <a:srgbClr val="4A5A66"/>
                </a:solidFill>
                <a:latin typeface="Segoe UI"/>
                <a:cs typeface="Segoe UI"/>
              </a:rPr>
              <a:t>Keen</a:t>
            </a:r>
            <a:r>
              <a:rPr lang="de-DE" sz="2000">
                <a:solidFill>
                  <a:srgbClr val="4A5A66"/>
                </a:solidFill>
                <a:latin typeface="Segoe UI"/>
                <a:cs typeface="Segoe UI"/>
              </a:rPr>
              <a:t>, Alice Chau, Margaret Kerr, Nirosana Maheswaran, Cecilia Li, Catherine Nance</a:t>
            </a:r>
            <a:endParaRPr lang="en-US" sz="2000">
              <a:solidFill>
                <a:srgbClr val="4A5A66"/>
              </a:solidFill>
              <a:latin typeface="Segoe UI"/>
              <a:cs typeface="Segoe UI"/>
            </a:endParaRPr>
          </a:p>
        </p:txBody>
      </p:sp>
      <p:sp>
        <p:nvSpPr>
          <p:cNvPr id="2" name="TopBar">
            <a:extLst>
              <a:ext uri="{FF2B5EF4-FFF2-40B4-BE49-F238E27FC236}">
                <a16:creationId xmlns:a16="http://schemas.microsoft.com/office/drawing/2014/main" id="{1AB03EB3-0076-43B9-AD84-ADF6850F93CA}"/>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3" name="AccentRule">
            <a:extLst>
              <a:ext uri="{FF2B5EF4-FFF2-40B4-BE49-F238E27FC236}">
                <a16:creationId xmlns:a16="http://schemas.microsoft.com/office/drawing/2014/main" id="{AEDEBB65-29EB-4B08-942D-D888BA890D84}"/>
              </a:ext>
            </a:extLst>
          </p:cNvPr>
          <p:cNvSpPr/>
          <p:nvPr/>
        </p:nvSpPr>
        <p:spPr>
          <a:xfrm>
            <a:off x="5334000" y="34544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Tree>
    <p:extLst>
      <p:ext uri="{BB962C8B-B14F-4D97-AF65-F5344CB8AC3E}">
        <p14:creationId xmlns:p14="http://schemas.microsoft.com/office/powerpoint/2010/main" val="3923032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80FCD-3FB2-AA38-75DC-BEE5CA787A0C}"/>
              </a:ext>
            </a:extLst>
          </p:cNvPr>
          <p:cNvSpPr>
            <a:spLocks noGrp="1"/>
          </p:cNvSpPr>
          <p:nvPr>
            <p:ph type="title"/>
          </p:nvPr>
        </p:nvSpPr>
        <p:spPr/>
        <p:txBody>
          <a:bodyPr>
            <a:normAutofit/>
          </a:bodyPr>
          <a:lstStyle/>
          <a:p>
            <a:pPr lvl="0">
              <a:lnSpc>
                <a:spcPct val="100000"/>
              </a:lnSpc>
              <a:spcBef>
                <a:spcPts val="0"/>
              </a:spcBef>
              <a:defRPr/>
            </a:pPr>
            <a:r>
              <a:rPr lang="en-GB" sz="2800" b="1">
                <a:solidFill>
                  <a:srgbClr val="1B3A6B"/>
                </a:solidFill>
                <a:latin typeface="Segoe UI"/>
                <a:cs typeface="Segoe UI"/>
              </a:rPr>
              <a:t>3. How do I enter residential aged care?</a:t>
            </a:r>
            <a:endParaRPr lang="en-AU" sz="2800" b="1">
              <a:solidFill>
                <a:srgbClr val="1B3A6B"/>
              </a:solidFill>
              <a:latin typeface="Segoe UI"/>
              <a:cs typeface="Segoe UI"/>
            </a:endParaRPr>
          </a:p>
        </p:txBody>
      </p:sp>
      <p:graphicFrame>
        <p:nvGraphicFramePr>
          <p:cNvPr id="5" name="Table 4">
            <a:extLst>
              <a:ext uri="{FF2B5EF4-FFF2-40B4-BE49-F238E27FC236}">
                <a16:creationId xmlns:a16="http://schemas.microsoft.com/office/drawing/2014/main" id="{2021D844-F126-1281-02E3-FB729298D7D8}"/>
              </a:ext>
            </a:extLst>
          </p:cNvPr>
          <p:cNvGraphicFramePr>
            <a:graphicFrameLocks noGrp="1"/>
          </p:cNvGraphicFramePr>
          <p:nvPr>
            <p:extLst>
              <p:ext uri="{D42A27DB-BD31-4B8C-83A1-F6EECF244321}">
                <p14:modId xmlns:p14="http://schemas.microsoft.com/office/powerpoint/2010/main" val="3123993286"/>
              </p:ext>
            </p:extLst>
          </p:nvPr>
        </p:nvGraphicFramePr>
        <p:xfrm>
          <a:off x="838200" y="1500809"/>
          <a:ext cx="10515600" cy="4609479"/>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59300638"/>
                    </a:ext>
                  </a:extLst>
                </a:gridCol>
                <a:gridCol w="5257800">
                  <a:extLst>
                    <a:ext uri="{9D8B030D-6E8A-4147-A177-3AD203B41FA5}">
                      <a16:colId xmlns:a16="http://schemas.microsoft.com/office/drawing/2014/main" val="3410948960"/>
                    </a:ext>
                  </a:extLst>
                </a:gridCol>
              </a:tblGrid>
              <a:tr h="731159">
                <a:tc gridSpan="2">
                  <a:txBody>
                    <a:bodyPr/>
                    <a:lstStyle/>
                    <a:p>
                      <a:pPr marL="0" marR="0" lvl="0" indent="0" algn="ctr" rtl="0" eaLnBrk="1" fontAlgn="auto" latinLnBrk="0" hangingPunct="1">
                        <a:lnSpc>
                          <a:spcPct val="100000"/>
                        </a:lnSpc>
                        <a:spcBef>
                          <a:spcPts val="0"/>
                        </a:spcBef>
                        <a:spcAft>
                          <a:spcPts val="0"/>
                        </a:spcAft>
                        <a:buClrTx/>
                        <a:buSzTx/>
                        <a:buFontTx/>
                        <a:buNone/>
                      </a:pPr>
                      <a:r>
                        <a:rPr lang="en-GB" sz="2000" i="1"/>
                        <a:t>These documents are for individuals who are unable to live independently in their own home and need to enter a residential aged care facility.</a:t>
                      </a:r>
                      <a:endParaRPr lang="en-GB" sz="1800"/>
                    </a:p>
                  </a:txBody>
                  <a:tcPr/>
                </a:tc>
                <a:tc hMerge="1">
                  <a:txBody>
                    <a:bodyPr/>
                    <a:lstStyle/>
                    <a:p>
                      <a:endParaRPr lang="en-AU" sz="2000"/>
                    </a:p>
                  </a:txBody>
                  <a:tcPr/>
                </a:tc>
                <a:extLst>
                  <a:ext uri="{0D108BD9-81ED-4DB2-BD59-A6C34878D82A}">
                    <a16:rowId xmlns:a16="http://schemas.microsoft.com/office/drawing/2014/main" val="1886263990"/>
                  </a:ext>
                </a:extLst>
              </a:tr>
              <a:tr h="3878320">
                <a:tc>
                  <a:txBody>
                    <a:bodyPr/>
                    <a:lstStyle/>
                    <a:p>
                      <a:pPr algn="ctr"/>
                      <a:endParaRPr lang="en-GB" sz="2000"/>
                    </a:p>
                    <a:p>
                      <a:pPr algn="ctr"/>
                      <a:endParaRPr lang="en-GB" sz="2000"/>
                    </a:p>
                    <a:p>
                      <a:pPr algn="ctr"/>
                      <a:endParaRPr lang="en-GB" sz="2000"/>
                    </a:p>
                    <a:p>
                      <a:pPr algn="ctr"/>
                      <a:endParaRPr lang="en-GB" sz="2000"/>
                    </a:p>
                    <a:p>
                      <a:pPr algn="ctr"/>
                      <a:endParaRPr lang="en-GB" sz="2000"/>
                    </a:p>
                    <a:p>
                      <a:pPr algn="ctr"/>
                      <a:endParaRPr lang="en-GB" sz="2000"/>
                    </a:p>
                    <a:p>
                      <a:pPr algn="ctr"/>
                      <a:endParaRPr lang="en-GB" sz="2000"/>
                    </a:p>
                    <a:p>
                      <a:pPr algn="ctr"/>
                      <a:endParaRPr lang="en-GB" sz="2000"/>
                    </a:p>
                    <a:p>
                      <a:pPr algn="ctr"/>
                      <a:endParaRPr lang="en-GB" sz="2000"/>
                    </a:p>
                    <a:p>
                      <a:pPr algn="ctr"/>
                      <a:endParaRPr lang="en-GB" sz="1800"/>
                    </a:p>
                    <a:p>
                      <a:pPr algn="ctr"/>
                      <a:r>
                        <a:rPr lang="en-GB" sz="1800"/>
                        <a:t>This </a:t>
                      </a:r>
                      <a:r>
                        <a:rPr lang="en-GB" sz="1800" b="1"/>
                        <a:t>Key Steps Guide </a:t>
                      </a:r>
                      <a:r>
                        <a:rPr lang="en-GB" sz="1800"/>
                        <a:t>is a high-level view of key considerations to help you get started on this journey.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a:p>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t>This </a:t>
                      </a:r>
                      <a:r>
                        <a:rPr lang="en-GB" sz="1800" b="1"/>
                        <a:t>Detailed Guide </a:t>
                      </a:r>
                      <a:r>
                        <a:rPr lang="en-GB" sz="1800"/>
                        <a:t>provides more comprehensive information about residential aged care</a:t>
                      </a:r>
                      <a:r>
                        <a:rPr lang="en-GB" sz="2000"/>
                        <a:t>. </a:t>
                      </a:r>
                      <a:endParaRPr lang="en-AU" sz="2000"/>
                    </a:p>
                  </a:txBody>
                  <a:tcPr/>
                </a:tc>
                <a:extLst>
                  <a:ext uri="{0D108BD9-81ED-4DB2-BD59-A6C34878D82A}">
                    <a16:rowId xmlns:a16="http://schemas.microsoft.com/office/drawing/2014/main" val="2344475468"/>
                  </a:ext>
                </a:extLst>
              </a:tr>
            </a:tbl>
          </a:graphicData>
        </a:graphic>
      </p:graphicFrame>
      <p:pic>
        <p:nvPicPr>
          <p:cNvPr id="10" name="Picture 9">
            <a:extLst>
              <a:ext uri="{FF2B5EF4-FFF2-40B4-BE49-F238E27FC236}">
                <a16:creationId xmlns:a16="http://schemas.microsoft.com/office/drawing/2014/main" id="{60BDDBAB-6109-CA30-9C93-5C397745C500}"/>
              </a:ext>
            </a:extLst>
          </p:cNvPr>
          <p:cNvPicPr>
            <a:picLocks noChangeAspect="1"/>
          </p:cNvPicPr>
          <p:nvPr/>
        </p:nvPicPr>
        <p:blipFill>
          <a:blip r:embed="rId3"/>
          <a:stretch>
            <a:fillRect/>
          </a:stretch>
        </p:blipFill>
        <p:spPr>
          <a:xfrm>
            <a:off x="6436136" y="2431918"/>
            <a:ext cx="2008814" cy="2794311"/>
          </a:xfrm>
          <a:prstGeom prst="rect">
            <a:avLst/>
          </a:prstGeom>
        </p:spPr>
      </p:pic>
      <p:pic>
        <p:nvPicPr>
          <p:cNvPr id="12" name="Picture 11">
            <a:extLst>
              <a:ext uri="{FF2B5EF4-FFF2-40B4-BE49-F238E27FC236}">
                <a16:creationId xmlns:a16="http://schemas.microsoft.com/office/drawing/2014/main" id="{586BA8B8-E6D8-5126-73A0-AD81841D5131}"/>
              </a:ext>
            </a:extLst>
          </p:cNvPr>
          <p:cNvPicPr>
            <a:picLocks noChangeAspect="1"/>
          </p:cNvPicPr>
          <p:nvPr/>
        </p:nvPicPr>
        <p:blipFill>
          <a:blip r:embed="rId4"/>
          <a:stretch>
            <a:fillRect/>
          </a:stretch>
        </p:blipFill>
        <p:spPr>
          <a:xfrm>
            <a:off x="2261983" y="2431918"/>
            <a:ext cx="2019299" cy="2747259"/>
          </a:xfrm>
          <a:prstGeom prst="rect">
            <a:avLst/>
          </a:prstGeom>
        </p:spPr>
      </p:pic>
      <p:pic>
        <p:nvPicPr>
          <p:cNvPr id="3" name="Picture 2">
            <a:extLst>
              <a:ext uri="{FF2B5EF4-FFF2-40B4-BE49-F238E27FC236}">
                <a16:creationId xmlns:a16="http://schemas.microsoft.com/office/drawing/2014/main" id="{CE20FFCF-360F-0BC9-62A5-EA4BC039A689}"/>
              </a:ext>
            </a:extLst>
          </p:cNvPr>
          <p:cNvPicPr>
            <a:picLocks noChangeAspect="1"/>
          </p:cNvPicPr>
          <p:nvPr/>
        </p:nvPicPr>
        <p:blipFill>
          <a:blip r:embed="rId5"/>
          <a:stretch>
            <a:fillRect/>
          </a:stretch>
        </p:blipFill>
        <p:spPr>
          <a:xfrm>
            <a:off x="9004852" y="2431919"/>
            <a:ext cx="1904172" cy="2750990"/>
          </a:xfrm>
          <a:prstGeom prst="rect">
            <a:avLst/>
          </a:prstGeom>
        </p:spPr>
      </p:pic>
    </p:spTree>
    <p:extLst>
      <p:ext uri="{BB962C8B-B14F-4D97-AF65-F5344CB8AC3E}">
        <p14:creationId xmlns:p14="http://schemas.microsoft.com/office/powerpoint/2010/main" val="396304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08D6F-1304-78DC-962B-0359006F46BF}"/>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2DACC936-15B0-B1D6-95B4-C368D4796A47}"/>
              </a:ext>
            </a:extLst>
          </p:cNvPr>
          <p:cNvSpPr>
            <a:spLocks noGrp="1"/>
          </p:cNvSpPr>
          <p:nvPr>
            <p:ph type="title"/>
          </p:nvPr>
        </p:nvSpPr>
        <p:spPr/>
        <p:txBody>
          <a:bodyPr/>
          <a:lstStyle/>
          <a:p>
            <a:r>
              <a:rPr lang="en-GB" sz="2800" b="1">
                <a:solidFill>
                  <a:srgbClr val="1B3A6B"/>
                </a:solidFill>
                <a:latin typeface="Segoe UI"/>
                <a:cs typeface="Segoe UI"/>
              </a:rPr>
              <a:t>Key Steps Guide</a:t>
            </a:r>
            <a:endParaRPr lang="en-AU" sz="2800" b="1">
              <a:solidFill>
                <a:srgbClr val="1B3A6B"/>
              </a:solidFill>
              <a:latin typeface="Segoe UI"/>
              <a:cs typeface="Segoe UI"/>
            </a:endParaRPr>
          </a:p>
        </p:txBody>
      </p:sp>
      <p:pic>
        <p:nvPicPr>
          <p:cNvPr id="3" name="Picture 2">
            <a:extLst>
              <a:ext uri="{FF2B5EF4-FFF2-40B4-BE49-F238E27FC236}">
                <a16:creationId xmlns:a16="http://schemas.microsoft.com/office/drawing/2014/main" id="{8C609B7A-CB43-E8AF-5389-9E130B1D8932}"/>
              </a:ext>
            </a:extLst>
          </p:cNvPr>
          <p:cNvPicPr>
            <a:picLocks noChangeAspect="1"/>
          </p:cNvPicPr>
          <p:nvPr/>
        </p:nvPicPr>
        <p:blipFill>
          <a:blip r:embed="rId3"/>
          <a:stretch>
            <a:fillRect/>
          </a:stretch>
        </p:blipFill>
        <p:spPr>
          <a:xfrm>
            <a:off x="1033670" y="833097"/>
            <a:ext cx="3820743" cy="5198126"/>
          </a:xfrm>
          <a:prstGeom prst="rect">
            <a:avLst/>
          </a:prstGeom>
        </p:spPr>
      </p:pic>
      <p:sp>
        <p:nvSpPr>
          <p:cNvPr id="2" name="TextBox 1">
            <a:extLst>
              <a:ext uri="{FF2B5EF4-FFF2-40B4-BE49-F238E27FC236}">
                <a16:creationId xmlns:a16="http://schemas.microsoft.com/office/drawing/2014/main" id="{36ADCA83-3A6C-8AFB-1DCA-DF3C1781802F}"/>
              </a:ext>
            </a:extLst>
          </p:cNvPr>
          <p:cNvSpPr txBox="1"/>
          <p:nvPr/>
        </p:nvSpPr>
        <p:spPr>
          <a:xfrm>
            <a:off x="5197992" y="1714219"/>
            <a:ext cx="6681093" cy="1384995"/>
          </a:xfrm>
          <a:prstGeom prst="rect">
            <a:avLst/>
          </a:prstGeom>
          <a:noFill/>
        </p:spPr>
        <p:txBody>
          <a:bodyPr wrap="square" lIns="91440" tIns="45720" rIns="91440" bIns="45720" rtlCol="0" anchor="t">
            <a:spAutoFit/>
          </a:bodyPr>
          <a:lstStyle/>
          <a:p>
            <a:pPr algn="just"/>
            <a:r>
              <a:rPr lang="en-GB" b="1">
                <a:solidFill>
                  <a:srgbClr val="0070C0"/>
                </a:solidFill>
                <a:latin typeface="Segoe UI"/>
                <a:cs typeface="Segoe UI"/>
              </a:rPr>
              <a:t>Contents</a:t>
            </a:r>
          </a:p>
          <a:p>
            <a:pPr algn="just"/>
            <a:endParaRPr lang="en-GB" b="1">
              <a:latin typeface="Segoe UI"/>
              <a:cs typeface="Segoe UI"/>
            </a:endParaRPr>
          </a:p>
          <a:p>
            <a:pPr marL="342900" indent="-342900" algn="just">
              <a:buAutoNum type="arabicPeriod"/>
            </a:pPr>
            <a:r>
              <a:rPr lang="en-GB" sz="1600">
                <a:latin typeface="Segoe UI"/>
                <a:cs typeface="Segoe UI"/>
              </a:rPr>
              <a:t>How do I get assessed for aged care services..……………………... 1</a:t>
            </a:r>
          </a:p>
          <a:p>
            <a:pPr marL="342900" indent="-342900" algn="just">
              <a:buFontTx/>
              <a:buAutoNum type="arabicPeriod"/>
            </a:pPr>
            <a:r>
              <a:rPr lang="en-GB" sz="1600">
                <a:latin typeface="Segoe UI"/>
                <a:cs typeface="Segoe UI"/>
              </a:rPr>
              <a:t>How much will residential aged care cost me……………………….. 2</a:t>
            </a:r>
          </a:p>
          <a:p>
            <a:pPr marL="342900" indent="-342900" algn="just">
              <a:buFontTx/>
              <a:buAutoNum type="arabicPeriod"/>
            </a:pPr>
            <a:r>
              <a:rPr lang="en-GB" sz="1600">
                <a:latin typeface="Segoe UI"/>
                <a:cs typeface="Segoe UI"/>
              </a:rPr>
              <a:t>How can I find a residential aged care facility....….……………….... 3  </a:t>
            </a:r>
            <a:endParaRPr lang="en-AU" sz="1600" b="1">
              <a:latin typeface="Segoe UI"/>
              <a:cs typeface="Segoe UI"/>
            </a:endParaRPr>
          </a:p>
        </p:txBody>
      </p:sp>
      <p:pic>
        <p:nvPicPr>
          <p:cNvPr id="5" name="Picture 4">
            <a:extLst>
              <a:ext uri="{FF2B5EF4-FFF2-40B4-BE49-F238E27FC236}">
                <a16:creationId xmlns:a16="http://schemas.microsoft.com/office/drawing/2014/main" id="{C75A4E09-B1D2-D87F-6775-7B98DF250F24}"/>
              </a:ext>
            </a:extLst>
          </p:cNvPr>
          <p:cNvPicPr>
            <a:picLocks noChangeAspect="1"/>
          </p:cNvPicPr>
          <p:nvPr/>
        </p:nvPicPr>
        <p:blipFill>
          <a:blip r:embed="rId4"/>
          <a:stretch>
            <a:fillRect/>
          </a:stretch>
        </p:blipFill>
        <p:spPr>
          <a:xfrm>
            <a:off x="5198606" y="3324130"/>
            <a:ext cx="5057120" cy="2705206"/>
          </a:xfrm>
          <a:prstGeom prst="rect">
            <a:avLst/>
          </a:prstGeom>
        </p:spPr>
      </p:pic>
    </p:spTree>
    <p:extLst>
      <p:ext uri="{BB962C8B-B14F-4D97-AF65-F5344CB8AC3E}">
        <p14:creationId xmlns:p14="http://schemas.microsoft.com/office/powerpoint/2010/main" val="3854817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CA0067AA-3D03-1DA0-05C8-32E574826F7D}"/>
              </a:ext>
            </a:extLst>
          </p:cNvPr>
          <p:cNvSpPr>
            <a:spLocks noGrp="1"/>
          </p:cNvSpPr>
          <p:nvPr>
            <p:ph type="title"/>
          </p:nvPr>
        </p:nvSpPr>
        <p:spPr/>
        <p:txBody>
          <a:bodyPr>
            <a:normAutofit/>
          </a:bodyPr>
          <a:lstStyle/>
          <a:p>
            <a:r>
              <a:rPr lang="en-AU" sz="2800" b="1">
                <a:solidFill>
                  <a:srgbClr val="1B3A6B"/>
                </a:solidFill>
                <a:latin typeface="Segoe UI"/>
                <a:cs typeface="Segoe UI"/>
              </a:rPr>
              <a:t>1. How do I get assessed for aged care services?</a:t>
            </a:r>
            <a:endParaRPr lang="en-AU" sz="2800" b="1">
              <a:solidFill>
                <a:srgbClr val="1B3A6B"/>
              </a:solidFill>
              <a:latin typeface="Segoe UI"/>
              <a:ea typeface="Segoe UI" panose="020B0604020202020204" pitchFamily="34" charset="0"/>
              <a:cs typeface="Segoe UI"/>
            </a:endParaRPr>
          </a:p>
        </p:txBody>
      </p:sp>
      <p:graphicFrame>
        <p:nvGraphicFramePr>
          <p:cNvPr id="2" name="Table 1">
            <a:extLst>
              <a:ext uri="{FF2B5EF4-FFF2-40B4-BE49-F238E27FC236}">
                <a16:creationId xmlns:a16="http://schemas.microsoft.com/office/drawing/2014/main" id="{88F7B174-203D-B9B5-BE91-A89207153324}"/>
              </a:ext>
            </a:extLst>
          </p:cNvPr>
          <p:cNvGraphicFramePr>
            <a:graphicFrameLocks noGrp="1"/>
          </p:cNvGraphicFramePr>
          <p:nvPr>
            <p:extLst>
              <p:ext uri="{D42A27DB-BD31-4B8C-83A1-F6EECF244321}">
                <p14:modId xmlns:p14="http://schemas.microsoft.com/office/powerpoint/2010/main" val="2554599695"/>
              </p:ext>
            </p:extLst>
          </p:nvPr>
        </p:nvGraphicFramePr>
        <p:xfrm>
          <a:off x="508000" y="1016000"/>
          <a:ext cx="11176000" cy="4278102"/>
        </p:xfrm>
        <a:graphic>
          <a:graphicData uri="http://schemas.openxmlformats.org/drawingml/2006/table">
            <a:tbl>
              <a:tblPr firstRow="1" firstCol="1" bandRow="1">
                <a:tableStyleId>{6E25E649-3F16-4E02-A733-19D2CDBF48F0}</a:tableStyleId>
              </a:tblPr>
              <a:tblGrid>
                <a:gridCol w="2413000">
                  <a:extLst>
                    <a:ext uri="{9D8B030D-6E8A-4147-A177-3AD203B41FA5}">
                      <a16:colId xmlns:a16="http://schemas.microsoft.com/office/drawing/2014/main" val="3604242878"/>
                    </a:ext>
                  </a:extLst>
                </a:gridCol>
                <a:gridCol w="6527800">
                  <a:extLst>
                    <a:ext uri="{9D8B030D-6E8A-4147-A177-3AD203B41FA5}">
                      <a16:colId xmlns:a16="http://schemas.microsoft.com/office/drawing/2014/main" val="967907990"/>
                    </a:ext>
                  </a:extLst>
                </a:gridCol>
                <a:gridCol w="2235200">
                  <a:extLst>
                    <a:ext uri="{9D8B030D-6E8A-4147-A177-3AD203B41FA5}">
                      <a16:colId xmlns:a16="http://schemas.microsoft.com/office/drawing/2014/main" val="852265438"/>
                    </a:ext>
                  </a:extLst>
                </a:gridCol>
              </a:tblGrid>
              <a:tr h="704617">
                <a:tc>
                  <a:txBody>
                    <a:bodyPr/>
                    <a:lstStyle/>
                    <a:p>
                      <a:pPr>
                        <a:buNone/>
                      </a:pPr>
                      <a:r>
                        <a:rPr lang="en-AU" sz="1200" b="1">
                          <a:solidFill>
                            <a:srgbClr val="FFFFFF"/>
                          </a:solidFill>
                          <a:effectLst/>
                        </a:rPr>
                        <a:t>How do I apply?</a:t>
                      </a:r>
                      <a:endParaRPr lang="en-AU" sz="1200" b="1">
                        <a:solidFill>
                          <a:srgbClr val="FFFFFF"/>
                        </a:solidFill>
                        <a:effectLst/>
                        <a:latin typeface="+mn-lt"/>
                        <a:ea typeface="Segoe UI" panose="020B0604020202020204" pitchFamily="34" charset="0"/>
                      </a:endParaRPr>
                    </a:p>
                  </a:txBody>
                  <a:tcPr marL="48651" marR="48651" marT="36488" marB="36488">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1B3A6B"/>
                    </a:solidFill>
                  </a:tcPr>
                </a:tc>
                <a:tc>
                  <a:txBody>
                    <a:bodyPr/>
                    <a:lstStyle/>
                    <a:p>
                      <a:pPr marL="342900" lvl="0" indent="-342900">
                        <a:spcAft>
                          <a:spcPts val="300"/>
                        </a:spcAft>
                        <a:buFont typeface="Segoe UI" panose="020B0604020202020204" pitchFamily="34" charset="0"/>
                        <a:buChar char="●"/>
                      </a:pPr>
                      <a:r>
                        <a:rPr lang="en-AU" sz="1200" b="0">
                          <a:solidFill>
                            <a:srgbClr val="1B2A33"/>
                          </a:solidFill>
                          <a:effectLst/>
                        </a:rPr>
                        <a:t>Online via myagedcare.gov.au</a:t>
                      </a:r>
                    </a:p>
                    <a:p>
                      <a:pPr marL="342900" lvl="0" indent="-342900">
                        <a:spcAft>
                          <a:spcPts val="300"/>
                        </a:spcAft>
                        <a:buFont typeface="Segoe UI" panose="020B0604020202020204" pitchFamily="34" charset="0"/>
                        <a:buChar char="●"/>
                      </a:pPr>
                      <a:r>
                        <a:rPr lang="en-AU" sz="1200" b="0">
                          <a:solidFill>
                            <a:srgbClr val="1B2A33"/>
                          </a:solidFill>
                          <a:effectLst/>
                        </a:rPr>
                        <a:t>By phone: My Aged Care 1800 200 422</a:t>
                      </a:r>
                    </a:p>
                    <a:p>
                      <a:pPr marL="342900" lvl="0" indent="-342900">
                        <a:spcAft>
                          <a:spcPts val="300"/>
                        </a:spcAft>
                        <a:buFont typeface="Segoe UI" panose="020B0604020202020204" pitchFamily="34" charset="0"/>
                        <a:buChar char="●"/>
                      </a:pPr>
                      <a:r>
                        <a:rPr lang="en-AU" sz="1200" b="0">
                          <a:solidFill>
                            <a:srgbClr val="1B2A33"/>
                          </a:solidFill>
                          <a:effectLst/>
                        </a:rPr>
                        <a:t>In person: Aged Care Specialist Officer at Services Australia – phone 1800 227 475</a:t>
                      </a:r>
                    </a:p>
                    <a:p>
                      <a:pPr>
                        <a:spcAft>
                          <a:spcPts val="400"/>
                        </a:spcAft>
                        <a:buNone/>
                      </a:pPr>
                      <a:r>
                        <a:rPr lang="en-AU" sz="1200" b="0">
                          <a:solidFill>
                            <a:srgbClr val="1B2A33"/>
                          </a:solidFill>
                          <a:effectLst/>
                        </a:rPr>
                        <a:t>If you are in hospital, hospital staff can arrange an assessment for you.</a:t>
                      </a:r>
                      <a:endParaRPr lang="en-AU" sz="1200" b="0">
                        <a:solidFill>
                          <a:srgbClr val="1B2A33"/>
                        </a:solidFill>
                        <a:effectLst/>
                        <a:latin typeface="+mn-lt"/>
                      </a:endParaRPr>
                    </a:p>
                  </a:txBody>
                  <a:tcPr marL="48651" marR="48651" marT="36488" marB="36488">
                    <a:lnL>
                      <a:noFill/>
                    </a:lnL>
                    <a:lnR>
                      <a:noFill/>
                    </a:lnR>
                    <a:lnT w="12700" cap="flat" cmpd="sng" algn="ctr">
                      <a:noFill/>
                      <a:prstDash val="solid"/>
                      <a:round/>
                      <a:headEnd type="none" w="med" len="med"/>
                      <a:tailEnd type="none" w="med" len="med"/>
                    </a:lnT>
                    <a:lnB w="12700" cmpd="sng">
                      <a:solidFill>
                        <a:srgbClr val="C9D4E6"/>
                      </a:solidFill>
                      <a:prstDash val="soli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en-AU" sz="1200" b="0">
                          <a:solidFill>
                            <a:srgbClr val="1B2A33"/>
                          </a:solidFill>
                          <a:effectLst/>
                          <a:hlinkClick r:id="rId3">
                            <a:extLst>
                              <a:ext uri="{A12FA001-AC4F-418D-AE19-62706E023703}">
                                <ahyp:hlinkClr xmlns:ahyp="http://schemas.microsoft.com/office/drawing/2018/hyperlinkcolor" val="tx"/>
                              </a:ext>
                            </a:extLst>
                          </a:hlinkClick>
                        </a:rPr>
                        <a:t>how-get-assessed</a:t>
                      </a:r>
                      <a:endParaRPr lang="en-AU" sz="1200" b="0">
                        <a:solidFill>
                          <a:srgbClr val="1B2A33"/>
                        </a:solidFill>
                        <a:effectLst/>
                      </a:endParaRPr>
                    </a:p>
                    <a:p>
                      <a:pPr algn="ctr">
                        <a:spcBef>
                          <a:spcPts val="300"/>
                        </a:spcBef>
                        <a:buNone/>
                      </a:pPr>
                      <a:endParaRPr lang="en-AU" sz="1200" b="0">
                        <a:solidFill>
                          <a:srgbClr val="1B2A33"/>
                        </a:solidFill>
                        <a:effectLst/>
                        <a:latin typeface="+mn-lt"/>
                        <a:ea typeface="Segoe UI" panose="020B0604020202020204" pitchFamily="34" charset="0"/>
                      </a:endParaRPr>
                    </a:p>
                  </a:txBody>
                  <a:tcPr marL="48651" marR="48651" marT="36488" marB="36488">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solidFill>
                        <a:srgbClr val="C9D4E6"/>
                      </a:solid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956202762"/>
                  </a:ext>
                </a:extLst>
              </a:tr>
              <a:tr h="1312230">
                <a:tc>
                  <a:txBody>
                    <a:bodyPr/>
                    <a:lstStyle/>
                    <a:p>
                      <a:pPr>
                        <a:buNone/>
                      </a:pPr>
                      <a:r>
                        <a:rPr lang="en-AU" sz="1200" b="1">
                          <a:solidFill>
                            <a:srgbClr val="FFFFFF"/>
                          </a:solidFill>
                          <a:effectLst/>
                        </a:rPr>
                        <a:t>What is involved?</a:t>
                      </a:r>
                      <a:endParaRPr lang="en-AU" sz="1200" b="1">
                        <a:solidFill>
                          <a:srgbClr val="FFFFFF"/>
                        </a:solidFill>
                        <a:effectLst/>
                        <a:latin typeface="+mn-lt"/>
                        <a:ea typeface="Segoe UI" panose="020B0604020202020204" pitchFamily="34" charset="0"/>
                      </a:endParaRPr>
                    </a:p>
                  </a:txBody>
                  <a:tcPr marL="48651" marR="48651" marT="36488" marB="36488">
                    <a:lnL w="12700" cap="flat" cmpd="sng" algn="ctr">
                      <a:noFill/>
                      <a:prstDash val="solid"/>
                      <a:round/>
                      <a:headEnd type="none" w="med" len="med"/>
                      <a:tailEnd type="none" w="med" len="med"/>
                    </a:lnL>
                    <a:lnR>
                      <a:noFill/>
                    </a:lnR>
                    <a:lnT w="25400" cmpd="sng">
                      <a:noFill/>
                    </a:lnT>
                    <a:lnB>
                      <a:noFill/>
                    </a:lnB>
                    <a:lnTlToBr w="12700" cmpd="sng">
                      <a:noFill/>
                      <a:prstDash val="solid"/>
                    </a:lnTlToBr>
                    <a:lnBlToTr w="12700" cmpd="sng">
                      <a:noFill/>
                      <a:prstDash val="solid"/>
                    </a:lnBlToTr>
                    <a:solidFill>
                      <a:srgbClr val="1B3A6B"/>
                    </a:solidFill>
                  </a:tcPr>
                </a:tc>
                <a:tc>
                  <a:txBody>
                    <a:bodyPr/>
                    <a:lstStyle/>
                    <a:p>
                      <a:pPr>
                        <a:spcAft>
                          <a:spcPts val="400"/>
                        </a:spcAft>
                        <a:buNone/>
                      </a:pPr>
                      <a:r>
                        <a:rPr lang="en-AU" sz="1200" b="0">
                          <a:solidFill>
                            <a:srgbClr val="1B2A33"/>
                          </a:solidFill>
                          <a:effectLst/>
                        </a:rPr>
                        <a:t>The process involves two separate assessments</a:t>
                      </a:r>
                    </a:p>
                    <a:p>
                      <a:pPr marL="342900" lvl="0" indent="-342900">
                        <a:spcAft>
                          <a:spcPts val="400"/>
                        </a:spcAft>
                        <a:buFont typeface="+mj-lt"/>
                        <a:buAutoNum type="arabicPeriod"/>
                      </a:pPr>
                      <a:r>
                        <a:rPr lang="en-AU" sz="1200" b="0">
                          <a:solidFill>
                            <a:srgbClr val="1B2A33"/>
                          </a:solidFill>
                          <a:effectLst/>
                        </a:rPr>
                        <a:t>Service needs and severity assessment (“</a:t>
                      </a:r>
                      <a:r>
                        <a:rPr lang="en-AU" sz="1200" b="1">
                          <a:solidFill>
                            <a:srgbClr val="1B2A33"/>
                          </a:solidFill>
                          <a:effectLst/>
                        </a:rPr>
                        <a:t>Needs </a:t>
                      </a:r>
                      <a:r>
                        <a:rPr lang="en-AU" sz="1200" b="0">
                          <a:solidFill>
                            <a:srgbClr val="1B2A33"/>
                          </a:solidFill>
                          <a:effectLst/>
                        </a:rPr>
                        <a:t>Assessment”)</a:t>
                      </a:r>
                    </a:p>
                    <a:p>
                      <a:pPr marL="342900" lvl="0" indent="-342900">
                        <a:spcAft>
                          <a:spcPts val="400"/>
                        </a:spcAft>
                        <a:buFont typeface="+mj-lt"/>
                        <a:buAutoNum type="arabicPeriod"/>
                      </a:pPr>
                      <a:r>
                        <a:rPr lang="en-AU" sz="1200" b="0">
                          <a:solidFill>
                            <a:srgbClr val="1B2A33"/>
                          </a:solidFill>
                          <a:effectLst/>
                        </a:rPr>
                        <a:t>Financial assessment (“</a:t>
                      </a:r>
                      <a:r>
                        <a:rPr lang="en-AU" sz="1200" b="1">
                          <a:solidFill>
                            <a:srgbClr val="1B2A33"/>
                          </a:solidFill>
                          <a:effectLst/>
                        </a:rPr>
                        <a:t>Means </a:t>
                      </a:r>
                      <a:r>
                        <a:rPr lang="en-AU" sz="1200" b="0">
                          <a:solidFill>
                            <a:srgbClr val="1B2A33"/>
                          </a:solidFill>
                          <a:effectLst/>
                        </a:rPr>
                        <a:t>Assessment”)</a:t>
                      </a:r>
                    </a:p>
                    <a:p>
                      <a:pPr>
                        <a:lnSpc>
                          <a:spcPct val="107000"/>
                        </a:lnSpc>
                        <a:spcAft>
                          <a:spcPts val="400"/>
                        </a:spcAft>
                        <a:buNone/>
                      </a:pPr>
                      <a:r>
                        <a:rPr lang="en-AU" sz="1200" b="0">
                          <a:solidFill>
                            <a:srgbClr val="1B2A33"/>
                          </a:solidFill>
                          <a:effectLst/>
                        </a:rPr>
                        <a:t>The Needs Assessment focuses on your medical needs, wishes and preferences. A trained assessor will arrange a time to meet with you to discuss your circumstances.</a:t>
                      </a:r>
                    </a:p>
                    <a:p>
                      <a:pPr>
                        <a:spcBef>
                          <a:spcPts val="300"/>
                        </a:spcBef>
                        <a:spcAft>
                          <a:spcPts val="400"/>
                        </a:spcAft>
                        <a:buNone/>
                      </a:pPr>
                      <a:r>
                        <a:rPr lang="en-AU" sz="1200" b="0">
                          <a:solidFill>
                            <a:srgbClr val="1B2A33"/>
                          </a:solidFill>
                          <a:effectLst/>
                        </a:rPr>
                        <a:t>The Means Assessment determines how much you will pay for aged care services based on your personal financial circumstances, as assessed by Services Australia. This is covered in more detail in Section 2 of this Key Steps Guide. You may wish to obtain financial, tax, and/or legal advice to help with preparing for completing this assessment. </a:t>
                      </a:r>
                      <a:endParaRPr lang="en-AU" sz="1200" b="0">
                        <a:solidFill>
                          <a:srgbClr val="1B2A33"/>
                        </a:solidFill>
                        <a:effectLst/>
                        <a:latin typeface="+mn-lt"/>
                        <a:ea typeface="Segoe UI" panose="020B0604020202020204" pitchFamily="34" charset="0"/>
                      </a:endParaRPr>
                    </a:p>
                  </a:txBody>
                  <a:tcPr marL="48651" marR="48651" marT="36488" marB="36488">
                    <a:lnL>
                      <a:noFill/>
                    </a:lnL>
                    <a:lnR>
                      <a:noFill/>
                    </a:lnR>
                    <a:lnT w="12700" cap="flat" cmpd="sng" algn="ctr">
                      <a:solidFill>
                        <a:srgbClr val="C9D4E6"/>
                      </a:solidFill>
                      <a:prstDash val="solid"/>
                      <a:round/>
                      <a:headEnd type="none" w="med" len="med"/>
                      <a:tailEnd type="none" w="med" len="med"/>
                    </a:lnT>
                    <a:lnB w="12700">
                      <a:solidFill>
                        <a:srgbClr val="C9D4E6"/>
                      </a:solidFill>
                      <a:prstDash val="soli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auto" latinLnBrk="0" hangingPunct="1">
                        <a:lnSpc>
                          <a:spcPct val="100000"/>
                        </a:lnSpc>
                        <a:spcBef>
                          <a:spcPts val="300"/>
                        </a:spcBef>
                        <a:spcAft>
                          <a:spcPts val="400"/>
                        </a:spcAft>
                        <a:buClrTx/>
                        <a:buSzTx/>
                        <a:buFontTx/>
                        <a:buNone/>
                        <a:tabLst/>
                        <a:defRPr/>
                      </a:pPr>
                      <a:r>
                        <a:rPr lang="en-AU" sz="1200" b="0">
                          <a:solidFill>
                            <a:srgbClr val="1B2A33"/>
                          </a:solidFill>
                          <a:effectLst/>
                          <a:hlinkClick r:id="rId4"/>
                        </a:rPr>
                        <a:t>preparing-your-assessment</a:t>
                      </a:r>
                      <a:endParaRPr lang="en-AU" sz="1200" b="0">
                        <a:solidFill>
                          <a:srgbClr val="1B2A33"/>
                        </a:solidFill>
                        <a:effectLst/>
                      </a:endParaRPr>
                    </a:p>
                    <a:p>
                      <a:pPr algn="ctr">
                        <a:spcBef>
                          <a:spcPts val="300"/>
                        </a:spcBef>
                        <a:spcAft>
                          <a:spcPts val="400"/>
                        </a:spcAft>
                        <a:buNone/>
                      </a:pPr>
                      <a:endParaRPr lang="en-AU" sz="1200" b="0">
                        <a:solidFill>
                          <a:srgbClr val="1B2A33"/>
                        </a:solidFill>
                        <a:effectLst/>
                        <a:latin typeface="+mn-lt"/>
                        <a:ea typeface="Segoe UI" panose="020B0604020202020204" pitchFamily="34" charset="0"/>
                      </a:endParaRPr>
                    </a:p>
                  </a:txBody>
                  <a:tcPr marL="48651" marR="48651" marT="36488" marB="36488">
                    <a:lnL>
                      <a:noFill/>
                    </a:lnL>
                    <a:lnR w="12700" cap="flat" cmpd="sng" algn="ctr">
                      <a:noFill/>
                      <a:prstDash val="solid"/>
                      <a:round/>
                      <a:headEnd type="none" w="med" len="med"/>
                      <a:tailEnd type="none" w="med" len="med"/>
                    </a:lnR>
                    <a:lnT w="12700" cap="flat" cmpd="sng" algn="ctr">
                      <a:solidFill>
                        <a:srgbClr val="C9D4E6"/>
                      </a:solidFill>
                      <a:prstDash val="solid"/>
                      <a:round/>
                      <a:headEnd type="none" w="med" len="med"/>
                      <a:tailEnd type="none" w="med" len="med"/>
                    </a:lnT>
                    <a:lnB w="12700">
                      <a:solidFill>
                        <a:srgbClr val="C9D4E6"/>
                      </a:solid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82366519"/>
                  </a:ext>
                </a:extLst>
              </a:tr>
              <a:tr h="1019018">
                <a:tc>
                  <a:txBody>
                    <a:bodyPr/>
                    <a:lstStyle/>
                    <a:p>
                      <a:pPr>
                        <a:buNone/>
                      </a:pPr>
                      <a:r>
                        <a:rPr lang="en-AU" sz="1200" b="1">
                          <a:solidFill>
                            <a:srgbClr val="FFFFFF"/>
                          </a:solidFill>
                          <a:effectLst/>
                        </a:rPr>
                        <a:t>What does the assessment decide?</a:t>
                      </a:r>
                      <a:endParaRPr lang="en-AU" sz="1200" b="1">
                        <a:solidFill>
                          <a:srgbClr val="FFFFFF"/>
                        </a:solidFill>
                        <a:effectLst/>
                        <a:latin typeface="+mn-lt"/>
                        <a:ea typeface="Segoe UI" panose="020B0604020202020204" pitchFamily="34" charset="0"/>
                      </a:endParaRPr>
                    </a:p>
                  </a:txBody>
                  <a:tcPr marL="48651" marR="48651" marT="36488" marB="36488">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B3A6B"/>
                    </a:solidFill>
                  </a:tcPr>
                </a:tc>
                <a:tc>
                  <a:txBody>
                    <a:bodyPr/>
                    <a:lstStyle/>
                    <a:p>
                      <a:pPr>
                        <a:spcAft>
                          <a:spcPts val="400"/>
                        </a:spcAft>
                        <a:buNone/>
                      </a:pPr>
                      <a:r>
                        <a:rPr lang="en-AU" sz="1200" b="0">
                          <a:solidFill>
                            <a:srgbClr val="1B2A33"/>
                          </a:solidFill>
                          <a:effectLst/>
                        </a:rPr>
                        <a:t>You will receive a Notice of Decision covering your eligibility for each of the following:</a:t>
                      </a:r>
                    </a:p>
                    <a:p>
                      <a:pPr marL="342900" lvl="0" indent="-342900">
                        <a:spcAft>
                          <a:spcPts val="300"/>
                        </a:spcAft>
                        <a:buFont typeface="Segoe UI" panose="020B0604020202020204" pitchFamily="34" charset="0"/>
                        <a:buChar char="●"/>
                      </a:pPr>
                      <a:r>
                        <a:rPr lang="en-AU" sz="1200" b="0">
                          <a:solidFill>
                            <a:srgbClr val="1B2A33"/>
                          </a:solidFill>
                          <a:effectLst/>
                        </a:rPr>
                        <a:t>Support at Home (with your level 1–8 and priority (standard to urgent))</a:t>
                      </a:r>
                    </a:p>
                    <a:p>
                      <a:pPr marL="342900" lvl="0" indent="-342900">
                        <a:spcAft>
                          <a:spcPts val="300"/>
                        </a:spcAft>
                        <a:buFont typeface="Segoe UI" panose="020B0604020202020204" pitchFamily="34" charset="0"/>
                        <a:buChar char="●"/>
                      </a:pPr>
                      <a:r>
                        <a:rPr lang="en-AU" sz="1200" b="0">
                          <a:solidFill>
                            <a:srgbClr val="1B2A33"/>
                          </a:solidFill>
                          <a:effectLst/>
                        </a:rPr>
                        <a:t>Residential aged care</a:t>
                      </a:r>
                    </a:p>
                    <a:p>
                      <a:pPr marL="342900" lvl="0" indent="-342900">
                        <a:spcAft>
                          <a:spcPts val="300"/>
                        </a:spcAft>
                        <a:buFont typeface="Segoe UI" panose="020B0604020202020204" pitchFamily="34" charset="0"/>
                        <a:buChar char="●"/>
                      </a:pPr>
                      <a:r>
                        <a:rPr lang="en-AU" sz="1200" b="0">
                          <a:solidFill>
                            <a:srgbClr val="1B2A33"/>
                          </a:solidFill>
                          <a:effectLst/>
                        </a:rPr>
                        <a:t>Respite or short-term care</a:t>
                      </a:r>
                    </a:p>
                    <a:p>
                      <a:pPr marL="342900" lvl="0" indent="-342900">
                        <a:spcAft>
                          <a:spcPts val="300"/>
                        </a:spcAft>
                        <a:buFont typeface="Segoe UI" panose="020B0604020202020204" pitchFamily="34" charset="0"/>
                        <a:buChar char="●"/>
                      </a:pPr>
                      <a:r>
                        <a:rPr lang="en-AU" sz="1200" b="0">
                          <a:solidFill>
                            <a:srgbClr val="1B2A33"/>
                          </a:solidFill>
                          <a:effectLst/>
                        </a:rPr>
                        <a:t>Transition Care Program (if in hospital)</a:t>
                      </a:r>
                    </a:p>
                    <a:p>
                      <a:pPr>
                        <a:buNone/>
                      </a:pPr>
                      <a:r>
                        <a:rPr lang="en-AU" sz="1200" b="0">
                          <a:solidFill>
                            <a:srgbClr val="1B2A33"/>
                          </a:solidFill>
                          <a:effectLst/>
                        </a:rPr>
                        <a:t>Your Notice of Decision will include referral codes you will need to give to aged care providers.</a:t>
                      </a:r>
                      <a:endParaRPr lang="en-AU" sz="1200" b="0">
                        <a:solidFill>
                          <a:srgbClr val="1B2A33"/>
                        </a:solidFill>
                        <a:effectLst/>
                        <a:latin typeface="+mn-lt"/>
                      </a:endParaRPr>
                    </a:p>
                  </a:txBody>
                  <a:tcPr marL="48651" marR="48651" marT="36488" marB="36488">
                    <a:lnL>
                      <a:noFill/>
                    </a:lnL>
                    <a:lnR>
                      <a:noFill/>
                    </a:lnR>
                    <a:lnT w="12700" cap="flat" cmpd="sng" algn="ctr">
                      <a:solidFill>
                        <a:srgbClr val="C9D4E6"/>
                      </a:solidFill>
                      <a:prstDash val="solid"/>
                      <a:round/>
                      <a:headEnd type="none" w="med" len="med"/>
                      <a:tailEnd type="none" w="med" len="med"/>
                    </a:lnT>
                    <a:lnB w="12700" cap="flat" cmpd="sng" algn="ctr">
                      <a:solidFill>
                        <a:srgbClr val="C9D4E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b="0">
                          <a:solidFill>
                            <a:srgbClr val="1B2A33"/>
                          </a:solidFill>
                          <a:effectLst/>
                          <a:hlinkClick r:id="rId5"/>
                        </a:rPr>
                        <a:t>receiving-your-assessment-outcome</a:t>
                      </a:r>
                      <a:endParaRPr lang="en-AU" sz="1200" b="0">
                        <a:solidFill>
                          <a:srgbClr val="1B2A33"/>
                        </a:solidFill>
                        <a:effectLst/>
                      </a:endParaRPr>
                    </a:p>
                    <a:p>
                      <a:pPr algn="ctr">
                        <a:buNone/>
                      </a:pPr>
                      <a:endParaRPr lang="en-AU" sz="1200" b="0">
                        <a:solidFill>
                          <a:srgbClr val="1B2A33"/>
                        </a:solidFill>
                        <a:effectLst/>
                        <a:latin typeface="+mn-lt"/>
                        <a:ea typeface="Segoe UI" panose="020B0604020202020204" pitchFamily="34" charset="0"/>
                      </a:endParaRPr>
                    </a:p>
                  </a:txBody>
                  <a:tcPr marL="48651" marR="48651" marT="36488" marB="36488">
                    <a:lnL>
                      <a:noFill/>
                    </a:lnL>
                    <a:lnR w="12700" cap="flat" cmpd="sng" algn="ctr">
                      <a:noFill/>
                      <a:prstDash val="solid"/>
                      <a:round/>
                      <a:headEnd type="none" w="med" len="med"/>
                      <a:tailEnd type="none" w="med" len="med"/>
                    </a:lnR>
                    <a:lnT w="12700" cap="flat" cmpd="sng" algn="ctr">
                      <a:solidFill>
                        <a:srgbClr val="C9D4E6"/>
                      </a:solidFill>
                      <a:prstDash val="solid"/>
                      <a:round/>
                      <a:headEnd type="none" w="med" len="med"/>
                      <a:tailEnd type="none" w="med" len="med"/>
                    </a:lnT>
                    <a:lnB w="12700" cap="flat" cmpd="sng" algn="ctr">
                      <a:solidFill>
                        <a:srgbClr val="C9D4E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77883708"/>
                  </a:ext>
                </a:extLst>
              </a:tr>
            </a:tbl>
          </a:graphicData>
        </a:graphic>
      </p:graphicFrame>
    </p:spTree>
    <p:extLst>
      <p:ext uri="{BB962C8B-B14F-4D97-AF65-F5344CB8AC3E}">
        <p14:creationId xmlns:p14="http://schemas.microsoft.com/office/powerpoint/2010/main" val="521305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A2A6F-CE8B-516D-0D53-4D16DD570842}"/>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B1FD337F-EA38-A296-093C-F8772F042170}"/>
              </a:ext>
            </a:extLst>
          </p:cNvPr>
          <p:cNvSpPr>
            <a:spLocks noGrp="1"/>
          </p:cNvSpPr>
          <p:nvPr>
            <p:ph type="title"/>
          </p:nvPr>
        </p:nvSpPr>
        <p:spPr/>
        <p:txBody>
          <a:bodyPr>
            <a:normAutofit/>
          </a:bodyPr>
          <a:lstStyle/>
          <a:p>
            <a:r>
              <a:rPr lang="en-AU" sz="2800" b="1">
                <a:solidFill>
                  <a:srgbClr val="1B3A6B"/>
                </a:solidFill>
                <a:latin typeface="Segoe UI"/>
                <a:cs typeface="Segoe UI"/>
              </a:rPr>
              <a:t>2. </a:t>
            </a:r>
            <a:r>
              <a:rPr lang="en-GB" sz="2800" b="1">
                <a:solidFill>
                  <a:srgbClr val="1B3A6B"/>
                </a:solidFill>
                <a:latin typeface="Segoe UI"/>
                <a:ea typeface="+mj-lt"/>
                <a:cs typeface="Segoe UI"/>
              </a:rPr>
              <a:t>How much will residential aged care cost me</a:t>
            </a:r>
            <a:r>
              <a:rPr lang="en-AU" sz="2800" b="1">
                <a:solidFill>
                  <a:srgbClr val="1B3A6B"/>
                </a:solidFill>
                <a:latin typeface="Segoe UI"/>
                <a:cs typeface="Segoe UI"/>
              </a:rPr>
              <a:t>?</a:t>
            </a:r>
            <a:endParaRPr lang="en-AU" sz="2800" b="1">
              <a:solidFill>
                <a:srgbClr val="1B3A6B"/>
              </a:solidFill>
              <a:latin typeface="Segoe UI"/>
              <a:ea typeface="Segoe UI" panose="020B0604020202020204" pitchFamily="34" charset="0"/>
              <a:cs typeface="Segoe UI"/>
            </a:endParaRPr>
          </a:p>
        </p:txBody>
      </p:sp>
      <p:graphicFrame>
        <p:nvGraphicFramePr>
          <p:cNvPr id="2" name="Table 1">
            <a:extLst>
              <a:ext uri="{FF2B5EF4-FFF2-40B4-BE49-F238E27FC236}">
                <a16:creationId xmlns:a16="http://schemas.microsoft.com/office/drawing/2014/main" id="{B9F5E192-1088-B8A2-D249-790D8A00A632}"/>
              </a:ext>
            </a:extLst>
          </p:cNvPr>
          <p:cNvGraphicFramePr>
            <a:graphicFrameLocks noGrp="1"/>
          </p:cNvGraphicFramePr>
          <p:nvPr>
            <p:extLst>
              <p:ext uri="{D42A27DB-BD31-4B8C-83A1-F6EECF244321}">
                <p14:modId xmlns:p14="http://schemas.microsoft.com/office/powerpoint/2010/main" val="132092496"/>
              </p:ext>
            </p:extLst>
          </p:nvPr>
        </p:nvGraphicFramePr>
        <p:xfrm>
          <a:off x="457199" y="983975"/>
          <a:ext cx="11529389" cy="5287645"/>
        </p:xfrm>
        <a:graphic>
          <a:graphicData uri="http://schemas.openxmlformats.org/drawingml/2006/table">
            <a:tbl>
              <a:tblPr firstRow="1" firstCol="1" bandRow="1">
                <a:tableStyleId>{6E25E649-3F16-4E02-A733-19D2CDBF48F0}</a:tableStyleId>
              </a:tblPr>
              <a:tblGrid>
                <a:gridCol w="1320449">
                  <a:extLst>
                    <a:ext uri="{9D8B030D-6E8A-4147-A177-3AD203B41FA5}">
                      <a16:colId xmlns:a16="http://schemas.microsoft.com/office/drawing/2014/main" val="3604242878"/>
                    </a:ext>
                  </a:extLst>
                </a:gridCol>
                <a:gridCol w="8797585">
                  <a:extLst>
                    <a:ext uri="{9D8B030D-6E8A-4147-A177-3AD203B41FA5}">
                      <a16:colId xmlns:a16="http://schemas.microsoft.com/office/drawing/2014/main" val="967907990"/>
                    </a:ext>
                  </a:extLst>
                </a:gridCol>
                <a:gridCol w="1411355">
                  <a:extLst>
                    <a:ext uri="{9D8B030D-6E8A-4147-A177-3AD203B41FA5}">
                      <a16:colId xmlns:a16="http://schemas.microsoft.com/office/drawing/2014/main" val="852265438"/>
                    </a:ext>
                  </a:extLst>
                </a:gridCol>
              </a:tblGrid>
              <a:tr h="1019018">
                <a:tc>
                  <a:txBody>
                    <a:bodyPr/>
                    <a:lstStyle/>
                    <a:p>
                      <a:pPr>
                        <a:buNone/>
                      </a:pPr>
                      <a:r>
                        <a:rPr lang="en-AU" sz="1400" b="1">
                          <a:solidFill>
                            <a:schemeClr val="bg1"/>
                          </a:solidFill>
                          <a:effectLst/>
                        </a:rPr>
                        <a:t>What the types of fees I might pay?</a:t>
                      </a:r>
                      <a:endParaRPr lang="en-AU" sz="1400" b="1">
                        <a:solidFill>
                          <a:schemeClr val="bg1"/>
                        </a:solidFill>
                        <a:effectLst/>
                        <a:latin typeface="+mn-lt"/>
                        <a:ea typeface="Segoe UI" panose="020B0604020202020204" pitchFamily="34" charset="0"/>
                      </a:endParaRPr>
                    </a:p>
                  </a:txBody>
                  <a:tcPr marL="101600" marR="101600" marT="76200" marB="76200">
                    <a:lnL>
                      <a:noFill/>
                    </a:lnL>
                    <a:lnR w="12700" cap="flat" cmpd="sng" algn="ctr">
                      <a:no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c>
                  <a:txBody>
                    <a:bodyPr/>
                    <a:lstStyle/>
                    <a:p>
                      <a:pPr marL="342900" lvl="0" indent="-342900">
                        <a:spcAft>
                          <a:spcPts val="300"/>
                        </a:spcAft>
                        <a:buFont typeface="Segoe UI" panose="020B0604020202020204" pitchFamily="34" charset="0"/>
                        <a:buChar char="●"/>
                      </a:pPr>
                      <a:r>
                        <a:rPr lang="en-AU" sz="1400" b="0">
                          <a:solidFill>
                            <a:srgbClr val="323232"/>
                          </a:solidFill>
                          <a:effectLst/>
                        </a:rPr>
                        <a:t>Basic Daily Fee – not means tested, everyone pays</a:t>
                      </a:r>
                    </a:p>
                    <a:p>
                      <a:pPr marL="342900" lvl="0" indent="-342900">
                        <a:spcAft>
                          <a:spcPts val="300"/>
                        </a:spcAft>
                        <a:buFont typeface="Segoe UI" panose="020B0604020202020204" pitchFamily="34" charset="0"/>
                        <a:buChar char="●"/>
                      </a:pPr>
                      <a:r>
                        <a:rPr lang="en-AU" sz="1400" b="0">
                          <a:solidFill>
                            <a:srgbClr val="323232"/>
                          </a:solidFill>
                          <a:effectLst/>
                        </a:rPr>
                        <a:t>Hotelling Contribution – means tested</a:t>
                      </a:r>
                    </a:p>
                    <a:p>
                      <a:pPr marL="342900" lvl="0" indent="-342900">
                        <a:spcAft>
                          <a:spcPts val="300"/>
                        </a:spcAft>
                        <a:buFont typeface="Segoe UI" panose="020B0604020202020204" pitchFamily="34" charset="0"/>
                        <a:buChar char="●"/>
                      </a:pPr>
                      <a:r>
                        <a:rPr lang="en-AU" sz="1400" b="0">
                          <a:solidFill>
                            <a:srgbClr val="323232"/>
                          </a:solidFill>
                          <a:effectLst/>
                        </a:rPr>
                        <a:t>Non-clinical care contribution – means tested</a:t>
                      </a:r>
                    </a:p>
                    <a:p>
                      <a:pPr marL="342900" lvl="0" indent="-342900">
                        <a:spcAft>
                          <a:spcPts val="300"/>
                        </a:spcAft>
                        <a:buFont typeface="Segoe UI" panose="020B0604020202020204" pitchFamily="34" charset="0"/>
                        <a:buChar char="●"/>
                      </a:pPr>
                      <a:r>
                        <a:rPr lang="en-AU" sz="1400" b="0">
                          <a:solidFill>
                            <a:srgbClr val="323232"/>
                          </a:solidFill>
                          <a:effectLst/>
                        </a:rPr>
                        <a:t>Accommodation costs – Refundable Accommodation Deposit (RAD) or Daily Accommodation Payment (DAP)</a:t>
                      </a:r>
                    </a:p>
                    <a:p>
                      <a:pPr>
                        <a:buNone/>
                      </a:pPr>
                      <a:r>
                        <a:rPr lang="en-AU" sz="1400" b="0">
                          <a:solidFill>
                            <a:srgbClr val="323232"/>
                          </a:solidFill>
                          <a:effectLst/>
                        </a:rPr>
                        <a:t>You may also be asked to pay Higher Everyday Living Fees (HELF) for optional additional services. </a:t>
                      </a:r>
                    </a:p>
                    <a:p>
                      <a:pPr>
                        <a:buNone/>
                      </a:pPr>
                      <a:r>
                        <a:rPr lang="en-AU" sz="1400" b="0">
                          <a:solidFill>
                            <a:srgbClr val="323232"/>
                          </a:solidFill>
                          <a:effectLst/>
                        </a:rPr>
                        <a:t>Your provider sets the RAD amount, which may be negotiable.</a:t>
                      </a:r>
                      <a:endParaRPr lang="en-AU" sz="1400" b="0">
                        <a:solidFill>
                          <a:srgbClr val="323232"/>
                        </a:solidFill>
                        <a:effectLst/>
                        <a:latin typeface="+mn-lt"/>
                        <a:ea typeface="Segoe UI" panose="020B0604020202020204" pitchFamily="34" charset="0"/>
                      </a:endParaRPr>
                    </a:p>
                  </a:txBody>
                  <a:tcPr marL="101600" marR="101600" marT="76200" marB="76200">
                    <a:lnL w="12700" cap="flat" cmpd="sng" algn="ctr">
                      <a:noFill/>
                      <a:prstDash val="solid"/>
                      <a:round/>
                      <a:headEnd type="none" w="med" len="med"/>
                      <a:tailEnd type="none" w="med" len="med"/>
                    </a:lnL>
                    <a:lnR>
                      <a:noFill/>
                    </a:lnR>
                    <a:lnT w="25400" cmpd="sng">
                      <a:noFill/>
                    </a:lnT>
                    <a:lnB>
                      <a:noFill/>
                    </a:lnB>
                    <a:lnTlToBr w="12700" cmpd="sng">
                      <a:noFill/>
                      <a:prstDash val="solid"/>
                    </a:lnTlToBr>
                    <a:lnBlToTr w="12700" cmpd="sng">
                      <a:noFill/>
                      <a:prstDash val="solid"/>
                    </a:lnBlToTr>
                    <a:noFill/>
                  </a:tcPr>
                </a:tc>
                <a:tc>
                  <a:txBody>
                    <a:bodyPr/>
                    <a:lstStyle/>
                    <a:p>
                      <a:pPr algn="ctr">
                        <a:buNone/>
                      </a:pPr>
                      <a:endParaRPr lang="en-AU" sz="1400">
                        <a:solidFill>
                          <a:srgbClr val="323232"/>
                        </a:solidFill>
                        <a:effectLst/>
                        <a:latin typeface="+mn-lt"/>
                        <a:ea typeface="Segoe UI" panose="020B0604020202020204" pitchFamily="34" charset="0"/>
                      </a:endParaRPr>
                    </a:p>
                  </a:txBody>
                  <a:tcPr marL="48651" marR="48651" marT="36488" marB="36488">
                    <a:lnL>
                      <a:noFill/>
                    </a:lnL>
                    <a:lnR w="12700" cap="flat" cmpd="sng" algn="ctr">
                      <a:noFill/>
                      <a:prstDash val="solid"/>
                      <a:round/>
                      <a:headEnd type="none" w="med" len="med"/>
                      <a:tailEnd type="none" w="med" len="med"/>
                    </a:lnR>
                    <a:lnT w="254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977883708"/>
                  </a:ext>
                </a:extLst>
              </a:tr>
              <a:tr h="897118">
                <a:tc>
                  <a:txBody>
                    <a:bodyPr/>
                    <a:lstStyle/>
                    <a:p>
                      <a:pPr>
                        <a:buNone/>
                      </a:pPr>
                      <a:r>
                        <a:rPr lang="en-AU" sz="1400" b="1">
                          <a:solidFill>
                            <a:schemeClr val="bg1"/>
                          </a:solidFill>
                          <a:effectLst/>
                        </a:rPr>
                        <a:t>Are there any daily, annual and lifetime caps for fees?</a:t>
                      </a:r>
                      <a:endParaRPr lang="en-AU" sz="1400" b="1">
                        <a:solidFill>
                          <a:schemeClr val="bg1"/>
                        </a:solidFill>
                        <a:effectLst/>
                        <a:latin typeface="+mn-lt"/>
                        <a:ea typeface="Segoe UI" panose="020B0604020202020204" pitchFamily="34" charset="0"/>
                      </a:endParaRPr>
                    </a:p>
                  </a:txBody>
                  <a:tcPr marL="101600" marR="101600" marT="76200" marB="76200">
                    <a:lnL>
                      <a:noFill/>
                    </a:lnL>
                    <a:lnR w="12700" cap="flat" cmpd="sng" algn="ctr">
                      <a:noFill/>
                      <a:prstDash val="solid"/>
                      <a:round/>
                      <a:headEnd type="none" w="med" len="med"/>
                      <a:tailEnd type="none" w="med" len="med"/>
                    </a:lnR>
                    <a:lnT>
                      <a:noFill/>
                    </a:lnT>
                    <a:lnB w="25400" cmpd="sng">
                      <a:noFill/>
                    </a:lnB>
                    <a:lnTlToBr w="12700" cmpd="sng">
                      <a:noFill/>
                      <a:prstDash val="solid"/>
                    </a:lnTlToBr>
                    <a:lnBlToTr w="12700" cmpd="sng">
                      <a:noFill/>
                      <a:prstDash val="solid"/>
                    </a:lnBlToTr>
                  </a:tcPr>
                </a:tc>
                <a:tc>
                  <a:txBody>
                    <a:bodyPr/>
                    <a:lstStyle/>
                    <a:p>
                      <a:pPr>
                        <a:lnSpc>
                          <a:spcPct val="107000"/>
                        </a:lnSpc>
                        <a:spcAft>
                          <a:spcPts val="400"/>
                        </a:spcAft>
                        <a:buNone/>
                      </a:pPr>
                      <a:r>
                        <a:rPr lang="en-AU" sz="1400" b="0">
                          <a:solidFill>
                            <a:srgbClr val="323232"/>
                          </a:solidFill>
                          <a:effectLst/>
                        </a:rPr>
                        <a:t>The Australian Government publishes fee schedules twice yearly (March and September). As at 1 July 2026 the maximum fees are:</a:t>
                      </a:r>
                    </a:p>
                    <a:p>
                      <a:pPr marL="342900" lvl="0" indent="-342900">
                        <a:spcAft>
                          <a:spcPts val="300"/>
                        </a:spcAft>
                        <a:buFont typeface="Segoe UI" panose="020B0604020202020204" pitchFamily="34" charset="0"/>
                        <a:buChar char="●"/>
                      </a:pPr>
                      <a:r>
                        <a:rPr lang="en-AU" sz="1400" b="0">
                          <a:solidFill>
                            <a:srgbClr val="323232"/>
                          </a:solidFill>
                          <a:effectLst/>
                        </a:rPr>
                        <a:t>Basic Daily Fee: $66.80</a:t>
                      </a:r>
                    </a:p>
                    <a:p>
                      <a:pPr marL="342900" lvl="0" indent="-342900">
                        <a:spcAft>
                          <a:spcPts val="300"/>
                        </a:spcAft>
                        <a:buFont typeface="Segoe UI" panose="020B0604020202020204" pitchFamily="34" charset="0"/>
                        <a:buChar char="●"/>
                      </a:pPr>
                      <a:r>
                        <a:rPr lang="en-AU" sz="1400" b="0">
                          <a:solidFill>
                            <a:srgbClr val="323232"/>
                          </a:solidFill>
                          <a:effectLst/>
                        </a:rPr>
                        <a:t>Hotelling Contribution: $22.15</a:t>
                      </a:r>
                    </a:p>
                    <a:p>
                      <a:pPr marL="342900" lvl="0" indent="-342900">
                        <a:spcAft>
                          <a:spcPts val="300"/>
                        </a:spcAft>
                        <a:buFont typeface="Segoe UI" panose="020B0604020202020204" pitchFamily="34" charset="0"/>
                        <a:buChar char="●"/>
                      </a:pPr>
                      <a:r>
                        <a:rPr lang="en-AU" sz="1400" b="0">
                          <a:solidFill>
                            <a:srgbClr val="323232"/>
                          </a:solidFill>
                          <a:effectLst/>
                        </a:rPr>
                        <a:t>Non-clinical care contribution (NCCC): $107.32 (daily cap), payable for a maximum of 4 years. Also subject to a lifetime cap $137,917.01.</a:t>
                      </a:r>
                    </a:p>
                    <a:p>
                      <a:pPr>
                        <a:spcAft>
                          <a:spcPts val="400"/>
                        </a:spcAft>
                        <a:buNone/>
                      </a:pPr>
                      <a:r>
                        <a:rPr lang="en-AU" sz="1400" b="0">
                          <a:solidFill>
                            <a:srgbClr val="323232"/>
                          </a:solidFill>
                          <a:effectLst/>
                        </a:rPr>
                        <a:t>If paying a RAD, 2% p.a. is deducted from your deposit for 5 years. If paying a DAP, the conversion factor is 8.43% p.a. (indexed to inflation every 6 months).</a:t>
                      </a:r>
                      <a:endParaRPr lang="en-AU" sz="1400" b="0">
                        <a:solidFill>
                          <a:srgbClr val="323232"/>
                        </a:solidFill>
                        <a:effectLst/>
                        <a:latin typeface="+mn-lt"/>
                        <a:ea typeface="Segoe UI" panose="020B0604020202020204" pitchFamily="34" charset="0"/>
                      </a:endParaRPr>
                    </a:p>
                  </a:txBody>
                  <a:tcPr marL="101600" marR="101600" marT="76200" marB="7620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a:lnSpc>
                          <a:spcPct val="100000"/>
                        </a:lnSpc>
                        <a:spcBef>
                          <a:spcPts val="0"/>
                        </a:spcBef>
                        <a:spcAft>
                          <a:spcPts val="0"/>
                        </a:spcAft>
                        <a:buNone/>
                      </a:pPr>
                      <a:r>
                        <a:rPr lang="en-AU" sz="1400" b="0" i="0" u="none" strike="noStrike" noProof="0">
                          <a:solidFill>
                            <a:srgbClr val="1B3A6B"/>
                          </a:solidFill>
                          <a:effectLst/>
                          <a:latin typeface="ABC Oracle"/>
                          <a:hlinkClick r:id="rId3">
                            <a:extLst>
                              <a:ext uri="{A12FA001-AC4F-418D-AE19-62706E023703}">
                                <ahyp:hlinkClr xmlns:ahyp="http://schemas.microsoft.com/office/drawing/2018/hyperlinkcolor" val="tx"/>
                              </a:ext>
                            </a:extLst>
                          </a:hlinkClick>
                        </a:rPr>
                        <a:t>F</a:t>
                      </a:r>
                      <a:r>
                        <a:rPr lang="en-AU" sz="1400" b="0" i="0" u="none" strike="noStrike" kern="1200" noProof="0">
                          <a:solidFill>
                            <a:srgbClr val="1B3A6B"/>
                          </a:solidFill>
                          <a:effectLst/>
                          <a:latin typeface="ABC Oracle"/>
                          <a:ea typeface="+mn-ea"/>
                          <a:cs typeface="+mn-cs"/>
                          <a:hlinkClick r:id="rId3">
                            <a:extLst>
                              <a:ext uri="{A12FA001-AC4F-418D-AE19-62706E023703}">
                                <ahyp:hlinkClr xmlns:ahyp="http://schemas.microsoft.com/office/drawing/2018/hyperlinkcolor" val="tx"/>
                              </a:ext>
                            </a:extLst>
                          </a:hlinkClick>
                        </a:rPr>
                        <a:t>ee Schedule</a:t>
                      </a:r>
                      <a:endParaRPr lang="en-AU" sz="1400" b="0" i="0" u="none" strike="noStrike" kern="1200" noProof="0">
                        <a:solidFill>
                          <a:srgbClr val="1B3A6B"/>
                        </a:solidFill>
                        <a:effectLst/>
                        <a:latin typeface="ABC Oracle"/>
                        <a:ea typeface="+mn-ea"/>
                        <a:cs typeface="+mn-cs"/>
                      </a:endParaRPr>
                    </a:p>
                    <a:p>
                      <a:pPr marL="0" marR="0" lvl="0" indent="0" algn="ctr">
                        <a:lnSpc>
                          <a:spcPct val="100000"/>
                        </a:lnSpc>
                        <a:spcBef>
                          <a:spcPts val="0"/>
                        </a:spcBef>
                        <a:spcAft>
                          <a:spcPts val="0"/>
                        </a:spcAft>
                        <a:buNone/>
                      </a:pPr>
                      <a:endParaRPr lang="en-AU" sz="1400" b="0" i="0" u="none" strike="noStrike" noProof="0">
                        <a:solidFill>
                          <a:srgbClr val="1B3A6B"/>
                        </a:solidFill>
                        <a:effectLst/>
                        <a:latin typeface="ABC Oracle"/>
                      </a:endParaRPr>
                    </a:p>
                    <a:p>
                      <a:pPr marL="342900" lvl="0" indent="-342900" algn="ctr">
                        <a:buFont typeface="Segoe UI" panose="020B0604020202020204" pitchFamily="34" charset="0"/>
                        <a:buChar char="●"/>
                      </a:pPr>
                      <a:endParaRPr lang="en-AU" sz="1400">
                        <a:solidFill>
                          <a:srgbClr val="323232"/>
                        </a:solidFill>
                        <a:effectLst/>
                        <a:latin typeface="+mn-lt"/>
                        <a:ea typeface="Segoe UI" panose="020B0604020202020204" pitchFamily="34" charset="0"/>
                      </a:endParaRPr>
                    </a:p>
                  </a:txBody>
                  <a:tcPr marL="48651" marR="48651" marT="36488" marB="36488">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8970344"/>
                  </a:ext>
                </a:extLst>
              </a:tr>
              <a:tr h="897118">
                <a:tc>
                  <a:txBody>
                    <a:bodyPr/>
                    <a:lstStyle/>
                    <a:p>
                      <a:pPr marL="0" algn="l" defTabSz="914400" rtl="0" eaLnBrk="1" latinLnBrk="0" hangingPunct="1">
                        <a:spcBef>
                          <a:spcPts val="300"/>
                        </a:spcBef>
                        <a:buNone/>
                      </a:pPr>
                      <a:r>
                        <a:rPr lang="en-AU" sz="1400" b="1" kern="1200">
                          <a:solidFill>
                            <a:schemeClr val="bg1"/>
                          </a:solidFill>
                          <a:effectLst/>
                        </a:rPr>
                        <a:t>Where can I find a tool to estimate my fees?</a:t>
                      </a:r>
                      <a:endParaRPr lang="en-AU" sz="1400" b="1" kern="1200">
                        <a:solidFill>
                          <a:schemeClr val="bg1"/>
                        </a:solidFill>
                        <a:effectLst/>
                        <a:latin typeface="+mn-lt"/>
                        <a:ea typeface="Segoe UI" panose="020B0604020202020204" pitchFamily="34" charset="0"/>
                        <a:cs typeface="+mn-cs"/>
                      </a:endParaRPr>
                    </a:p>
                  </a:txBody>
                  <a:tcPr marL="101600" marR="101600" marT="76200" marB="76200">
                    <a:lnL>
                      <a:noFill/>
                    </a:lnL>
                    <a:lnR w="12700" cap="flat" cmpd="sng" algn="ctr">
                      <a:noFill/>
                      <a:prstDash val="solid"/>
                      <a:round/>
                      <a:headEnd type="none" w="med" len="med"/>
                      <a:tailEnd type="none" w="med" len="med"/>
                    </a:lnR>
                    <a:lnT>
                      <a:noFill/>
                    </a:lnT>
                    <a:lnB w="25400" cmpd="sng">
                      <a:noFill/>
                    </a:lnB>
                    <a:lnTlToBr w="12700" cmpd="sng">
                      <a:noFill/>
                      <a:prstDash val="solid"/>
                    </a:lnTlToBr>
                    <a:lnBlToTr w="12700" cmpd="sng">
                      <a:noFill/>
                      <a:prstDash val="solid"/>
                    </a:lnBlToTr>
                  </a:tcPr>
                </a:tc>
                <a:tc>
                  <a:txBody>
                    <a:bodyPr/>
                    <a:lstStyle/>
                    <a:p>
                      <a:pPr marL="0" algn="l" defTabSz="914400" rtl="0" eaLnBrk="1" latinLnBrk="0" hangingPunct="1">
                        <a:spcBef>
                          <a:spcPts val="300"/>
                        </a:spcBef>
                        <a:spcAft>
                          <a:spcPts val="400"/>
                        </a:spcAft>
                        <a:buNone/>
                      </a:pPr>
                      <a:r>
                        <a:rPr lang="en-AU" sz="1400" b="0" kern="1200">
                          <a:solidFill>
                            <a:srgbClr val="323232"/>
                          </a:solidFill>
                          <a:effectLst/>
                        </a:rPr>
                        <a:t>My Aged Care has a tool to estimate your fees based on your financial circumstances.   </a:t>
                      </a:r>
                    </a:p>
                    <a:p>
                      <a:pPr marL="0" algn="l" defTabSz="914400" rtl="0" eaLnBrk="1" latinLnBrk="0" hangingPunct="1">
                        <a:spcBef>
                          <a:spcPts val="300"/>
                        </a:spcBef>
                        <a:spcAft>
                          <a:spcPts val="400"/>
                        </a:spcAft>
                        <a:buNone/>
                      </a:pPr>
                      <a:r>
                        <a:rPr lang="en-AU" sz="1400" b="0" kern="1200">
                          <a:solidFill>
                            <a:srgbClr val="323232"/>
                          </a:solidFill>
                          <a:effectLst/>
                        </a:rPr>
                        <a:t>You will need your total annual income, asset values (including your home), and an estimate of your daily accommodation payment (DAP). </a:t>
                      </a:r>
                    </a:p>
                    <a:p>
                      <a:pPr marL="0" algn="l" defTabSz="914400" rtl="0" eaLnBrk="1" latinLnBrk="0" hangingPunct="1">
                        <a:spcBef>
                          <a:spcPts val="300"/>
                        </a:spcBef>
                        <a:buNone/>
                      </a:pPr>
                      <a:r>
                        <a:rPr lang="en-AU" sz="1400" b="0" kern="1200">
                          <a:solidFill>
                            <a:srgbClr val="323232"/>
                          </a:solidFill>
                          <a:effectLst/>
                        </a:rPr>
                        <a:t>My Aged Care has a similar tool for the cost of Support at Home packages. </a:t>
                      </a:r>
                    </a:p>
                    <a:p>
                      <a:pPr marL="0" algn="l" defTabSz="914400" rtl="0" eaLnBrk="1" latinLnBrk="0" hangingPunct="1">
                        <a:spcBef>
                          <a:spcPts val="300"/>
                        </a:spcBef>
                        <a:buNone/>
                      </a:pPr>
                      <a:r>
                        <a:rPr lang="en-AU" sz="1400" b="0" kern="1200">
                          <a:solidFill>
                            <a:srgbClr val="323232"/>
                          </a:solidFill>
                          <a:effectLst/>
                        </a:rPr>
                        <a:t>These tools are high-level guides. Depending on your circumstances, you may wish to seek personal advice from an aged care specialist.</a:t>
                      </a:r>
                      <a:endParaRPr lang="en-AU" sz="1400" b="0" kern="1200">
                        <a:solidFill>
                          <a:srgbClr val="323232"/>
                        </a:solidFill>
                        <a:effectLst/>
                        <a:latin typeface="+mn-lt"/>
                        <a:ea typeface="Segoe UI" panose="020B0604020202020204" pitchFamily="34" charset="0"/>
                        <a:cs typeface="+mn-cs"/>
                      </a:endParaRPr>
                    </a:p>
                  </a:txBody>
                  <a:tcPr marL="101600" marR="101600" marT="76200" marB="7620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ctr">
                        <a:buFont typeface="Segoe UI" panose="020B0604020202020204" pitchFamily="34" charset="0"/>
                        <a:buNone/>
                      </a:pPr>
                      <a:r>
                        <a:rPr lang="en-AU" sz="1400" b="0">
                          <a:solidFill>
                            <a:srgbClr val="1B3A6B"/>
                          </a:solidFill>
                          <a:effectLst/>
                          <a:hlinkClick r:id="rId4"/>
                        </a:rPr>
                        <a:t>Aged care home fee estimator</a:t>
                      </a:r>
                      <a:endParaRPr lang="en-AU" sz="1400" b="0">
                        <a:solidFill>
                          <a:srgbClr val="1B3A6B"/>
                        </a:solidFill>
                        <a:effectLst/>
                      </a:endParaRPr>
                    </a:p>
                    <a:p>
                      <a:pPr marL="0" lvl="0" indent="0" algn="ctr">
                        <a:buFont typeface="Segoe UI" panose="020B0604020202020204" pitchFamily="34" charset="0"/>
                        <a:buNone/>
                      </a:pPr>
                      <a:endParaRPr lang="en-AU" sz="1400" b="0">
                        <a:solidFill>
                          <a:srgbClr val="323232"/>
                        </a:solidFill>
                        <a:effectLst/>
                      </a:endParaRPr>
                    </a:p>
                    <a:p>
                      <a:pPr marL="0" marR="0" lvl="0" indent="0" algn="ctr" defTabSz="914400" rtl="0" eaLnBrk="1" fontAlgn="auto" latinLnBrk="0" hangingPunct="1">
                        <a:lnSpc>
                          <a:spcPct val="100000"/>
                        </a:lnSpc>
                        <a:spcBef>
                          <a:spcPts val="0"/>
                        </a:spcBef>
                        <a:spcAft>
                          <a:spcPts val="0"/>
                        </a:spcAft>
                        <a:buClrTx/>
                        <a:buSzTx/>
                        <a:buFont typeface="Segoe UI" panose="020B0604020202020204" pitchFamily="34" charset="0"/>
                        <a:buNone/>
                        <a:tabLst/>
                        <a:defRPr/>
                      </a:pPr>
                      <a:r>
                        <a:rPr lang="en-AU" sz="1400" b="0">
                          <a:solidFill>
                            <a:srgbClr val="1B3A6B"/>
                          </a:solidFill>
                          <a:effectLst/>
                          <a:hlinkClick r:id="rId5"/>
                        </a:rPr>
                        <a:t>Support at Home fee estimator</a:t>
                      </a:r>
                      <a:endParaRPr lang="en-AU" sz="1400" b="0">
                        <a:solidFill>
                          <a:srgbClr val="323232"/>
                        </a:solidFill>
                        <a:effectLst/>
                      </a:endParaRPr>
                    </a:p>
                  </a:txBody>
                  <a:tcPr marL="48651" marR="48651" marT="36488" marB="36488">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2021861"/>
                  </a:ext>
                </a:extLst>
              </a:tr>
            </a:tbl>
          </a:graphicData>
        </a:graphic>
      </p:graphicFrame>
    </p:spTree>
    <p:extLst>
      <p:ext uri="{BB962C8B-B14F-4D97-AF65-F5344CB8AC3E}">
        <p14:creationId xmlns:p14="http://schemas.microsoft.com/office/powerpoint/2010/main" val="1738886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A2D2E-DF36-FD89-904E-D1B692C1C84F}"/>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B9FBEDCC-94C6-99F7-7235-3292CAC01D3D}"/>
              </a:ext>
            </a:extLst>
          </p:cNvPr>
          <p:cNvSpPr>
            <a:spLocks noGrp="1"/>
          </p:cNvSpPr>
          <p:nvPr>
            <p:ph type="title"/>
          </p:nvPr>
        </p:nvSpPr>
        <p:spPr/>
        <p:txBody>
          <a:bodyPr>
            <a:normAutofit/>
          </a:bodyPr>
          <a:lstStyle/>
          <a:p>
            <a:r>
              <a:rPr lang="en-AU" sz="2800" b="1">
                <a:solidFill>
                  <a:srgbClr val="1B3A6B"/>
                </a:solidFill>
                <a:latin typeface="Segoe UI"/>
                <a:cs typeface="Segoe UI"/>
              </a:rPr>
              <a:t>3.  </a:t>
            </a:r>
            <a:r>
              <a:rPr lang="en-GB" sz="2800" b="1">
                <a:solidFill>
                  <a:srgbClr val="1B3A6B"/>
                </a:solidFill>
                <a:latin typeface="Segoe UI"/>
                <a:cs typeface="Segoe UI"/>
              </a:rPr>
              <a:t>How can I find a residential aged care facility?</a:t>
            </a:r>
            <a:endParaRPr lang="en-AU" sz="2800" b="1">
              <a:solidFill>
                <a:srgbClr val="1B3A6B"/>
              </a:solidFill>
              <a:latin typeface="Segoe UI"/>
              <a:cs typeface="Segoe UI"/>
            </a:endParaRPr>
          </a:p>
        </p:txBody>
      </p:sp>
      <p:graphicFrame>
        <p:nvGraphicFramePr>
          <p:cNvPr id="2" name="Table 1">
            <a:extLst>
              <a:ext uri="{FF2B5EF4-FFF2-40B4-BE49-F238E27FC236}">
                <a16:creationId xmlns:a16="http://schemas.microsoft.com/office/drawing/2014/main" id="{2463D27C-2FEF-00D7-D63B-CA3B358B19C4}"/>
              </a:ext>
            </a:extLst>
          </p:cNvPr>
          <p:cNvGraphicFramePr>
            <a:graphicFrameLocks noGrp="1"/>
          </p:cNvGraphicFramePr>
          <p:nvPr/>
        </p:nvGraphicFramePr>
        <p:xfrm>
          <a:off x="427381" y="1172819"/>
          <a:ext cx="11529392" cy="3144520"/>
        </p:xfrm>
        <a:graphic>
          <a:graphicData uri="http://schemas.openxmlformats.org/drawingml/2006/table">
            <a:tbl>
              <a:tblPr firstRow="1" firstCol="1" bandRow="1">
                <a:tableStyleId>{6E25E649-3F16-4E02-A733-19D2CDBF48F0}</a:tableStyleId>
              </a:tblPr>
              <a:tblGrid>
                <a:gridCol w="1320450">
                  <a:extLst>
                    <a:ext uri="{9D8B030D-6E8A-4147-A177-3AD203B41FA5}">
                      <a16:colId xmlns:a16="http://schemas.microsoft.com/office/drawing/2014/main" val="3604242878"/>
                    </a:ext>
                  </a:extLst>
                </a:gridCol>
                <a:gridCol w="8797586">
                  <a:extLst>
                    <a:ext uri="{9D8B030D-6E8A-4147-A177-3AD203B41FA5}">
                      <a16:colId xmlns:a16="http://schemas.microsoft.com/office/drawing/2014/main" val="967907990"/>
                    </a:ext>
                  </a:extLst>
                </a:gridCol>
                <a:gridCol w="1411356">
                  <a:extLst>
                    <a:ext uri="{9D8B030D-6E8A-4147-A177-3AD203B41FA5}">
                      <a16:colId xmlns:a16="http://schemas.microsoft.com/office/drawing/2014/main" val="852265438"/>
                    </a:ext>
                  </a:extLst>
                </a:gridCol>
              </a:tblGrid>
              <a:tr h="526772">
                <a:tc>
                  <a:txBody>
                    <a:bodyPr/>
                    <a:lstStyle/>
                    <a:p>
                      <a:pPr>
                        <a:buNone/>
                      </a:pPr>
                      <a:r>
                        <a:rPr lang="en-AU" sz="1400" b="1">
                          <a:solidFill>
                            <a:schemeClr val="bg1"/>
                          </a:solidFill>
                          <a:effectLst/>
                        </a:rPr>
                        <a:t>How do I find and compare providers?</a:t>
                      </a:r>
                      <a:endParaRPr lang="en-AU" sz="1400" b="1">
                        <a:solidFill>
                          <a:schemeClr val="bg1"/>
                        </a:solidFill>
                        <a:effectLst/>
                        <a:latin typeface="+mn-lt"/>
                        <a:ea typeface="Segoe UI" panose="020B0604020202020204" pitchFamily="34" charset="0"/>
                      </a:endParaRPr>
                    </a:p>
                  </a:txBody>
                  <a:tcPr marL="101600" marR="101600" marT="76200" marB="76200">
                    <a:lnL>
                      <a:noFill/>
                    </a:lnL>
                    <a:lnR>
                      <a:noFill/>
                    </a:lnR>
                    <a:lnT w="25400" cmpd="sng">
                      <a:noFill/>
                    </a:lnT>
                    <a:lnB w="25400" cmpd="sng">
                      <a:noFill/>
                    </a:lnB>
                    <a:lnTlToBr w="12700" cmpd="sng">
                      <a:noFill/>
                      <a:prstDash val="solid"/>
                    </a:lnTlToBr>
                    <a:lnBlToTr w="12700" cmpd="sng">
                      <a:noFill/>
                      <a:prstDash val="solid"/>
                    </a:lnBlToTr>
                  </a:tcPr>
                </a:tc>
                <a:tc>
                  <a:txBody>
                    <a:bodyPr/>
                    <a:lstStyle/>
                    <a:p>
                      <a:pPr>
                        <a:spcAft>
                          <a:spcPts val="400"/>
                        </a:spcAft>
                        <a:buNone/>
                      </a:pPr>
                      <a:r>
                        <a:rPr lang="en-AU" sz="1400" b="0">
                          <a:solidFill>
                            <a:srgbClr val="323232"/>
                          </a:solidFill>
                          <a:effectLst/>
                        </a:rPr>
                        <a:t>My Aged Care has a tool to view aged care providers near your postcode. It includes 5-star ratings and estimated accommodation costs (RAD or DAP) to help you develop a shortlist.</a:t>
                      </a:r>
                      <a:endParaRPr lang="en-AU" sz="1400" b="0">
                        <a:solidFill>
                          <a:srgbClr val="323232"/>
                        </a:solidFill>
                        <a:effectLst/>
                        <a:latin typeface="+mn-lt"/>
                        <a:ea typeface="Segoe UI" panose="020B0604020202020204" pitchFamily="34" charset="0"/>
                      </a:endParaRPr>
                    </a:p>
                  </a:txBody>
                  <a:tcPr marL="101600" marR="101600" marT="76200" marB="76200">
                    <a:lnL>
                      <a:noFill/>
                    </a:lnL>
                    <a:lnR>
                      <a:noFill/>
                    </a:lnR>
                    <a:lnT w="25400" cmpd="sng">
                      <a:noFill/>
                    </a:lnT>
                    <a:lnB w="25400" cmpd="sng">
                      <a:noFill/>
                    </a:lnB>
                    <a:lnTlToBr w="12700" cmpd="sng">
                      <a:noFill/>
                      <a:prstDash val="solid"/>
                    </a:lnTlToBr>
                    <a:lnBlToTr w="12700" cmpd="sng">
                      <a:noFill/>
                      <a:prstDash val="solid"/>
                    </a:lnBlToTr>
                    <a:noFill/>
                  </a:tcPr>
                </a:tc>
                <a:tc>
                  <a:txBody>
                    <a:bodyPr/>
                    <a:lstStyle/>
                    <a:p>
                      <a:pPr algn="ctr">
                        <a:spcBef>
                          <a:spcPts val="300"/>
                        </a:spcBef>
                        <a:buNone/>
                      </a:pPr>
                      <a:r>
                        <a:rPr lang="en-GB" sz="1400" b="0">
                          <a:solidFill>
                            <a:srgbClr val="1B3A6B"/>
                          </a:solidFill>
                          <a:effectLst/>
                          <a:hlinkClick r:id="rId3"/>
                        </a:rPr>
                        <a:t>How to choose a provider</a:t>
                      </a:r>
                      <a:endParaRPr lang="en-AU" sz="1400" b="0">
                        <a:solidFill>
                          <a:srgbClr val="323232"/>
                        </a:solidFill>
                        <a:effectLst/>
                        <a:latin typeface="+mn-lt"/>
                        <a:ea typeface="Segoe UI" panose="020B0604020202020204" pitchFamily="34" charset="0"/>
                      </a:endParaRPr>
                    </a:p>
                  </a:txBody>
                  <a:tcPr marL="48651" marR="48651" marT="36488" marB="36488">
                    <a:lnL>
                      <a:noFill/>
                    </a:lnL>
                    <a:lnR>
                      <a:noFill/>
                    </a:lnR>
                    <a:lnT w="25400" cmpd="sng">
                      <a:noFill/>
                    </a:lnT>
                    <a:lnB w="254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210764"/>
                  </a:ext>
                </a:extLst>
              </a:tr>
              <a:tr h="1192094">
                <a:tc>
                  <a:txBody>
                    <a:bodyPr/>
                    <a:lstStyle/>
                    <a:p>
                      <a:pPr>
                        <a:buNone/>
                      </a:pPr>
                      <a:r>
                        <a:rPr lang="en-AU" sz="1400" b="1">
                          <a:solidFill>
                            <a:schemeClr val="bg1"/>
                          </a:solidFill>
                          <a:effectLst/>
                        </a:rPr>
                        <a:t>How do I choose a provider?</a:t>
                      </a:r>
                      <a:endParaRPr lang="en-AU" sz="1400" b="1">
                        <a:solidFill>
                          <a:schemeClr val="bg1"/>
                        </a:solidFill>
                        <a:effectLst/>
                        <a:latin typeface="+mn-lt"/>
                        <a:ea typeface="Segoe UI" panose="020B0604020202020204" pitchFamily="34" charset="0"/>
                      </a:endParaRPr>
                    </a:p>
                  </a:txBody>
                  <a:tcPr marL="101600" marR="101600" marT="76200" marB="76200">
                    <a:lnL>
                      <a:noFill/>
                    </a:lnL>
                    <a:lnR>
                      <a:noFill/>
                    </a:lnR>
                    <a:lnT w="25400" cmpd="sng">
                      <a:noFill/>
                    </a:lnT>
                    <a:lnB>
                      <a:noFill/>
                    </a:lnB>
                    <a:lnTlToBr w="12700" cmpd="sng">
                      <a:noFill/>
                      <a:prstDash val="solid"/>
                    </a:lnTlToBr>
                    <a:lnBlToTr w="12700" cmpd="sng">
                      <a:noFill/>
                      <a:prstDash val="solid"/>
                    </a:lnBlToTr>
                  </a:tcPr>
                </a:tc>
                <a:tc>
                  <a:txBody>
                    <a:bodyPr/>
                    <a:lstStyle/>
                    <a:p>
                      <a:pPr>
                        <a:spcAft>
                          <a:spcPts val="400"/>
                        </a:spcAft>
                        <a:buNone/>
                      </a:pPr>
                      <a:r>
                        <a:rPr lang="en-AU" sz="1400" b="0">
                          <a:solidFill>
                            <a:srgbClr val="323232"/>
                          </a:solidFill>
                          <a:effectLst/>
                        </a:rPr>
                        <a:t>Once you have a shortlist, arrange a tour of each facility. You may want to prepare questions and consider your priorities, such as:</a:t>
                      </a:r>
                    </a:p>
                    <a:p>
                      <a:pPr marL="342900" lvl="0" indent="-342900">
                        <a:spcAft>
                          <a:spcPts val="300"/>
                        </a:spcAft>
                        <a:buFont typeface="Segoe UI" panose="020B0604020202020204" pitchFamily="34" charset="0"/>
                        <a:buChar char="●"/>
                      </a:pPr>
                      <a:r>
                        <a:rPr lang="en-AU" sz="1400" b="0">
                          <a:solidFill>
                            <a:srgbClr val="323232"/>
                          </a:solidFill>
                          <a:effectLst/>
                        </a:rPr>
                        <a:t>Proximity to family and friends</a:t>
                      </a:r>
                    </a:p>
                    <a:p>
                      <a:pPr marL="342900" lvl="0" indent="-342900">
                        <a:spcAft>
                          <a:spcPts val="300"/>
                        </a:spcAft>
                        <a:buFont typeface="Segoe UI" panose="020B0604020202020204" pitchFamily="34" charset="0"/>
                        <a:buChar char="●"/>
                      </a:pPr>
                      <a:r>
                        <a:rPr lang="en-AU" sz="1400" b="0">
                          <a:solidFill>
                            <a:srgbClr val="323232"/>
                          </a:solidFill>
                          <a:effectLst/>
                        </a:rPr>
                        <a:t>Access to your current social connections and routine</a:t>
                      </a:r>
                    </a:p>
                    <a:p>
                      <a:pPr marL="342900" lvl="0" indent="-342900">
                        <a:buFont typeface="Segoe UI" panose="020B0604020202020204" pitchFamily="34" charset="0"/>
                        <a:buChar char="●"/>
                      </a:pPr>
                      <a:r>
                        <a:rPr lang="en-AU" sz="1400" b="0">
                          <a:solidFill>
                            <a:srgbClr val="323232"/>
                          </a:solidFill>
                          <a:effectLst/>
                        </a:rPr>
                        <a:t>The ‘feel’ of the facility and quality of care</a:t>
                      </a:r>
                    </a:p>
                    <a:p>
                      <a:pPr marL="342900" lvl="0" indent="-342900">
                        <a:buFont typeface="Segoe UI" panose="020B0604020202020204" pitchFamily="34" charset="0"/>
                        <a:buChar char="●"/>
                      </a:pPr>
                      <a:r>
                        <a:rPr lang="en-AU" sz="1400" b="0">
                          <a:solidFill>
                            <a:srgbClr val="323232"/>
                          </a:solidFill>
                          <a:effectLst/>
                        </a:rPr>
                        <a:t>Cultural, religious, cognitive, physical, or other specific needs</a:t>
                      </a:r>
                      <a:endParaRPr lang="en-AU" sz="1400" b="0">
                        <a:solidFill>
                          <a:srgbClr val="323232"/>
                        </a:solidFill>
                        <a:effectLst/>
                        <a:latin typeface="+mn-lt"/>
                        <a:ea typeface="Segoe UI" panose="020B0604020202020204" pitchFamily="34" charset="0"/>
                      </a:endParaRPr>
                    </a:p>
                  </a:txBody>
                  <a:tcPr marL="101600" marR="101600" marT="76200" marB="76200">
                    <a:lnL>
                      <a:noFill/>
                    </a:lnL>
                    <a:lnR>
                      <a:noFill/>
                    </a:lnR>
                    <a:lnT w="25400" cmpd="sng">
                      <a:noFill/>
                    </a:lnT>
                    <a:lnB>
                      <a:noFill/>
                    </a:lnB>
                    <a:lnTlToBr w="12700" cmpd="sng">
                      <a:noFill/>
                      <a:prstDash val="solid"/>
                    </a:lnTlToBr>
                    <a:lnBlToTr w="12700" cmpd="sng">
                      <a:noFill/>
                      <a:prstDash val="solid"/>
                    </a:lnBlToTr>
                  </a:tcPr>
                </a:tc>
                <a:tc>
                  <a:txBody>
                    <a:bodyPr/>
                    <a:lstStyle/>
                    <a:p>
                      <a:pPr algn="ctr">
                        <a:spcBef>
                          <a:spcPts val="300"/>
                        </a:spcBef>
                        <a:buNone/>
                      </a:pPr>
                      <a:r>
                        <a:rPr lang="en-AU" sz="1400" b="0" u="none" strike="noStrike">
                          <a:solidFill>
                            <a:srgbClr val="1B3A6B"/>
                          </a:solidFill>
                          <a:effectLst/>
                          <a:uFill>
                            <a:solidFill>
                              <a:srgbClr val="1B3A6B"/>
                            </a:solidFill>
                          </a:uFill>
                          <a:hlinkClick r:id="rId3"/>
                        </a:rPr>
                        <a:t>Find-a-provider</a:t>
                      </a:r>
                      <a:r>
                        <a:rPr lang="en-AU" sz="1400" b="0">
                          <a:solidFill>
                            <a:srgbClr val="323232"/>
                          </a:solidFill>
                          <a:effectLst/>
                        </a:rPr>
                        <a:t> </a:t>
                      </a:r>
                      <a:endParaRPr lang="en-AU" sz="1400" b="0">
                        <a:solidFill>
                          <a:srgbClr val="323232"/>
                        </a:solidFill>
                        <a:effectLst/>
                        <a:latin typeface="+mn-lt"/>
                        <a:ea typeface="Segoe UI" panose="020B0604020202020204" pitchFamily="34" charset="0"/>
                      </a:endParaRPr>
                    </a:p>
                  </a:txBody>
                  <a:tcPr marL="48651" marR="48651" marT="36488" marB="36488">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56202762"/>
                  </a:ext>
                </a:extLst>
              </a:tr>
              <a:tr h="523358">
                <a:tc>
                  <a:txBody>
                    <a:bodyPr/>
                    <a:lstStyle/>
                    <a:p>
                      <a:pPr>
                        <a:buNone/>
                      </a:pPr>
                      <a:r>
                        <a:rPr lang="en-AU" sz="1400" b="1">
                          <a:solidFill>
                            <a:schemeClr val="bg1"/>
                          </a:solidFill>
                          <a:effectLst/>
                        </a:rPr>
                        <a:t>Can I try before I commit?</a:t>
                      </a:r>
                      <a:endParaRPr lang="en-AU" sz="1400" b="1">
                        <a:solidFill>
                          <a:schemeClr val="bg1"/>
                        </a:solidFill>
                        <a:effectLst/>
                        <a:latin typeface="+mn-lt"/>
                        <a:ea typeface="Segoe UI" panose="020B0604020202020204" pitchFamily="34" charset="0"/>
                      </a:endParaRPr>
                    </a:p>
                  </a:txBody>
                  <a:tcPr marL="101600" marR="101600" marT="76200" marB="76200">
                    <a:lnL>
                      <a:noFill/>
                    </a:lnL>
                    <a:lnR>
                      <a:noFill/>
                    </a:lnR>
                    <a:lnT>
                      <a:noFill/>
                    </a:lnT>
                    <a:lnB w="25400" cmpd="sng">
                      <a:noFill/>
                    </a:lnB>
                    <a:lnTlToBr w="12700" cmpd="sng">
                      <a:noFill/>
                      <a:prstDash val="solid"/>
                    </a:lnTlToBr>
                    <a:lnBlToTr w="12700" cmpd="sng">
                      <a:noFill/>
                      <a:prstDash val="solid"/>
                    </a:lnBlToTr>
                  </a:tcPr>
                </a:tc>
                <a:tc>
                  <a:txBody>
                    <a:bodyPr/>
                    <a:lstStyle/>
                    <a:p>
                      <a:pPr>
                        <a:buNone/>
                      </a:pPr>
                      <a:r>
                        <a:rPr lang="en-AU" sz="1400" b="0">
                          <a:solidFill>
                            <a:srgbClr val="323232"/>
                          </a:solidFill>
                          <a:effectLst/>
                        </a:rPr>
                        <a:t>If the facility offers respite, you may be able to trial it before committing as a permanent resident. You may be eligible for up to 9 weeks respite per year, with a further 3 weeks available in some circumstances.</a:t>
                      </a:r>
                      <a:endParaRPr lang="en-AU" sz="1400" b="0">
                        <a:solidFill>
                          <a:srgbClr val="323232"/>
                        </a:solidFill>
                        <a:effectLst/>
                        <a:latin typeface="+mn-lt"/>
                        <a:ea typeface="Segoe UI" panose="020B0604020202020204" pitchFamily="34" charset="0"/>
                      </a:endParaRPr>
                    </a:p>
                  </a:txBody>
                  <a:tcPr marL="101600" marR="101600" marT="76200" marB="76200">
                    <a:lnL>
                      <a:noFill/>
                    </a:lnL>
                    <a:lnR>
                      <a:noFill/>
                    </a:lnR>
                    <a:lnT>
                      <a:noFill/>
                    </a:lnT>
                    <a:lnB w="25400" cmpd="sng">
                      <a:noFill/>
                    </a:lnB>
                    <a:lnTlToBr w="12700" cmpd="sng">
                      <a:noFill/>
                      <a:prstDash val="solid"/>
                    </a:lnTlToBr>
                    <a:lnBlToTr w="12700" cmpd="sng">
                      <a:noFill/>
                      <a:prstDash val="solid"/>
                    </a:lnBlToTr>
                  </a:tcPr>
                </a:tc>
                <a:tc>
                  <a:txBody>
                    <a:bodyPr/>
                    <a:lstStyle/>
                    <a:p>
                      <a:pPr algn="ctr">
                        <a:spcBef>
                          <a:spcPts val="300"/>
                        </a:spcBef>
                        <a:spcAft>
                          <a:spcPts val="400"/>
                        </a:spcAft>
                        <a:buNone/>
                      </a:pPr>
                      <a:endParaRPr lang="en-AU" sz="1400" b="0">
                        <a:solidFill>
                          <a:srgbClr val="323232"/>
                        </a:solidFill>
                        <a:effectLst/>
                        <a:latin typeface="+mn-lt"/>
                        <a:ea typeface="Segoe UI" panose="020B0604020202020204" pitchFamily="34" charset="0"/>
                      </a:endParaRPr>
                    </a:p>
                  </a:txBody>
                  <a:tcPr marL="48651" marR="48651" marT="36488" marB="36488">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382366519"/>
                  </a:ext>
                </a:extLst>
              </a:tr>
            </a:tbl>
          </a:graphicData>
        </a:graphic>
      </p:graphicFrame>
    </p:spTree>
    <p:extLst>
      <p:ext uri="{BB962C8B-B14F-4D97-AF65-F5344CB8AC3E}">
        <p14:creationId xmlns:p14="http://schemas.microsoft.com/office/powerpoint/2010/main" val="4214374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C51C7-D29F-658C-4CC6-72B3B8703C7B}"/>
              </a:ext>
            </a:extLst>
          </p:cNvPr>
          <p:cNvSpPr>
            <a:spLocks noGrp="1"/>
          </p:cNvSpPr>
          <p:nvPr>
            <p:ph type="title"/>
          </p:nvPr>
        </p:nvSpPr>
        <p:spPr/>
        <p:txBody>
          <a:bodyPr/>
          <a:lstStyle/>
          <a:p>
            <a:r>
              <a:rPr lang="en-GB" sz="2800" b="1">
                <a:solidFill>
                  <a:srgbClr val="1B3A6B"/>
                </a:solidFill>
                <a:latin typeface="Segoe UI"/>
                <a:cs typeface="Segoe UI"/>
              </a:rPr>
              <a:t>Who is the project manager? </a:t>
            </a:r>
            <a:endParaRPr lang="en-AU" sz="2800" b="1">
              <a:solidFill>
                <a:srgbClr val="1B3A6B"/>
              </a:solidFill>
              <a:latin typeface="Segoe UI"/>
              <a:cs typeface="Segoe UI"/>
            </a:endParaRPr>
          </a:p>
        </p:txBody>
      </p:sp>
      <p:graphicFrame>
        <p:nvGraphicFramePr>
          <p:cNvPr id="3" name="Diagram 2">
            <a:extLst>
              <a:ext uri="{FF2B5EF4-FFF2-40B4-BE49-F238E27FC236}">
                <a16:creationId xmlns:a16="http://schemas.microsoft.com/office/drawing/2014/main" id="{E98011AC-AC0D-288A-7033-6A51633FEE0E}"/>
              </a:ext>
            </a:extLst>
          </p:cNvPr>
          <p:cNvGraphicFramePr/>
          <p:nvPr/>
        </p:nvGraphicFramePr>
        <p:xfrm>
          <a:off x="1326321" y="1331098"/>
          <a:ext cx="982538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6092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97EC-9DC1-7DC2-1486-037ED9046557}"/>
              </a:ext>
            </a:extLst>
          </p:cNvPr>
          <p:cNvSpPr>
            <a:spLocks noGrp="1"/>
          </p:cNvSpPr>
          <p:nvPr>
            <p:ph type="title"/>
          </p:nvPr>
        </p:nvSpPr>
        <p:spPr/>
        <p:txBody>
          <a:bodyPr/>
          <a:lstStyle/>
          <a:p>
            <a:r>
              <a:rPr lang="en-GB" sz="2800" b="1">
                <a:solidFill>
                  <a:srgbClr val="1B3A6B"/>
                </a:solidFill>
                <a:latin typeface="Segoe UI"/>
                <a:cs typeface="Segoe UI"/>
              </a:rPr>
              <a:t>Conclusions</a:t>
            </a:r>
            <a:endParaRPr lang="en-AU" sz="2800" b="1">
              <a:solidFill>
                <a:srgbClr val="1B3A6B"/>
              </a:solidFill>
              <a:latin typeface="Segoe UI"/>
              <a:cs typeface="Segoe UI"/>
            </a:endParaRPr>
          </a:p>
        </p:txBody>
      </p:sp>
      <p:sp>
        <p:nvSpPr>
          <p:cNvPr id="925" name="BodyText"/>
          <p:cNvSpPr txBox="1"/>
          <p:nvPr/>
        </p:nvSpPr>
        <p:spPr>
          <a:xfrm>
            <a:off x="508000" y="1397000"/>
            <a:ext cx="10922000" cy="5080000"/>
          </a:xfrm>
          <a:prstGeom prst="rect">
            <a:avLst/>
          </a:prstGeom>
          <a:noFill/>
        </p:spPr>
        <p:txBody>
          <a:bodyPr>
            <a:normAutofit/>
          </a:bodyPr>
          <a:lstStyle/>
          <a:p>
            <a:pPr algn="l"/>
            <a:endParaRPr lang="en-GB">
              <a:solidFill>
                <a:srgbClr val="1B2A33"/>
              </a:solidFill>
              <a:latin typeface="Segoe UI"/>
              <a:cs typeface="Segoe UI"/>
            </a:endParaRPr>
          </a:p>
          <a:p>
            <a:pPr marL="285750" indent="-285750" algn="l">
              <a:lnSpc>
                <a:spcPts val="2800"/>
              </a:lnSpc>
              <a:spcBef>
                <a:spcPts val="1600"/>
              </a:spcBef>
              <a:buFont typeface="Arial"/>
              <a:buChar char="•"/>
            </a:pPr>
            <a:r>
              <a:rPr lang="en-GB" sz="2000" err="1">
                <a:solidFill>
                  <a:srgbClr val="1B2A33"/>
                </a:solidFill>
                <a:latin typeface="Segoe UI"/>
                <a:cs typeface="Segoe UI"/>
              </a:rPr>
              <a:t>MyAgedCare</a:t>
            </a:r>
            <a:r>
              <a:rPr lang="en-GB" sz="2000">
                <a:solidFill>
                  <a:srgbClr val="1B2A33"/>
                </a:solidFill>
                <a:latin typeface="Segoe UI"/>
                <a:cs typeface="Segoe UI"/>
              </a:rPr>
              <a:t> has a wealth of information, but it is hard to navigate</a:t>
            </a:r>
          </a:p>
          <a:p>
            <a:pPr marL="285750" indent="-285750" algn="l">
              <a:lnSpc>
                <a:spcPts val="2800"/>
              </a:lnSpc>
              <a:spcBef>
                <a:spcPts val="1600"/>
              </a:spcBef>
              <a:buFont typeface="Arial"/>
              <a:buChar char="•"/>
            </a:pPr>
            <a:r>
              <a:rPr lang="en-GB" sz="2000">
                <a:solidFill>
                  <a:srgbClr val="1B2A33"/>
                </a:solidFill>
                <a:latin typeface="Segoe UI"/>
                <a:cs typeface="Segoe UI"/>
              </a:rPr>
              <a:t>Technology versus printable materials for the target market</a:t>
            </a:r>
          </a:p>
          <a:p>
            <a:pPr marL="285750" indent="-285750" algn="l">
              <a:lnSpc>
                <a:spcPts val="2800"/>
              </a:lnSpc>
              <a:spcBef>
                <a:spcPts val="1600"/>
              </a:spcBef>
              <a:buFont typeface="Arial"/>
              <a:buChar char="•"/>
            </a:pPr>
            <a:r>
              <a:rPr lang="en-GB" sz="2000">
                <a:solidFill>
                  <a:srgbClr val="1B2A33"/>
                </a:solidFill>
                <a:latin typeface="Segoe UI"/>
                <a:cs typeface="Segoe UI"/>
              </a:rPr>
              <a:t>Organise information around the decisions customers are facing and meeting their needs </a:t>
            </a:r>
          </a:p>
          <a:p>
            <a:pPr marL="285750" indent="-285750" algn="l">
              <a:lnSpc>
                <a:spcPts val="2800"/>
              </a:lnSpc>
              <a:spcBef>
                <a:spcPts val="1600"/>
              </a:spcBef>
              <a:buFont typeface="Arial"/>
              <a:buChar char="•"/>
            </a:pPr>
            <a:r>
              <a:rPr lang="en-GB" sz="2000">
                <a:solidFill>
                  <a:srgbClr val="1B2A33"/>
                </a:solidFill>
                <a:latin typeface="Segoe UI"/>
                <a:cs typeface="Segoe UI"/>
              </a:rPr>
              <a:t>Develop Key Steps Guides to sit beside Detailed Guides </a:t>
            </a:r>
          </a:p>
          <a:p>
            <a:pPr marL="285750" indent="-285750" algn="l">
              <a:lnSpc>
                <a:spcPts val="2800"/>
              </a:lnSpc>
              <a:spcBef>
                <a:spcPts val="1600"/>
              </a:spcBef>
              <a:buFont typeface="Arial"/>
              <a:buChar char="•"/>
            </a:pPr>
            <a:r>
              <a:rPr lang="en-GB" sz="2000">
                <a:solidFill>
                  <a:srgbClr val="1B2A33"/>
                </a:solidFill>
                <a:latin typeface="Segoe UI"/>
                <a:cs typeface="Segoe UI"/>
              </a:rPr>
              <a:t>Opportunity for both public and private sectors to offer concierge services to manage E2E </a:t>
            </a:r>
          </a:p>
        </p:txBody>
      </p:sp>
    </p:spTree>
    <p:extLst>
      <p:ext uri="{BB962C8B-B14F-4D97-AF65-F5344CB8AC3E}">
        <p14:creationId xmlns:p14="http://schemas.microsoft.com/office/powerpoint/2010/main" val="691109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EF58DE29-B9E4-42FD-35CF-C54F2125C0F1}"/>
            </a:ext>
          </a:extLst>
        </p:cNvPr>
        <p:cNvGrpSpPr/>
        <p:nvPr/>
      </p:nvGrpSpPr>
      <p:grpSpPr>
        <a:xfrm>
          <a:off x="0" y="0"/>
          <a:ext cx="0" cy="0"/>
          <a:chOff x="0" y="0"/>
          <a:chExt cx="0" cy="0"/>
        </a:xfrm>
      </p:grpSpPr>
      <p:sp>
        <p:nvSpPr>
          <p:cNvPr id="4" name="TopBar">
            <a:extLst>
              <a:ext uri="{FF2B5EF4-FFF2-40B4-BE49-F238E27FC236}">
                <a16:creationId xmlns:a16="http://schemas.microsoft.com/office/drawing/2014/main" id="{F2BCD32F-D1FC-4EF7-A7C9-C6AFE94D31A8}"/>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EB9EFF2F-221A-44AB-BE2F-5C59E75B26E3}"/>
              </a:ext>
            </a:extLst>
          </p:cNvPr>
          <p:cNvSpPr/>
          <p:nvPr/>
        </p:nvSpPr>
        <p:spPr>
          <a:xfrm>
            <a:off x="5334000" y="3759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SectionTitle">
            <a:extLst>
              <a:ext uri="{FF2B5EF4-FFF2-40B4-BE49-F238E27FC236}">
                <a16:creationId xmlns:a16="http://schemas.microsoft.com/office/drawing/2014/main" id="{99ABAC0F-BB2D-4057-B6C4-0ACD674E7593}"/>
              </a:ext>
            </a:extLst>
          </p:cNvPr>
          <p:cNvSpPr txBox="1"/>
          <p:nvPr/>
        </p:nvSpPr>
        <p:spPr>
          <a:xfrm>
            <a:off x="1524000" y="2362200"/>
            <a:ext cx="9144000" cy="1143000"/>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Consumer – MyAgedCare Website Navigation</a:t>
            </a:r>
          </a:p>
        </p:txBody>
      </p:sp>
      <p:sp>
        <p:nvSpPr>
          <p:cNvPr id="7" name="SectionSubtitle">
            <a:extLst>
              <a:ext uri="{FF2B5EF4-FFF2-40B4-BE49-F238E27FC236}">
                <a16:creationId xmlns:a16="http://schemas.microsoft.com/office/drawing/2014/main" id="{9A0D82DA-23CB-47B3-83C5-F79F130869C4}"/>
              </a:ext>
            </a:extLst>
          </p:cNvPr>
          <p:cNvSpPr txBox="1"/>
          <p:nvPr/>
        </p:nvSpPr>
        <p:spPr>
          <a:xfrm>
            <a:off x="1524000" y="4013200"/>
            <a:ext cx="9144000" cy="406400"/>
          </a:xfrm>
          <a:prstGeom prst="rect">
            <a:avLst/>
          </a:prstGeom>
          <a:noFill/>
        </p:spPr>
        <p:txBody>
          <a:bodyPr vertOverflow="overflow" vert="horz" wrap="square" rtlCol="0" anchor="ctr" anchorCtr="0">
            <a:spAutoFit/>
          </a:bodyPr>
          <a:lstStyle/>
          <a:p>
            <a:pPr algn="ctr"/>
            <a:r>
              <a:rPr lang="en-AU" sz="2000">
                <a:solidFill>
                  <a:srgbClr val="4A5A66"/>
                </a:solidFill>
                <a:latin typeface="Segoe UI"/>
                <a:cs typeface="Segoe UI"/>
              </a:rPr>
              <a:t>02 Alfie Qiang</a:t>
            </a:r>
          </a:p>
        </p:txBody>
      </p:sp>
    </p:spTree>
    <p:extLst>
      <p:ext uri="{BB962C8B-B14F-4D97-AF65-F5344CB8AC3E}">
        <p14:creationId xmlns:p14="http://schemas.microsoft.com/office/powerpoint/2010/main" val="4017201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08F4E7BE-7346-2694-6791-7941EED8E44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E469D48-B24B-A2FA-F749-051538008D3A}"/>
              </a:ext>
            </a:extLst>
          </p:cNvPr>
          <p:cNvSpPr>
            <a:spLocks noGrp="1"/>
          </p:cNvSpPr>
          <p:nvPr>
            <p:ph type="title"/>
          </p:nvPr>
        </p:nvSpPr>
        <p:spPr>
          <a:xfrm>
            <a:off x="326849" y="288389"/>
            <a:ext cx="9926010" cy="1232435"/>
          </a:xfrm>
        </p:spPr>
        <p:txBody>
          <a:bodyPr anchor="t">
            <a:normAutofit/>
          </a:bodyPr>
          <a:lstStyle/>
          <a:p>
            <a:r>
              <a:rPr lang="en-US" sz="2800" b="1">
                <a:solidFill>
                  <a:srgbClr val="1B3A6B"/>
                </a:solidFill>
                <a:latin typeface="Segoe UI"/>
                <a:cs typeface="Segoe UI"/>
              </a:rPr>
              <a:t>Mum needs a residential aged care home...</a:t>
            </a:r>
          </a:p>
        </p:txBody>
      </p:sp>
      <p:sp>
        <p:nvSpPr>
          <p:cNvPr id="15" name="Slide Number Placeholder 3">
            <a:extLst>
              <a:ext uri="{FF2B5EF4-FFF2-40B4-BE49-F238E27FC236}">
                <a16:creationId xmlns:a16="http://schemas.microsoft.com/office/drawing/2014/main" id="{D4432937-4FB9-1288-0C31-8937E9B3D754}"/>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18</a:t>
            </a:fld>
            <a:endParaRPr lang="en-GB"/>
          </a:p>
        </p:txBody>
      </p:sp>
      <p:pic>
        <p:nvPicPr>
          <p:cNvPr id="9" name="Picture 8">
            <a:extLst>
              <a:ext uri="{FF2B5EF4-FFF2-40B4-BE49-F238E27FC236}">
                <a16:creationId xmlns:a16="http://schemas.microsoft.com/office/drawing/2014/main" id="{B8ED7618-4761-E636-2904-595B4BB77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870" y="939800"/>
            <a:ext cx="8441989" cy="5537200"/>
          </a:xfrm>
          <a:prstGeom prst="rect">
            <a:avLst/>
          </a:prstGeom>
          <a:noFill/>
        </p:spPr>
      </p:pic>
    </p:spTree>
    <p:extLst>
      <p:ext uri="{BB962C8B-B14F-4D97-AF65-F5344CB8AC3E}">
        <p14:creationId xmlns:p14="http://schemas.microsoft.com/office/powerpoint/2010/main" val="1660241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009F-544F-C47C-0810-BAC141A7CFE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67567FC-F0E0-8F4C-B377-76575ECA14A6}"/>
              </a:ext>
            </a:extLst>
          </p:cNvPr>
          <p:cNvGraphicFramePr>
            <a:graphicFrameLocks/>
          </p:cNvGraphicFramePr>
          <p:nvPr>
            <p:custDataLst>
              <p:tags r:id="rId1"/>
            </p:custDataLst>
            <p:extLst>
              <p:ext uri="{D42A27DB-BD31-4B8C-83A1-F6EECF244321}">
                <p14:modId xmlns:p14="http://schemas.microsoft.com/office/powerpoint/2010/main" val="1828474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2" name="think-cell data - do not delete" hidden="1">
                        <a:extLst>
                          <a:ext uri="{FF2B5EF4-FFF2-40B4-BE49-F238E27FC236}">
                            <a16:creationId xmlns:a16="http://schemas.microsoft.com/office/drawing/2014/main" id="{B67567FC-F0E0-8F4C-B377-76575ECA14A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Content Placeholder 8">
            <a:extLst>
              <a:ext uri="{FF2B5EF4-FFF2-40B4-BE49-F238E27FC236}">
                <a16:creationId xmlns:a16="http://schemas.microsoft.com/office/drawing/2014/main" id="{F8A8887B-A13D-ED0C-8E1F-BB288F829C94}"/>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t="109" b="109"/>
          <a:stretch/>
        </p:blipFill>
        <p:spPr>
          <a:prstGeom prst="rect">
            <a:avLst/>
          </a:prstGeom>
          <a:noFill/>
        </p:spPr>
      </p:pic>
      <p:sp>
        <p:nvSpPr>
          <p:cNvPr id="19" name="Title 2">
            <a:extLst>
              <a:ext uri="{FF2B5EF4-FFF2-40B4-BE49-F238E27FC236}">
                <a16:creationId xmlns:a16="http://schemas.microsoft.com/office/drawing/2014/main" id="{4D708EF7-6369-7AB6-3A8D-608B1417C79A}"/>
              </a:ext>
            </a:extLst>
          </p:cNvPr>
          <p:cNvSpPr>
            <a:spLocks noGrp="1"/>
          </p:cNvSpPr>
          <p:nvPr>
            <p:ph type="title"/>
          </p:nvPr>
        </p:nvSpPr>
        <p:spPr/>
        <p:txBody>
          <a:bodyPr vert="horz" rIns="0"/>
          <a:lstStyle/>
          <a:p>
            <a:r>
              <a:rPr lang="en-US" sz="2800" b="1">
                <a:solidFill>
                  <a:srgbClr val="1B3A6B"/>
                </a:solidFill>
                <a:latin typeface="Segoe UI"/>
                <a:cs typeface="Segoe UI"/>
              </a:rPr>
              <a:t>From many options to a practical shortlist</a:t>
            </a:r>
          </a:p>
        </p:txBody>
      </p:sp>
      <p:sp>
        <p:nvSpPr>
          <p:cNvPr id="21" name="Content Placeholder 3">
            <a:extLst>
              <a:ext uri="{FF2B5EF4-FFF2-40B4-BE49-F238E27FC236}">
                <a16:creationId xmlns:a16="http://schemas.microsoft.com/office/drawing/2014/main" id="{7C226EB9-5A11-6D6F-F752-9BE9051E1006}"/>
              </a:ext>
            </a:extLst>
          </p:cNvPr>
          <p:cNvSpPr>
            <a:spLocks noGrp="1"/>
          </p:cNvSpPr>
          <p:nvPr>
            <p:ph idx="1"/>
          </p:nvPr>
        </p:nvSpPr>
        <p:spPr>
          <a:xfrm>
            <a:off x="352424" y="1274038"/>
            <a:ext cx="5000626" cy="4351338"/>
          </a:xfrm>
        </p:spPr>
        <p:txBody>
          <a:bodyPr/>
          <a:lstStyle/>
          <a:p>
            <a:r>
              <a:rPr lang="en-US" sz="2000">
                <a:solidFill>
                  <a:srgbClr val="1B3A6B"/>
                </a:solidFill>
              </a:rPr>
              <a:t>Mum’s family may start with a simple provider search, but the current journey can quickly become fragmented: moving between search, shortlist and comparison, with key information appearing late</a:t>
            </a:r>
            <a:r>
              <a:rPr lang="en-US" sz="2000">
                <a:solidFill>
                  <a:srgbClr val="1B3A6B"/>
                </a:solidFill>
                <a:latin typeface="Segoe UI"/>
                <a:cs typeface="Segoe UI"/>
              </a:rPr>
              <a:t>.</a:t>
            </a:r>
          </a:p>
          <a:p>
            <a:r>
              <a:rPr lang="en-US" sz="2000" b="1">
                <a:solidFill>
                  <a:srgbClr val="1B3A6B"/>
                </a:solidFill>
                <a:latin typeface="Segoe UI"/>
                <a:cs typeface="Segoe UI"/>
              </a:rPr>
              <a:t>Our proposed uplift:</a:t>
            </a:r>
          </a:p>
          <a:p>
            <a:r>
              <a:rPr lang="en-US" sz="2000">
                <a:solidFill>
                  <a:srgbClr val="1B3A6B"/>
                </a:solidFill>
              </a:rPr>
              <a:t>Create one connected pathway that helps families </a:t>
            </a:r>
            <a:r>
              <a:rPr lang="en-US" sz="2000" b="1">
                <a:solidFill>
                  <a:srgbClr val="1B3A6B"/>
                </a:solidFill>
              </a:rPr>
              <a:t>narrow options confidently, keep track of shortlisted homes, and move smoothly into comparison</a:t>
            </a:r>
            <a:r>
              <a:rPr lang="en-US" sz="2000">
                <a:solidFill>
                  <a:srgbClr val="1B3A6B"/>
                </a:solidFill>
                <a:latin typeface="Segoe UI"/>
                <a:cs typeface="Segoe UI"/>
              </a:rPr>
              <a:t>.</a:t>
            </a:r>
          </a:p>
        </p:txBody>
      </p:sp>
      <p:sp>
        <p:nvSpPr>
          <p:cNvPr id="14" name="Slide Number Placeholder 4">
            <a:extLst>
              <a:ext uri="{FF2B5EF4-FFF2-40B4-BE49-F238E27FC236}">
                <a16:creationId xmlns:a16="http://schemas.microsoft.com/office/drawing/2014/main" id="{8035E783-DF8C-A5A8-0A8D-684A0CF45B90}"/>
              </a:ext>
            </a:extLst>
          </p:cNvPr>
          <p:cNvSpPr>
            <a:spLocks noGrp="1"/>
          </p:cNvSpPr>
          <p:nvPr>
            <p:ph type="sldNum" sz="quarter" idx="12"/>
          </p:nvPr>
        </p:nvSpPr>
        <p:spPr/>
        <p:txBody>
          <a:bodyPr anchor="b">
            <a:normAutofit/>
          </a:bodyPr>
          <a:lstStyle/>
          <a:p>
            <a:pPr>
              <a:spcAft>
                <a:spcPts val="600"/>
              </a:spcAft>
            </a:pPr>
            <a:fld id="{741AFF56-1126-4107-9C02-BC0EFBF16431}" type="slidenum">
              <a:rPr lang="en-GB" smtClean="0"/>
              <a:pPr>
                <a:spcAft>
                  <a:spcPts val="600"/>
                </a:spcAft>
              </a:pPr>
              <a:t>19</a:t>
            </a:fld>
            <a:endParaRPr lang="en-GB"/>
          </a:p>
        </p:txBody>
      </p:sp>
    </p:spTree>
    <p:extLst>
      <p:ext uri="{BB962C8B-B14F-4D97-AF65-F5344CB8AC3E}">
        <p14:creationId xmlns:p14="http://schemas.microsoft.com/office/powerpoint/2010/main" val="3891390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019E-F8B9-8EE1-D1FE-61314FE5B201}"/>
              </a:ext>
            </a:extLst>
          </p:cNvPr>
          <p:cNvSpPr>
            <a:spLocks noGrp="1"/>
          </p:cNvSpPr>
          <p:nvPr>
            <p:ph type="title"/>
          </p:nvPr>
        </p:nvSpPr>
        <p:spPr>
          <a:xfrm>
            <a:off x="600072" y="1957206"/>
            <a:ext cx="9804590" cy="4443594"/>
          </a:xfrm>
        </p:spPr>
        <p:txBody>
          <a:bodyPr anchor="t" anchorCtr="0"/>
          <a:lstStyle/>
          <a:p>
            <a:pPr algn="l">
              <a:lnSpc>
                <a:spcPts val="3200"/>
              </a:lnSpc>
              <a:spcAft>
                <a:spcPts val="1400"/>
              </a:spcAft>
              <a:buNone/>
            </a:pPr>
            <a:r>
              <a:rPr lang="en-AU" sz="2000">
                <a:solidFill>
                  <a:srgbClr val="1B2A33"/>
                </a:solidFill>
                <a:latin typeface="Segoe UI"/>
                <a:cs typeface="Segoe UI"/>
              </a:rPr>
              <a:t>The Actuaries Institute acknowledges the traditional custodians of the lands and waters where we live and work, travel, and trade.</a:t>
            </a:r>
          </a:p>
          <a:p>
            <a:pPr algn="l">
              <a:lnSpc>
                <a:spcPts val="3200"/>
              </a:lnSpc>
              <a:buNone/>
            </a:pPr>
            <a:r>
              <a:rPr lang="en-AU" sz="2000">
                <a:solidFill>
                  <a:srgbClr val="1B2A33"/>
                </a:solidFill>
                <a:latin typeface="Segoe UI"/>
                <a:cs typeface="Segoe UI"/>
              </a:rPr>
              <a:t>We pay our respect to the members of those communities, Elders past and present, and recognise and celebrate their continuing custodianship and culture.</a:t>
            </a:r>
          </a:p>
        </p:txBody>
      </p:sp>
      <p:sp>
        <p:nvSpPr>
          <p:cNvPr id="3" name="Slide Number Placeholder 2">
            <a:extLst>
              <a:ext uri="{FF2B5EF4-FFF2-40B4-BE49-F238E27FC236}">
                <a16:creationId xmlns:a16="http://schemas.microsoft.com/office/drawing/2014/main" id="{89F6F405-2C4C-B402-54D7-D345A403C6BC}"/>
              </a:ext>
            </a:extLst>
          </p:cNvPr>
          <p:cNvSpPr>
            <a:spLocks noGrp="1"/>
          </p:cNvSpPr>
          <p:nvPr>
            <p:ph type="sldNum" sz="quarter" idx="12"/>
          </p:nvPr>
        </p:nvSpPr>
        <p:spPr/>
        <p:txBody>
          <a:bodyPr/>
          <a:lstStyle/>
          <a:p>
            <a:fld id="{741AFF56-1126-4107-9C02-BC0EFBF16431}" type="slidenum">
              <a:rPr lang="en-GB" smtClean="0"/>
              <a:pPr/>
              <a:t>2</a:t>
            </a:fld>
            <a:endParaRPr lang="en-GB"/>
          </a:p>
        </p:txBody>
      </p:sp>
      <p:sp>
        <p:nvSpPr>
          <p:cNvPr id="4" name="Title 1">
            <a:extLst>
              <a:ext uri="{FF2B5EF4-FFF2-40B4-BE49-F238E27FC236}">
                <a16:creationId xmlns:a16="http://schemas.microsoft.com/office/drawing/2014/main" id="{6EEF96F7-3FEC-4A23-AFC8-589B338E804E}"/>
              </a:ext>
            </a:extLst>
          </p:cNvPr>
          <p:cNvSpPr txBox="1"/>
          <p:nvPr/>
        </p:nvSpPr>
        <p:spPr>
          <a:xfrm>
            <a:off x="508000" y="304800"/>
            <a:ext cx="11176000" cy="558800"/>
          </a:xfrm>
          <a:prstGeom prst="rect">
            <a:avLst/>
          </a:prstGeom>
          <a:noFill/>
        </p:spPr>
        <p:txBody>
          <a:bodyPr vertOverflow="overflow" vert="horz" wrap="square" rtlCol="0" anchor="ctr" anchorCtr="0">
            <a:spAutoFit/>
          </a:bodyPr>
          <a:lstStyle/>
          <a:p>
            <a:pPr algn="l"/>
            <a:r>
              <a:rPr lang="en-AU" sz="2800" b="1">
                <a:solidFill>
                  <a:srgbClr val="1B3A6B"/>
                </a:solidFill>
                <a:latin typeface="Segoe UI"/>
                <a:cs typeface="Segoe UI"/>
              </a:rPr>
              <a:t>Acknowledgement of Country</a:t>
            </a:r>
          </a:p>
        </p:txBody>
      </p:sp>
      <p:sp>
        <p:nvSpPr>
          <p:cNvPr id="5" name="AccentRule">
            <a:extLst>
              <a:ext uri="{FF2B5EF4-FFF2-40B4-BE49-F238E27FC236}">
                <a16:creationId xmlns:a16="http://schemas.microsoft.com/office/drawing/2014/main" id="{7E5B1F55-464A-4053-93A3-F617305EB5CD}"/>
              </a:ext>
            </a:extLst>
          </p:cNvPr>
          <p:cNvSpPr/>
          <p:nvPr/>
        </p:nvSpPr>
        <p:spPr>
          <a:xfrm>
            <a:off x="762000" y="16256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AU"/>
          </a:p>
        </p:txBody>
      </p:sp>
    </p:spTree>
    <p:extLst>
      <p:ext uri="{BB962C8B-B14F-4D97-AF65-F5344CB8AC3E}">
        <p14:creationId xmlns:p14="http://schemas.microsoft.com/office/powerpoint/2010/main" val="2603992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730C378-C95B-70C5-14DE-90F72FFCF455}"/>
              </a:ext>
            </a:extLst>
          </p:cNvPr>
          <p:cNvGraphicFramePr>
            <a:graphicFrameLocks/>
          </p:cNvGraphicFramePr>
          <p:nvPr>
            <p:custDataLst>
              <p:tags r:id="rId1"/>
            </p:custDataLst>
            <p:extLst>
              <p:ext uri="{D42A27DB-BD31-4B8C-83A1-F6EECF244321}">
                <p14:modId xmlns:p14="http://schemas.microsoft.com/office/powerpoint/2010/main" val="24857377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7" name="think-cell data - do not delete" hidden="1">
                        <a:extLst>
                          <a:ext uri="{FF2B5EF4-FFF2-40B4-BE49-F238E27FC236}">
                            <a16:creationId xmlns:a16="http://schemas.microsoft.com/office/drawing/2014/main" id="{E730C378-C95B-70C5-14DE-90F72FFCF4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817EDDE2-A55D-F09B-D5DF-D86CE4B0691B}"/>
              </a:ext>
            </a:extLst>
          </p:cNvPr>
          <p:cNvSpPr>
            <a:spLocks noGrp="1"/>
          </p:cNvSpPr>
          <p:nvPr>
            <p:ph type="sldNum" sz="quarter" idx="12"/>
          </p:nvPr>
        </p:nvSpPr>
        <p:spPr/>
        <p:txBody>
          <a:bodyPr/>
          <a:lstStyle/>
          <a:p>
            <a:fld id="{741AFF56-1126-4107-9C02-BC0EFBF16431}" type="slidenum">
              <a:rPr lang="en-GB" smtClean="0"/>
              <a:t>20</a:t>
            </a:fld>
            <a:endParaRPr lang="en-GB"/>
          </a:p>
        </p:txBody>
      </p:sp>
      <p:pic>
        <p:nvPicPr>
          <p:cNvPr id="9" name="Picture 8">
            <a:extLst>
              <a:ext uri="{FF2B5EF4-FFF2-40B4-BE49-F238E27FC236}">
                <a16:creationId xmlns:a16="http://schemas.microsoft.com/office/drawing/2014/main" id="{A6BF07B2-BA05-A50C-597F-5DC2525F3156}"/>
              </a:ext>
            </a:extLst>
          </p:cNvPr>
          <p:cNvPicPr>
            <a:picLocks noChangeAspect="1"/>
          </p:cNvPicPr>
          <p:nvPr/>
        </p:nvPicPr>
        <p:blipFill>
          <a:blip r:embed="rId6">
            <a:clrChange>
              <a:clrFrom>
                <a:srgbClr val="FEFDFC"/>
              </a:clrFrom>
              <a:clrTo>
                <a:srgbClr val="FEFDFC">
                  <a:alpha val="0"/>
                </a:srgbClr>
              </a:clrTo>
            </a:clrChange>
            <a:extLst>
              <a:ext uri="{28A0092B-C50C-407E-A947-70E740481C1C}">
                <a14:useLocalDpi xmlns:a14="http://schemas.microsoft.com/office/drawing/2010/main" val="0"/>
              </a:ext>
            </a:extLst>
          </a:blip>
          <a:srcRect l="309" t="12135" r="332" b="26729"/>
          <a:stretch>
            <a:fillRect/>
          </a:stretch>
        </p:blipFill>
        <p:spPr>
          <a:xfrm>
            <a:off x="906200" y="1166566"/>
            <a:ext cx="10360550" cy="3524306"/>
          </a:xfrm>
          <a:prstGeom prst="rect">
            <a:avLst/>
          </a:prstGeom>
          <a:ln>
            <a:noFill/>
          </a:ln>
        </p:spPr>
      </p:pic>
      <p:sp>
        <p:nvSpPr>
          <p:cNvPr id="2" name="Title 45">
            <a:extLst>
              <a:ext uri="{FF2B5EF4-FFF2-40B4-BE49-F238E27FC236}">
                <a16:creationId xmlns:a16="http://schemas.microsoft.com/office/drawing/2014/main" id="{9A276869-DCB2-6501-22A7-CC8EB7A4C0CE}"/>
              </a:ext>
            </a:extLst>
          </p:cNvPr>
          <p:cNvSpPr>
            <a:spLocks noGrp="1"/>
          </p:cNvSpPr>
          <p:nvPr>
            <p:ph type="title"/>
          </p:nvPr>
        </p:nvSpPr>
        <p:spPr>
          <a:xfrm>
            <a:off x="326848" y="288390"/>
            <a:ext cx="11554001" cy="595657"/>
          </a:xfrm>
        </p:spPr>
        <p:txBody>
          <a:bodyPr vert="horz" lIns="0" tIns="45720" rIns="91440" bIns="45720" rtlCol="0" anchor="ctr">
            <a:normAutofit/>
          </a:bodyPr>
          <a:lstStyle/>
          <a:p>
            <a:pPr algn="l"/>
            <a:r>
              <a:rPr lang="en-US" sz="2800" b="1">
                <a:solidFill>
                  <a:srgbClr val="1B3A6B"/>
                </a:solidFill>
                <a:latin typeface="Segoe UI"/>
                <a:ea typeface="Aptos Display" pitchFamily="34" charset="-122"/>
                <a:cs typeface="Segoe UI"/>
              </a:rPr>
              <a:t>Current pathway: one decision, many detours</a:t>
            </a:r>
            <a:endParaRPr lang="en-US" sz="2800" b="1">
              <a:solidFill>
                <a:srgbClr val="1B3A6B"/>
              </a:solidFill>
              <a:latin typeface="Segoe UI"/>
              <a:cs typeface="Segoe UI"/>
            </a:endParaRPr>
          </a:p>
        </p:txBody>
      </p:sp>
      <p:sp>
        <p:nvSpPr>
          <p:cNvPr id="3" name="Text 1">
            <a:extLst>
              <a:ext uri="{FF2B5EF4-FFF2-40B4-BE49-F238E27FC236}">
                <a16:creationId xmlns:a16="http://schemas.microsoft.com/office/drawing/2014/main" id="{013CEFC6-90CB-AB73-4815-7E5E4FD0E811}"/>
              </a:ext>
            </a:extLst>
          </p:cNvPr>
          <p:cNvSpPr/>
          <p:nvPr/>
        </p:nvSpPr>
        <p:spPr>
          <a:xfrm>
            <a:off x="330200" y="836366"/>
            <a:ext cx="11557000" cy="330200"/>
          </a:xfrm>
          <a:prstGeom prst="rect">
            <a:avLst/>
          </a:prstGeom>
        </p:spPr>
        <p:txBody>
          <a:bodyPr vert="horz" lIns="0" tIns="45720" rIns="91440" bIns="45720" rtlCol="0" anchor="ctr">
            <a:normAutofit fontScale="97500"/>
          </a:bodyPr>
          <a:lstStyle/>
          <a:p>
            <a:pPr algn="l">
              <a:lnSpc>
                <a:spcPct val="90000"/>
              </a:lnSpc>
              <a:spcBef>
                <a:spcPct val="0"/>
              </a:spcBef>
            </a:pPr>
            <a:r>
              <a:rPr lang="en-US" sz="1600">
                <a:solidFill>
                  <a:srgbClr val="245BFF"/>
                </a:solidFill>
                <a:latin typeface="Segoe UI"/>
                <a:cs typeface="Segoe UI"/>
              </a:rPr>
              <a:t>Mum’s family is trying to answer one big question: which residential aged care home is right for me?</a:t>
            </a:r>
            <a:endParaRPr lang="en-US" sz="1600">
              <a:solidFill>
                <a:srgbClr val="3C69FF"/>
              </a:solidFill>
              <a:latin typeface="Segoe UI"/>
              <a:ea typeface="+mj-ea"/>
              <a:cs typeface="Segoe UI"/>
            </a:endParaRPr>
          </a:p>
        </p:txBody>
      </p:sp>
      <p:sp>
        <p:nvSpPr>
          <p:cNvPr id="8" name="Rectangle 7">
            <a:extLst>
              <a:ext uri="{FF2B5EF4-FFF2-40B4-BE49-F238E27FC236}">
                <a16:creationId xmlns:a16="http://schemas.microsoft.com/office/drawing/2014/main" id="{08DA8023-1A94-567F-FEF6-559B2B15967B}"/>
              </a:ext>
            </a:extLst>
          </p:cNvPr>
          <p:cNvSpPr/>
          <p:nvPr/>
        </p:nvSpPr>
        <p:spPr>
          <a:xfrm>
            <a:off x="618200" y="1139134"/>
            <a:ext cx="2381032" cy="4610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5243B3-2F5E-6DF9-0DBD-BF5A604EF6B5}"/>
              </a:ext>
            </a:extLst>
          </p:cNvPr>
          <p:cNvSpPr/>
          <p:nvPr/>
        </p:nvSpPr>
        <p:spPr>
          <a:xfrm>
            <a:off x="162342" y="1449085"/>
            <a:ext cx="2381032" cy="4610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822769C-140A-B40B-F021-2954B4BD64BF}"/>
              </a:ext>
            </a:extLst>
          </p:cNvPr>
          <p:cNvPicPr>
            <a:picLocks noChangeAspect="1"/>
          </p:cNvPicPr>
          <p:nvPr/>
        </p:nvPicPr>
        <p:blipFill>
          <a:blip r:embed="rId6">
            <a:clrChange>
              <a:clrFrom>
                <a:srgbClr val="FEFDFC"/>
              </a:clrFrom>
              <a:clrTo>
                <a:srgbClr val="FEFDFC">
                  <a:alpha val="0"/>
                </a:srgbClr>
              </a:clrTo>
            </a:clrChange>
            <a:extLst>
              <a:ext uri="{28A0092B-C50C-407E-A947-70E740481C1C}">
                <a14:useLocalDpi xmlns:a14="http://schemas.microsoft.com/office/drawing/2010/main" val="0"/>
              </a:ext>
            </a:extLst>
          </a:blip>
          <a:srcRect l="2353" t="73737" r="21318" b="8996"/>
          <a:stretch>
            <a:fillRect/>
          </a:stretch>
        </p:blipFill>
        <p:spPr>
          <a:xfrm>
            <a:off x="915725" y="4779913"/>
            <a:ext cx="10360550" cy="1295767"/>
          </a:xfrm>
          <a:prstGeom prst="rect">
            <a:avLst/>
          </a:prstGeom>
          <a:ln>
            <a:noFill/>
          </a:ln>
        </p:spPr>
      </p:pic>
      <p:sp>
        <p:nvSpPr>
          <p:cNvPr id="15" name="Rectangle 14">
            <a:extLst>
              <a:ext uri="{FF2B5EF4-FFF2-40B4-BE49-F238E27FC236}">
                <a16:creationId xmlns:a16="http://schemas.microsoft.com/office/drawing/2014/main" id="{80CC7516-0A80-2739-DA7C-E4017D56DDA7}"/>
              </a:ext>
            </a:extLst>
          </p:cNvPr>
          <p:cNvSpPr/>
          <p:nvPr/>
        </p:nvSpPr>
        <p:spPr>
          <a:xfrm>
            <a:off x="11165840" y="5585618"/>
            <a:ext cx="114244" cy="490062"/>
          </a:xfrm>
          <a:prstGeom prst="rect">
            <a:avLst/>
          </a:prstGeom>
          <a:solidFill>
            <a:srgbClr val="FDF3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8727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5A2783D-18AA-0AAD-9069-F95DBF8DB32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7" name="think-cell data - do not delete" hidden="1">
                        <a:extLst>
                          <a:ext uri="{FF2B5EF4-FFF2-40B4-BE49-F238E27FC236}">
                            <a16:creationId xmlns:a16="http://schemas.microsoft.com/office/drawing/2014/main" id="{95A2783D-18AA-0AAD-9069-F95DBF8DB3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45">
            <a:extLst>
              <a:ext uri="{FF2B5EF4-FFF2-40B4-BE49-F238E27FC236}">
                <a16:creationId xmlns:a16="http://schemas.microsoft.com/office/drawing/2014/main" id="{6A7A2199-72DA-285F-1F31-812F44736009}"/>
              </a:ext>
            </a:extLst>
          </p:cNvPr>
          <p:cNvSpPr>
            <a:spLocks noGrp="1"/>
          </p:cNvSpPr>
          <p:nvPr>
            <p:ph type="title"/>
          </p:nvPr>
        </p:nvSpPr>
        <p:spPr>
          <a:xfrm>
            <a:off x="326848" y="288390"/>
            <a:ext cx="11554001" cy="595657"/>
          </a:xfrm>
        </p:spPr>
        <p:txBody>
          <a:bodyPr vert="horz" lIns="0" tIns="45720" rIns="91440" bIns="45720" rtlCol="0" anchor="ctr">
            <a:normAutofit/>
          </a:bodyPr>
          <a:lstStyle/>
          <a:p>
            <a:pPr algn="l"/>
            <a:r>
              <a:rPr lang="en-US" sz="2800" b="1">
                <a:solidFill>
                  <a:srgbClr val="1B3A6B"/>
                </a:solidFill>
                <a:latin typeface="Segoe UI"/>
                <a:ea typeface="Aptos Display" pitchFamily="34" charset="-122"/>
                <a:cs typeface="Segoe UI"/>
              </a:rPr>
              <a:t>From a fragmented journey to one connected pathway</a:t>
            </a:r>
            <a:endParaRPr lang="en-US" sz="2800" b="1">
              <a:solidFill>
                <a:srgbClr val="1B3A6B"/>
              </a:solidFill>
              <a:latin typeface="Segoe UI"/>
              <a:cs typeface="Segoe UI"/>
            </a:endParaRPr>
          </a:p>
        </p:txBody>
      </p:sp>
      <p:pic>
        <p:nvPicPr>
          <p:cNvPr id="6" name="Content Placeholder 5">
            <a:extLst>
              <a:ext uri="{FF2B5EF4-FFF2-40B4-BE49-F238E27FC236}">
                <a16:creationId xmlns:a16="http://schemas.microsoft.com/office/drawing/2014/main" id="{C0090FBE-8410-9362-B403-B2ED01B377A5}"/>
              </a:ext>
            </a:extLst>
          </p:cNvPr>
          <p:cNvPicPr>
            <a:picLocks noGrp="1" noChangeAspect="1"/>
          </p:cNvPicPr>
          <p:nvPr>
            <p:ph idx="1"/>
          </p:nvPr>
        </p:nvPicPr>
        <p:blipFill>
          <a:blip r:embed="rId6">
            <a:clrChange>
              <a:clrFrom>
                <a:srgbClr val="FFFEFF"/>
              </a:clrFrom>
              <a:clrTo>
                <a:srgbClr val="FFFEFF">
                  <a:alpha val="0"/>
                </a:srgbClr>
              </a:clrTo>
            </a:clrChange>
            <a:extLst>
              <a:ext uri="{28A0092B-C50C-407E-A947-70E740481C1C}">
                <a14:useLocalDpi xmlns:a14="http://schemas.microsoft.com/office/drawing/2010/main" val="0"/>
              </a:ext>
            </a:extLst>
          </a:blip>
          <a:srcRect t="14422" r="52854" b="2346"/>
          <a:stretch>
            <a:fillRect/>
          </a:stretch>
        </p:blipFill>
        <p:spPr>
          <a:xfrm>
            <a:off x="841248" y="1398904"/>
            <a:ext cx="4919472" cy="4562983"/>
          </a:xfrm>
          <a:prstGeom prst="rect">
            <a:avLst/>
          </a:prstGeom>
        </p:spPr>
      </p:pic>
      <p:sp>
        <p:nvSpPr>
          <p:cNvPr id="4" name="Slide Number Placeholder 3">
            <a:extLst>
              <a:ext uri="{FF2B5EF4-FFF2-40B4-BE49-F238E27FC236}">
                <a16:creationId xmlns:a16="http://schemas.microsoft.com/office/drawing/2014/main" id="{6E5D0FF0-64F1-274C-D5A4-62FDBDC15AAA}"/>
              </a:ext>
            </a:extLst>
          </p:cNvPr>
          <p:cNvSpPr>
            <a:spLocks noGrp="1"/>
          </p:cNvSpPr>
          <p:nvPr>
            <p:ph type="sldNum" sz="quarter" idx="12"/>
          </p:nvPr>
        </p:nvSpPr>
        <p:spPr/>
        <p:txBody>
          <a:bodyPr/>
          <a:lstStyle/>
          <a:p>
            <a:fld id="{741AFF56-1126-4107-9C02-BC0EFBF16431}" type="slidenum">
              <a:rPr lang="en-GB" smtClean="0"/>
              <a:t>21</a:t>
            </a:fld>
            <a:endParaRPr lang="en-GB"/>
          </a:p>
        </p:txBody>
      </p:sp>
      <p:sp>
        <p:nvSpPr>
          <p:cNvPr id="9" name="Text 1">
            <a:extLst>
              <a:ext uri="{FF2B5EF4-FFF2-40B4-BE49-F238E27FC236}">
                <a16:creationId xmlns:a16="http://schemas.microsoft.com/office/drawing/2014/main" id="{C493736A-B0FF-B13C-A580-ED7F276A4532}"/>
              </a:ext>
            </a:extLst>
          </p:cNvPr>
          <p:cNvSpPr/>
          <p:nvPr/>
        </p:nvSpPr>
        <p:spPr>
          <a:xfrm>
            <a:off x="330200" y="836366"/>
            <a:ext cx="11557000" cy="330200"/>
          </a:xfrm>
          <a:prstGeom prst="rect">
            <a:avLst/>
          </a:prstGeom>
        </p:spPr>
        <p:txBody>
          <a:bodyPr vert="horz" lIns="0" tIns="45720" rIns="91440" bIns="45720" rtlCol="0" anchor="ctr">
            <a:normAutofit fontScale="97500"/>
          </a:bodyPr>
          <a:lstStyle/>
          <a:p>
            <a:pPr algn="l">
              <a:lnSpc>
                <a:spcPct val="90000"/>
              </a:lnSpc>
              <a:spcBef>
                <a:spcPct val="0"/>
              </a:spcBef>
            </a:pPr>
            <a:r>
              <a:rPr lang="en-US" sz="1600">
                <a:solidFill>
                  <a:srgbClr val="245BFF"/>
                </a:solidFill>
                <a:latin typeface="Segoe UI"/>
                <a:cs typeface="Segoe UI"/>
              </a:rPr>
              <a:t>Keep Mum in one flow from search to comparison , with the right information carried forward</a:t>
            </a:r>
            <a:endParaRPr lang="en-US" sz="1600">
              <a:solidFill>
                <a:srgbClr val="3C69FF"/>
              </a:solidFill>
              <a:latin typeface="Segoe UI"/>
              <a:ea typeface="+mj-ea"/>
              <a:cs typeface="Segoe UI"/>
            </a:endParaRPr>
          </a:p>
        </p:txBody>
      </p:sp>
      <p:pic>
        <p:nvPicPr>
          <p:cNvPr id="2" name="Content Placeholder 5">
            <a:extLst>
              <a:ext uri="{FF2B5EF4-FFF2-40B4-BE49-F238E27FC236}">
                <a16:creationId xmlns:a16="http://schemas.microsoft.com/office/drawing/2014/main" id="{DD27AC09-887F-5D72-98EA-E5D4C4308102}"/>
              </a:ext>
            </a:extLst>
          </p:cNvPr>
          <p:cNvPicPr>
            <a:picLocks noChangeAspect="1"/>
          </p:cNvPicPr>
          <p:nvPr/>
        </p:nvPicPr>
        <p:blipFill>
          <a:blip r:embed="rId6">
            <a:clrChange>
              <a:clrFrom>
                <a:srgbClr val="FFFEFF"/>
              </a:clrFrom>
              <a:clrTo>
                <a:srgbClr val="FFFEFF">
                  <a:alpha val="0"/>
                </a:srgbClr>
              </a:clrTo>
            </a:clrChange>
            <a:extLst>
              <a:ext uri="{28A0092B-C50C-407E-A947-70E740481C1C}">
                <a14:useLocalDpi xmlns:a14="http://schemas.microsoft.com/office/drawing/2010/main" val="0"/>
              </a:ext>
            </a:extLst>
          </a:blip>
          <a:srcRect l="48986" t="14422" b="2346"/>
          <a:stretch>
            <a:fillRect/>
          </a:stretch>
        </p:blipFill>
        <p:spPr>
          <a:xfrm>
            <a:off x="6098709" y="1398904"/>
            <a:ext cx="5145363" cy="4562984"/>
          </a:xfrm>
          <a:prstGeom prst="rect">
            <a:avLst/>
          </a:prstGeom>
        </p:spPr>
      </p:pic>
    </p:spTree>
    <p:extLst>
      <p:ext uri="{BB962C8B-B14F-4D97-AF65-F5344CB8AC3E}">
        <p14:creationId xmlns:p14="http://schemas.microsoft.com/office/powerpoint/2010/main" val="925684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263EB75-FD30-37B7-C875-6B84CD0A6D0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5" name="think-cell data - do not delete" hidden="1">
                        <a:extLst>
                          <a:ext uri="{FF2B5EF4-FFF2-40B4-BE49-F238E27FC236}">
                            <a16:creationId xmlns:a16="http://schemas.microsoft.com/office/drawing/2014/main" id="{4263EB75-FD30-37B7-C875-6B84CD0A6D0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45">
            <a:extLst>
              <a:ext uri="{FF2B5EF4-FFF2-40B4-BE49-F238E27FC236}">
                <a16:creationId xmlns:a16="http://schemas.microsoft.com/office/drawing/2014/main" id="{4E1BEB48-6472-73A9-2A2A-D7AA0E619A9B}"/>
              </a:ext>
            </a:extLst>
          </p:cNvPr>
          <p:cNvSpPr>
            <a:spLocks noGrp="1"/>
          </p:cNvSpPr>
          <p:nvPr>
            <p:ph type="title"/>
          </p:nvPr>
        </p:nvSpPr>
        <p:spPr>
          <a:xfrm>
            <a:off x="326848" y="288390"/>
            <a:ext cx="11554001" cy="551864"/>
          </a:xfrm>
        </p:spPr>
        <p:txBody>
          <a:bodyPr vert="horz" lIns="0" tIns="45720" rIns="91440" bIns="45720" rtlCol="0" anchor="ctr">
            <a:normAutofit/>
          </a:bodyPr>
          <a:lstStyle/>
          <a:p>
            <a:r>
              <a:rPr lang="en-US" sz="2800" b="1">
                <a:solidFill>
                  <a:srgbClr val="1B3A6B"/>
                </a:solidFill>
                <a:latin typeface="Segoe UI"/>
                <a:ea typeface="Aptos Display" pitchFamily="34" charset="-122"/>
                <a:cs typeface="Segoe UI"/>
              </a:rPr>
              <a:t>Filter impact you can see before you choose </a:t>
            </a:r>
            <a:endParaRPr lang="en-US" sz="2800" b="1">
              <a:solidFill>
                <a:srgbClr val="1B3A6B"/>
              </a:solidFill>
              <a:latin typeface="Segoe UI"/>
              <a:cs typeface="Segoe UI"/>
            </a:endParaRPr>
          </a:p>
        </p:txBody>
      </p:sp>
      <p:sp>
        <p:nvSpPr>
          <p:cNvPr id="4" name="Slide Number Placeholder 3">
            <a:extLst>
              <a:ext uri="{FF2B5EF4-FFF2-40B4-BE49-F238E27FC236}">
                <a16:creationId xmlns:a16="http://schemas.microsoft.com/office/drawing/2014/main" id="{5B7EBDD0-3125-A6F2-F58E-431D2F8F860C}"/>
              </a:ext>
            </a:extLst>
          </p:cNvPr>
          <p:cNvSpPr>
            <a:spLocks noGrp="1"/>
          </p:cNvSpPr>
          <p:nvPr>
            <p:ph type="sldNum" sz="quarter" idx="12"/>
          </p:nvPr>
        </p:nvSpPr>
        <p:spPr/>
        <p:txBody>
          <a:bodyPr/>
          <a:lstStyle/>
          <a:p>
            <a:fld id="{741AFF56-1126-4107-9C02-BC0EFBF16431}" type="slidenum">
              <a:rPr lang="en-GB" smtClean="0"/>
              <a:t>22</a:t>
            </a:fld>
            <a:endParaRPr lang="en-GB"/>
          </a:p>
        </p:txBody>
      </p:sp>
      <p:sp>
        <p:nvSpPr>
          <p:cNvPr id="6" name="Text 1">
            <a:extLst>
              <a:ext uri="{FF2B5EF4-FFF2-40B4-BE49-F238E27FC236}">
                <a16:creationId xmlns:a16="http://schemas.microsoft.com/office/drawing/2014/main" id="{6E925BC0-5ADA-21B6-F4C9-B6B983C57843}"/>
              </a:ext>
            </a:extLst>
          </p:cNvPr>
          <p:cNvSpPr/>
          <p:nvPr/>
        </p:nvSpPr>
        <p:spPr>
          <a:xfrm>
            <a:off x="330200" y="836366"/>
            <a:ext cx="11557000" cy="274320"/>
          </a:xfrm>
          <a:prstGeom prst="rect">
            <a:avLst/>
          </a:prstGeom>
        </p:spPr>
        <p:txBody>
          <a:bodyPr vert="horz" lIns="0" tIns="45720" rIns="91440" bIns="45720" rtlCol="0" anchor="ctr">
            <a:normAutofit fontScale="67500" lnSpcReduction="20000"/>
          </a:bodyPr>
          <a:lstStyle/>
          <a:p>
            <a:pPr algn="l">
              <a:lnSpc>
                <a:spcPct val="90000"/>
              </a:lnSpc>
              <a:spcBef>
                <a:spcPct val="0"/>
              </a:spcBef>
            </a:pPr>
            <a:r>
              <a:rPr lang="en-US" sz="2400">
                <a:solidFill>
                  <a:srgbClr val="245BFF"/>
                </a:solidFill>
                <a:latin typeface="Segoe UI"/>
                <a:cs typeface="Segoe UI"/>
              </a:rPr>
              <a:t>Live counts help Mum narrow with confidence</a:t>
            </a:r>
            <a:endParaRPr lang="en-US" sz="2400">
              <a:solidFill>
                <a:srgbClr val="3C69FF"/>
              </a:solidFill>
              <a:latin typeface="Segoe UI"/>
              <a:ea typeface="+mj-ea"/>
              <a:cs typeface="Segoe UI"/>
            </a:endParaRPr>
          </a:p>
        </p:txBody>
      </p:sp>
      <p:pic>
        <p:nvPicPr>
          <p:cNvPr id="9" name="Picture 8">
            <a:extLst>
              <a:ext uri="{FF2B5EF4-FFF2-40B4-BE49-F238E27FC236}">
                <a16:creationId xmlns:a16="http://schemas.microsoft.com/office/drawing/2014/main" id="{45E94057-C351-B2EA-0FAC-8CB89B84BA75}"/>
              </a:ext>
            </a:extLst>
          </p:cNvPr>
          <p:cNvPicPr>
            <a:picLocks noChangeAspect="1"/>
          </p:cNvPicPr>
          <p:nvPr/>
        </p:nvPicPr>
        <p:blipFill>
          <a:blip r:embed="rId6">
            <a:clrChange>
              <a:clrFrom>
                <a:srgbClr val="FAFBFB"/>
              </a:clrFrom>
              <a:clrTo>
                <a:srgbClr val="FAFBFB">
                  <a:alpha val="0"/>
                </a:srgbClr>
              </a:clrTo>
            </a:clrChange>
            <a:extLst>
              <a:ext uri="{28A0092B-C50C-407E-A947-70E740481C1C}">
                <a14:useLocalDpi xmlns:a14="http://schemas.microsoft.com/office/drawing/2010/main" val="0"/>
              </a:ext>
            </a:extLst>
          </a:blip>
          <a:srcRect l="821" t="17044" r="54304" b="5391"/>
          <a:stretch>
            <a:fillRect/>
          </a:stretch>
        </p:blipFill>
        <p:spPr>
          <a:xfrm>
            <a:off x="771144" y="1344542"/>
            <a:ext cx="5422393" cy="4503356"/>
          </a:xfrm>
          <a:prstGeom prst="rect">
            <a:avLst/>
          </a:prstGeom>
        </p:spPr>
      </p:pic>
      <p:pic>
        <p:nvPicPr>
          <p:cNvPr id="3" name="Picture 2">
            <a:extLst>
              <a:ext uri="{FF2B5EF4-FFF2-40B4-BE49-F238E27FC236}">
                <a16:creationId xmlns:a16="http://schemas.microsoft.com/office/drawing/2014/main" id="{D9E66CA4-B3F1-B5BE-252A-0239B3650436}"/>
              </a:ext>
            </a:extLst>
          </p:cNvPr>
          <p:cNvPicPr>
            <a:picLocks noChangeAspect="1"/>
          </p:cNvPicPr>
          <p:nvPr/>
        </p:nvPicPr>
        <p:blipFill>
          <a:blip r:embed="rId6">
            <a:clrChange>
              <a:clrFrom>
                <a:srgbClr val="FAFBFB"/>
              </a:clrFrom>
              <a:clrTo>
                <a:srgbClr val="FAFBFB">
                  <a:alpha val="0"/>
                </a:srgbClr>
              </a:clrTo>
            </a:clrChange>
            <a:extLst>
              <a:ext uri="{28A0092B-C50C-407E-A947-70E740481C1C}">
                <a14:useLocalDpi xmlns:a14="http://schemas.microsoft.com/office/drawing/2010/main" val="0"/>
              </a:ext>
            </a:extLst>
          </a:blip>
          <a:srcRect l="47952" t="17044" r="1170" b="5391"/>
          <a:stretch>
            <a:fillRect/>
          </a:stretch>
        </p:blipFill>
        <p:spPr>
          <a:xfrm>
            <a:off x="6230112" y="1344542"/>
            <a:ext cx="5636119" cy="4503356"/>
          </a:xfrm>
          <a:prstGeom prst="rect">
            <a:avLst/>
          </a:prstGeom>
        </p:spPr>
      </p:pic>
    </p:spTree>
    <p:extLst>
      <p:ext uri="{BB962C8B-B14F-4D97-AF65-F5344CB8AC3E}">
        <p14:creationId xmlns:p14="http://schemas.microsoft.com/office/powerpoint/2010/main" val="1386079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228C52B-04F6-43E8-1E0C-482E28A62C5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6" imgH="426" progId="TCLayout.ActiveDocument.1">
                  <p:embed/>
                </p:oleObj>
              </mc:Choice>
              <mc:Fallback>
                <p:oleObj name="think-cell Slide" r:id="rId4" imgW="426" imgH="426" progId="TCLayout.ActiveDocument.1">
                  <p:embed/>
                  <p:pic>
                    <p:nvPicPr>
                      <p:cNvPr id="5" name="think-cell data - do not delete" hidden="1">
                        <a:extLst>
                          <a:ext uri="{FF2B5EF4-FFF2-40B4-BE49-F238E27FC236}">
                            <a16:creationId xmlns:a16="http://schemas.microsoft.com/office/drawing/2014/main" id="{5228C52B-04F6-43E8-1E0C-482E28A62C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45">
            <a:extLst>
              <a:ext uri="{FF2B5EF4-FFF2-40B4-BE49-F238E27FC236}">
                <a16:creationId xmlns:a16="http://schemas.microsoft.com/office/drawing/2014/main" id="{C3AEC61D-C662-AE7B-959A-662B7CE120FE}"/>
              </a:ext>
            </a:extLst>
          </p:cNvPr>
          <p:cNvSpPr>
            <a:spLocks noGrp="1"/>
          </p:cNvSpPr>
          <p:nvPr>
            <p:ph type="title"/>
          </p:nvPr>
        </p:nvSpPr>
        <p:spPr>
          <a:xfrm>
            <a:off x="326848" y="288390"/>
            <a:ext cx="11554001" cy="560622"/>
          </a:xfrm>
        </p:spPr>
        <p:txBody>
          <a:bodyPr vert="horz" lIns="0" tIns="45720" rIns="91440" bIns="45720" rtlCol="0" anchor="ctr">
            <a:normAutofit/>
          </a:bodyPr>
          <a:lstStyle/>
          <a:p>
            <a:r>
              <a:rPr lang="en-US" sz="2800" b="1">
                <a:solidFill>
                  <a:srgbClr val="1B3A6B"/>
                </a:solidFill>
                <a:latin typeface="Segoe UI"/>
                <a:ea typeface="Aptos Display" pitchFamily="34" charset="-122"/>
                <a:cs typeface="Segoe UI"/>
              </a:rPr>
              <a:t>Keep the shortlist visible at every step</a:t>
            </a:r>
            <a:endParaRPr lang="en-US" sz="2800" b="1">
              <a:solidFill>
                <a:srgbClr val="1B3A6B"/>
              </a:solidFill>
              <a:latin typeface="Segoe UI"/>
              <a:cs typeface="Segoe UI"/>
            </a:endParaRPr>
          </a:p>
        </p:txBody>
      </p:sp>
      <p:sp>
        <p:nvSpPr>
          <p:cNvPr id="4" name="Slide Number Placeholder 3">
            <a:extLst>
              <a:ext uri="{FF2B5EF4-FFF2-40B4-BE49-F238E27FC236}">
                <a16:creationId xmlns:a16="http://schemas.microsoft.com/office/drawing/2014/main" id="{A97D420A-79BF-B89E-84E2-A05F006C5F38}"/>
              </a:ext>
            </a:extLst>
          </p:cNvPr>
          <p:cNvSpPr>
            <a:spLocks noGrp="1"/>
          </p:cNvSpPr>
          <p:nvPr>
            <p:ph type="sldNum" sz="quarter" idx="12"/>
          </p:nvPr>
        </p:nvSpPr>
        <p:spPr/>
        <p:txBody>
          <a:bodyPr/>
          <a:lstStyle/>
          <a:p>
            <a:fld id="{741AFF56-1126-4107-9C02-BC0EFBF16431}" type="slidenum">
              <a:rPr lang="en-GB" smtClean="0"/>
              <a:t>23</a:t>
            </a:fld>
            <a:endParaRPr lang="en-GB"/>
          </a:p>
        </p:txBody>
      </p:sp>
      <p:pic>
        <p:nvPicPr>
          <p:cNvPr id="7" name="Picture 6">
            <a:extLst>
              <a:ext uri="{FF2B5EF4-FFF2-40B4-BE49-F238E27FC236}">
                <a16:creationId xmlns:a16="http://schemas.microsoft.com/office/drawing/2014/main" id="{C4A53C17-F87F-C448-020D-7D9541889447}"/>
              </a:ext>
            </a:extLst>
          </p:cNvPr>
          <p:cNvPicPr>
            <a:picLocks noChangeAspect="1"/>
          </p:cNvPicPr>
          <p:nvPr/>
        </p:nvPicPr>
        <p:blipFill>
          <a:blip r:embed="rId6">
            <a:extLst>
              <a:ext uri="{28A0092B-C50C-407E-A947-70E740481C1C}">
                <a14:useLocalDpi xmlns:a14="http://schemas.microsoft.com/office/drawing/2010/main" val="0"/>
              </a:ext>
            </a:extLst>
          </a:blip>
          <a:srcRect l="1044" t="14261" r="52967" b="14825"/>
          <a:stretch>
            <a:fillRect/>
          </a:stretch>
        </p:blipFill>
        <p:spPr>
          <a:xfrm>
            <a:off x="904301" y="1235200"/>
            <a:ext cx="5350197" cy="4062678"/>
          </a:xfrm>
          <a:prstGeom prst="rect">
            <a:avLst/>
          </a:prstGeom>
        </p:spPr>
      </p:pic>
      <p:sp>
        <p:nvSpPr>
          <p:cNvPr id="8" name="Text 1">
            <a:extLst>
              <a:ext uri="{FF2B5EF4-FFF2-40B4-BE49-F238E27FC236}">
                <a16:creationId xmlns:a16="http://schemas.microsoft.com/office/drawing/2014/main" id="{0C531837-EABA-EA13-C627-789B23D59E4C}"/>
              </a:ext>
            </a:extLst>
          </p:cNvPr>
          <p:cNvSpPr/>
          <p:nvPr/>
        </p:nvSpPr>
        <p:spPr>
          <a:xfrm>
            <a:off x="330200" y="836366"/>
            <a:ext cx="11557000" cy="274320"/>
          </a:xfrm>
          <a:prstGeom prst="rect">
            <a:avLst/>
          </a:prstGeom>
        </p:spPr>
        <p:txBody>
          <a:bodyPr vert="horz" lIns="0" tIns="45720" rIns="91440" bIns="45720" rtlCol="0" anchor="ctr">
            <a:normAutofit fontScale="67500" lnSpcReduction="20000"/>
          </a:bodyPr>
          <a:lstStyle/>
          <a:p>
            <a:pPr algn="l">
              <a:lnSpc>
                <a:spcPct val="90000"/>
              </a:lnSpc>
              <a:spcBef>
                <a:spcPct val="0"/>
              </a:spcBef>
            </a:pPr>
            <a:r>
              <a:rPr lang="en-US" sz="2400">
                <a:solidFill>
                  <a:srgbClr val="245BFF"/>
                </a:solidFill>
                <a:latin typeface="Segoe UI"/>
                <a:ea typeface="+mj-ea"/>
                <a:cs typeface="Segoe UI"/>
              </a:rPr>
              <a:t>A visible workspace helps Mum build and manage her shortlist with confidence</a:t>
            </a:r>
            <a:endParaRPr lang="en-US" sz="2400">
              <a:solidFill>
                <a:srgbClr val="3C69FF"/>
              </a:solidFill>
              <a:latin typeface="Segoe UI"/>
              <a:ea typeface="+mj-ea"/>
              <a:cs typeface="Segoe UI"/>
            </a:endParaRPr>
          </a:p>
        </p:txBody>
      </p:sp>
      <p:pic>
        <p:nvPicPr>
          <p:cNvPr id="3" name="Picture 2">
            <a:extLst>
              <a:ext uri="{FF2B5EF4-FFF2-40B4-BE49-F238E27FC236}">
                <a16:creationId xmlns:a16="http://schemas.microsoft.com/office/drawing/2014/main" id="{C52320AD-79F4-E2CF-EB1E-BFCD5F15FF6B}"/>
              </a:ext>
            </a:extLst>
          </p:cNvPr>
          <p:cNvPicPr>
            <a:picLocks noChangeAspect="1"/>
          </p:cNvPicPr>
          <p:nvPr/>
        </p:nvPicPr>
        <p:blipFill>
          <a:blip r:embed="rId6">
            <a:extLst>
              <a:ext uri="{28A0092B-C50C-407E-A947-70E740481C1C}">
                <a14:useLocalDpi xmlns:a14="http://schemas.microsoft.com/office/drawing/2010/main" val="0"/>
              </a:ext>
            </a:extLst>
          </a:blip>
          <a:srcRect l="48160" t="14261" r="8412" b="12333"/>
          <a:stretch>
            <a:fillRect/>
          </a:stretch>
        </p:blipFill>
        <p:spPr>
          <a:xfrm>
            <a:off x="6583680" y="1235200"/>
            <a:ext cx="5052199" cy="4205480"/>
          </a:xfrm>
          <a:prstGeom prst="rect">
            <a:avLst/>
          </a:prstGeom>
        </p:spPr>
      </p:pic>
      <p:pic>
        <p:nvPicPr>
          <p:cNvPr id="10" name="Picture 9">
            <a:extLst>
              <a:ext uri="{FF2B5EF4-FFF2-40B4-BE49-F238E27FC236}">
                <a16:creationId xmlns:a16="http://schemas.microsoft.com/office/drawing/2014/main" id="{04A937A5-DC8B-6379-0BED-F016129EB06A}"/>
              </a:ext>
            </a:extLst>
          </p:cNvPr>
          <p:cNvPicPr>
            <a:picLocks noChangeAspect="1"/>
          </p:cNvPicPr>
          <p:nvPr/>
        </p:nvPicPr>
        <p:blipFill>
          <a:blip r:embed="rId6">
            <a:extLst>
              <a:ext uri="{28A0092B-C50C-407E-A947-70E740481C1C}">
                <a14:useLocalDpi xmlns:a14="http://schemas.microsoft.com/office/drawing/2010/main" val="0"/>
              </a:ext>
            </a:extLst>
          </a:blip>
          <a:srcRect l="1044" t="86476" r="52967" b="2437"/>
          <a:stretch>
            <a:fillRect/>
          </a:stretch>
        </p:blipFill>
        <p:spPr>
          <a:xfrm>
            <a:off x="904301" y="5401588"/>
            <a:ext cx="5350197" cy="741380"/>
          </a:xfrm>
          <a:prstGeom prst="rect">
            <a:avLst/>
          </a:prstGeom>
        </p:spPr>
      </p:pic>
      <p:pic>
        <p:nvPicPr>
          <p:cNvPr id="12" name="Picture 11">
            <a:extLst>
              <a:ext uri="{FF2B5EF4-FFF2-40B4-BE49-F238E27FC236}">
                <a16:creationId xmlns:a16="http://schemas.microsoft.com/office/drawing/2014/main" id="{FB2B552B-4642-88F7-B4E7-5ABE9B7B724B}"/>
              </a:ext>
            </a:extLst>
          </p:cNvPr>
          <p:cNvPicPr>
            <a:picLocks noChangeAspect="1"/>
          </p:cNvPicPr>
          <p:nvPr/>
        </p:nvPicPr>
        <p:blipFill>
          <a:blip r:embed="rId6">
            <a:extLst>
              <a:ext uri="{28A0092B-C50C-407E-A947-70E740481C1C}">
                <a14:useLocalDpi xmlns:a14="http://schemas.microsoft.com/office/drawing/2010/main" val="0"/>
              </a:ext>
            </a:extLst>
          </a:blip>
          <a:srcRect l="48160" t="87594" r="8412" b="2437"/>
          <a:stretch>
            <a:fillRect/>
          </a:stretch>
        </p:blipFill>
        <p:spPr>
          <a:xfrm>
            <a:off x="6223184" y="5458968"/>
            <a:ext cx="5773189" cy="684000"/>
          </a:xfrm>
          <a:prstGeom prst="rect">
            <a:avLst/>
          </a:prstGeom>
        </p:spPr>
      </p:pic>
    </p:spTree>
    <p:extLst>
      <p:ext uri="{BB962C8B-B14F-4D97-AF65-F5344CB8AC3E}">
        <p14:creationId xmlns:p14="http://schemas.microsoft.com/office/powerpoint/2010/main" val="1801324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0685A61D-FC03-93F8-03E5-F8AF877C65E0}"/>
            </a:ext>
          </a:extLst>
        </p:cNvPr>
        <p:cNvGrpSpPr/>
        <p:nvPr/>
      </p:nvGrpSpPr>
      <p:grpSpPr>
        <a:xfrm>
          <a:off x="0" y="0"/>
          <a:ext cx="0" cy="0"/>
          <a:chOff x="0" y="0"/>
          <a:chExt cx="0" cy="0"/>
        </a:xfrm>
      </p:grpSpPr>
      <p:sp>
        <p:nvSpPr>
          <p:cNvPr id="4" name="TopBar">
            <a:extLst>
              <a:ext uri="{FF2B5EF4-FFF2-40B4-BE49-F238E27FC236}">
                <a16:creationId xmlns:a16="http://schemas.microsoft.com/office/drawing/2014/main" id="{7687AA9F-6B22-42B3-BDF4-527140A8549A}"/>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BFA65E9A-DC2C-4761-91F4-CC28F7BB218D}"/>
              </a:ext>
            </a:extLst>
          </p:cNvPr>
          <p:cNvSpPr/>
          <p:nvPr/>
        </p:nvSpPr>
        <p:spPr>
          <a:xfrm>
            <a:off x="5334000" y="3759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SectionTitle">
            <a:extLst>
              <a:ext uri="{FF2B5EF4-FFF2-40B4-BE49-F238E27FC236}">
                <a16:creationId xmlns:a16="http://schemas.microsoft.com/office/drawing/2014/main" id="{46A7F095-D541-4CEF-8E9B-DAC0316FE566}"/>
              </a:ext>
            </a:extLst>
          </p:cNvPr>
          <p:cNvSpPr txBox="1"/>
          <p:nvPr/>
        </p:nvSpPr>
        <p:spPr>
          <a:xfrm>
            <a:off x="1524000" y="2362200"/>
            <a:ext cx="9144000" cy="1143000"/>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Consumer –  Service providers</a:t>
            </a:r>
          </a:p>
        </p:txBody>
      </p:sp>
      <p:sp>
        <p:nvSpPr>
          <p:cNvPr id="7" name="SectionSubtitle">
            <a:extLst>
              <a:ext uri="{FF2B5EF4-FFF2-40B4-BE49-F238E27FC236}">
                <a16:creationId xmlns:a16="http://schemas.microsoft.com/office/drawing/2014/main" id="{815AC243-ED4E-4C59-BB40-8ECBDF80A50B}"/>
              </a:ext>
            </a:extLst>
          </p:cNvPr>
          <p:cNvSpPr txBox="1"/>
          <p:nvPr/>
        </p:nvSpPr>
        <p:spPr>
          <a:xfrm>
            <a:off x="1524000" y="4013200"/>
            <a:ext cx="9144000" cy="406400"/>
          </a:xfrm>
          <a:prstGeom prst="rect">
            <a:avLst/>
          </a:prstGeom>
          <a:noFill/>
        </p:spPr>
        <p:txBody>
          <a:bodyPr vertOverflow="overflow" vert="horz" wrap="square" rtlCol="0" anchor="ctr" anchorCtr="0">
            <a:spAutoFit/>
          </a:bodyPr>
          <a:lstStyle/>
          <a:p>
            <a:pPr algn="ctr"/>
            <a:r>
              <a:rPr lang="en-AU" sz="2000">
                <a:solidFill>
                  <a:srgbClr val="4A5A66"/>
                </a:solidFill>
                <a:latin typeface="Segoe UI"/>
                <a:cs typeface="Segoe UI"/>
              </a:rPr>
              <a:t>03 Candice Ming</a:t>
            </a:r>
          </a:p>
        </p:txBody>
      </p:sp>
    </p:spTree>
    <p:extLst>
      <p:ext uri="{BB962C8B-B14F-4D97-AF65-F5344CB8AC3E}">
        <p14:creationId xmlns:p14="http://schemas.microsoft.com/office/powerpoint/2010/main" val="3445435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24EC9-7A1E-0A60-2CA1-C8E51A0A0C39}"/>
            </a:ext>
          </a:extLst>
        </p:cNvPr>
        <p:cNvGrpSpPr/>
        <p:nvPr/>
      </p:nvGrpSpPr>
      <p:grpSpPr>
        <a:xfrm>
          <a:off x="0" y="0"/>
          <a:ext cx="0" cy="0"/>
          <a:chOff x="0" y="0"/>
          <a:chExt cx="0" cy="0"/>
        </a:xfrm>
      </p:grpSpPr>
      <p:sp>
        <p:nvSpPr>
          <p:cNvPr id="11" name="Slide Number Placeholder 4">
            <a:extLst>
              <a:ext uri="{FF2B5EF4-FFF2-40B4-BE49-F238E27FC236}">
                <a16:creationId xmlns:a16="http://schemas.microsoft.com/office/drawing/2014/main" id="{C6BFD21F-384F-F80A-E28F-534EFD44D407}"/>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25</a:t>
            </a:fld>
            <a:endParaRPr lang="en-GB"/>
          </a:p>
        </p:txBody>
      </p:sp>
      <p:pic>
        <p:nvPicPr>
          <p:cNvPr id="4" name="Picture 3">
            <a:extLst>
              <a:ext uri="{FF2B5EF4-FFF2-40B4-BE49-F238E27FC236}">
                <a16:creationId xmlns:a16="http://schemas.microsoft.com/office/drawing/2014/main" id="{3BB876AE-CA28-6AA6-4226-3A07A491DD08}"/>
              </a:ext>
            </a:extLst>
          </p:cNvPr>
          <p:cNvPicPr>
            <a:picLocks noChangeAspect="1"/>
          </p:cNvPicPr>
          <p:nvPr/>
        </p:nvPicPr>
        <p:blipFill>
          <a:blip r:embed="rId3">
            <a:extLst>
              <a:ext uri="{28A0092B-C50C-407E-A947-70E740481C1C}">
                <a14:useLocalDpi xmlns:a14="http://schemas.microsoft.com/office/drawing/2010/main" val="0"/>
              </a:ext>
            </a:extLst>
          </a:blip>
          <a:srcRect t="1172" b="672"/>
          <a:stretch>
            <a:fillRect/>
          </a:stretch>
        </p:blipFill>
        <p:spPr>
          <a:xfrm>
            <a:off x="3048000" y="0"/>
            <a:ext cx="6096000" cy="6858000"/>
          </a:xfrm>
          <a:prstGeom prst="rect">
            <a:avLst/>
          </a:prstGeom>
          <a:noFill/>
        </p:spPr>
      </p:pic>
    </p:spTree>
    <p:extLst>
      <p:ext uri="{BB962C8B-B14F-4D97-AF65-F5344CB8AC3E}">
        <p14:creationId xmlns:p14="http://schemas.microsoft.com/office/powerpoint/2010/main" val="1155244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83562-F566-F0AA-FBC7-03780122A72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A02829F-91F7-62AE-635C-FA9BB011579B}"/>
              </a:ext>
            </a:extLst>
          </p:cNvPr>
          <p:cNvPicPr>
            <a:picLocks noChangeAspect="1"/>
          </p:cNvPicPr>
          <p:nvPr/>
        </p:nvPicPr>
        <p:blipFill>
          <a:blip r:embed="rId3"/>
          <a:stretch>
            <a:fillRect/>
          </a:stretch>
        </p:blipFill>
        <p:spPr>
          <a:xfrm>
            <a:off x="358611" y="367862"/>
            <a:ext cx="5869261" cy="4475655"/>
          </a:xfrm>
          <a:prstGeom prst="rect">
            <a:avLst/>
          </a:prstGeom>
        </p:spPr>
      </p:pic>
      <p:sp>
        <p:nvSpPr>
          <p:cNvPr id="4" name="Slide Number Placeholder 3">
            <a:extLst>
              <a:ext uri="{FF2B5EF4-FFF2-40B4-BE49-F238E27FC236}">
                <a16:creationId xmlns:a16="http://schemas.microsoft.com/office/drawing/2014/main" id="{2C6198A8-753B-D9F5-B06B-96FCE65D48A1}"/>
              </a:ext>
            </a:extLst>
          </p:cNvPr>
          <p:cNvSpPr>
            <a:spLocks noGrp="1"/>
          </p:cNvSpPr>
          <p:nvPr>
            <p:ph type="sldNum" sz="quarter" idx="12"/>
          </p:nvPr>
        </p:nvSpPr>
        <p:spPr/>
        <p:txBody>
          <a:bodyPr/>
          <a:lstStyle/>
          <a:p>
            <a:fld id="{741AFF56-1126-4107-9C02-BC0EFBF16431}" type="slidenum">
              <a:rPr lang="en-GB" smtClean="0"/>
              <a:pPr/>
              <a:t>26</a:t>
            </a:fld>
            <a:endParaRPr lang="en-GB"/>
          </a:p>
        </p:txBody>
      </p:sp>
      <p:sp>
        <p:nvSpPr>
          <p:cNvPr id="19" name="TextBox 18">
            <a:extLst>
              <a:ext uri="{FF2B5EF4-FFF2-40B4-BE49-F238E27FC236}">
                <a16:creationId xmlns:a16="http://schemas.microsoft.com/office/drawing/2014/main" id="{A472F4DC-1FBA-08B7-CFC8-A69F1770E5E5}"/>
              </a:ext>
            </a:extLst>
          </p:cNvPr>
          <p:cNvSpPr txBox="1"/>
          <p:nvPr/>
        </p:nvSpPr>
        <p:spPr>
          <a:xfrm>
            <a:off x="1765544" y="6365669"/>
            <a:ext cx="5374014" cy="261610"/>
          </a:xfrm>
          <a:prstGeom prst="rect">
            <a:avLst/>
          </a:prstGeom>
          <a:noFill/>
        </p:spPr>
        <p:txBody>
          <a:bodyPr wrap="square" lIns="91440" tIns="45720" rIns="91440" bIns="45720" rtlCol="0" anchor="t">
            <a:spAutoFit/>
          </a:bodyPr>
          <a:lstStyle/>
          <a:p>
            <a:r>
              <a:rPr lang="en-AU" sz="1100">
                <a:solidFill>
                  <a:srgbClr val="1B2A33"/>
                </a:solidFill>
                <a:latin typeface="Segoe UI"/>
                <a:cs typeface="Segoe UI"/>
              </a:rPr>
              <a:t>Source: </a:t>
            </a:r>
            <a:r>
              <a:rPr lang="en-AU" sz="1100">
                <a:solidFill>
                  <a:srgbClr val="1B2A33"/>
                </a:solidFill>
                <a:latin typeface="Segoe UI"/>
                <a:cs typeface="Segoe UI"/>
                <a:hlinkClick r:id="rId4"/>
              </a:rPr>
              <a:t>https://www.myagedcare.gov.au</a:t>
            </a:r>
            <a:r>
              <a:rPr lang="en-AU" sz="1100">
                <a:solidFill>
                  <a:srgbClr val="1B2A33"/>
                </a:solidFill>
                <a:latin typeface="Segoe UI"/>
                <a:cs typeface="Segoe UI"/>
              </a:rPr>
              <a:t> (accessed 31 July 2026)</a:t>
            </a:r>
          </a:p>
        </p:txBody>
      </p:sp>
      <p:pic>
        <p:nvPicPr>
          <p:cNvPr id="5" name="Picture 4">
            <a:extLst>
              <a:ext uri="{FF2B5EF4-FFF2-40B4-BE49-F238E27FC236}">
                <a16:creationId xmlns:a16="http://schemas.microsoft.com/office/drawing/2014/main" id="{E4A6CA10-0576-B9A6-85C5-DF51E8185153}"/>
              </a:ext>
            </a:extLst>
          </p:cNvPr>
          <p:cNvPicPr>
            <a:picLocks noChangeAspect="1"/>
          </p:cNvPicPr>
          <p:nvPr/>
        </p:nvPicPr>
        <p:blipFill>
          <a:blip r:embed="rId5"/>
          <a:stretch>
            <a:fillRect/>
          </a:stretch>
        </p:blipFill>
        <p:spPr>
          <a:xfrm>
            <a:off x="3672986" y="686456"/>
            <a:ext cx="6624574" cy="5237657"/>
          </a:xfrm>
          <a:prstGeom prst="rect">
            <a:avLst/>
          </a:prstGeom>
        </p:spPr>
      </p:pic>
      <p:pic>
        <p:nvPicPr>
          <p:cNvPr id="3" name="Picture 2">
            <a:extLst>
              <a:ext uri="{FF2B5EF4-FFF2-40B4-BE49-F238E27FC236}">
                <a16:creationId xmlns:a16="http://schemas.microsoft.com/office/drawing/2014/main" id="{FB9F3DCF-64C2-45E3-0996-05259A4F820A}"/>
              </a:ext>
            </a:extLst>
          </p:cNvPr>
          <p:cNvPicPr>
            <a:picLocks noChangeAspect="1"/>
          </p:cNvPicPr>
          <p:nvPr/>
        </p:nvPicPr>
        <p:blipFill>
          <a:blip r:embed="rId6"/>
          <a:stretch>
            <a:fillRect/>
          </a:stretch>
        </p:blipFill>
        <p:spPr>
          <a:xfrm>
            <a:off x="1647394" y="1950433"/>
            <a:ext cx="5605611" cy="4300484"/>
          </a:xfrm>
          <a:prstGeom prst="rect">
            <a:avLst/>
          </a:prstGeom>
        </p:spPr>
      </p:pic>
      <p:pic>
        <p:nvPicPr>
          <p:cNvPr id="7" name="Picture 6">
            <a:extLst>
              <a:ext uri="{FF2B5EF4-FFF2-40B4-BE49-F238E27FC236}">
                <a16:creationId xmlns:a16="http://schemas.microsoft.com/office/drawing/2014/main" id="{7E490F21-15DF-69E2-2908-4BC39111EEB3}"/>
              </a:ext>
            </a:extLst>
          </p:cNvPr>
          <p:cNvPicPr>
            <a:picLocks noChangeAspect="1"/>
          </p:cNvPicPr>
          <p:nvPr/>
        </p:nvPicPr>
        <p:blipFill>
          <a:blip r:embed="rId7"/>
          <a:stretch>
            <a:fillRect/>
          </a:stretch>
        </p:blipFill>
        <p:spPr>
          <a:xfrm>
            <a:off x="5328303" y="1502103"/>
            <a:ext cx="6134216" cy="4861035"/>
          </a:xfrm>
          <a:prstGeom prst="rect">
            <a:avLst/>
          </a:prstGeom>
        </p:spPr>
      </p:pic>
    </p:spTree>
    <p:extLst>
      <p:ext uri="{BB962C8B-B14F-4D97-AF65-F5344CB8AC3E}">
        <p14:creationId xmlns:p14="http://schemas.microsoft.com/office/powerpoint/2010/main" val="3806149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3301B7-E0EB-C690-ADA4-C245D19A25DC}"/>
              </a:ext>
            </a:extLst>
          </p:cNvPr>
          <p:cNvSpPr>
            <a:spLocks noGrp="1"/>
          </p:cNvSpPr>
          <p:nvPr>
            <p:ph type="sldNum" sz="quarter" idx="12"/>
          </p:nvPr>
        </p:nvSpPr>
        <p:spPr/>
        <p:txBody>
          <a:bodyPr/>
          <a:lstStyle/>
          <a:p>
            <a:fld id="{741AFF56-1126-4107-9C02-BC0EFBF16431}" type="slidenum">
              <a:rPr lang="en-GB" smtClean="0"/>
              <a:pPr/>
              <a:t>27</a:t>
            </a:fld>
            <a:endParaRPr lang="en-GB"/>
          </a:p>
        </p:txBody>
      </p:sp>
      <p:sp>
        <p:nvSpPr>
          <p:cNvPr id="22" name="Shape 2">
            <a:extLst>
              <a:ext uri="{FF2B5EF4-FFF2-40B4-BE49-F238E27FC236}">
                <a16:creationId xmlns:a16="http://schemas.microsoft.com/office/drawing/2014/main" id="{E344CEE3-F0DB-55D0-853D-1E6E169C0AFC}"/>
              </a:ext>
            </a:extLst>
          </p:cNvPr>
          <p:cNvSpPr/>
          <p:nvPr/>
        </p:nvSpPr>
        <p:spPr>
          <a:xfrm>
            <a:off x="1604264" y="248965"/>
            <a:ext cx="6524798" cy="5998928"/>
          </a:xfrm>
          <a:prstGeom prst="roundRect">
            <a:avLst>
              <a:gd name="adj" fmla="val 1575"/>
            </a:avLst>
          </a:prstGeom>
          <a:solidFill>
            <a:srgbClr val="FAF0E4">
              <a:alpha val="0"/>
            </a:srgbClr>
          </a:solidFill>
          <a:ln w="12700">
            <a:solidFill>
              <a:srgbClr val="E4B4B1"/>
            </a:solidFill>
            <a:prstDash val="solid"/>
          </a:ln>
        </p:spPr>
        <p:txBody>
          <a:bodyPr/>
          <a:lstStyle/>
          <a:p>
            <a:endParaRPr lang="en-US"/>
          </a:p>
        </p:txBody>
      </p:sp>
      <p:pic>
        <p:nvPicPr>
          <p:cNvPr id="7" name="Picture 6">
            <a:extLst>
              <a:ext uri="{FF2B5EF4-FFF2-40B4-BE49-F238E27FC236}">
                <a16:creationId xmlns:a16="http://schemas.microsoft.com/office/drawing/2014/main" id="{220E0FCC-EFAB-891C-3D5F-93AD804DE5DE}"/>
              </a:ext>
            </a:extLst>
          </p:cNvPr>
          <p:cNvPicPr>
            <a:picLocks noChangeAspect="1"/>
          </p:cNvPicPr>
          <p:nvPr/>
        </p:nvPicPr>
        <p:blipFill>
          <a:blip r:embed="rId3"/>
          <a:srcRect b="1346"/>
          <a:stretch>
            <a:fillRect/>
          </a:stretch>
        </p:blipFill>
        <p:spPr>
          <a:xfrm>
            <a:off x="1671863" y="292758"/>
            <a:ext cx="6377753" cy="5887999"/>
          </a:xfrm>
          <a:prstGeom prst="rect">
            <a:avLst/>
          </a:prstGeom>
        </p:spPr>
      </p:pic>
      <p:sp>
        <p:nvSpPr>
          <p:cNvPr id="38" name="TextBox 37">
            <a:extLst>
              <a:ext uri="{FF2B5EF4-FFF2-40B4-BE49-F238E27FC236}">
                <a16:creationId xmlns:a16="http://schemas.microsoft.com/office/drawing/2014/main" id="{75CF3769-6417-F823-B5C5-4CE1C4C5C6E8}"/>
              </a:ext>
            </a:extLst>
          </p:cNvPr>
          <p:cNvSpPr txBox="1"/>
          <p:nvPr/>
        </p:nvSpPr>
        <p:spPr>
          <a:xfrm>
            <a:off x="1905000" y="6331550"/>
            <a:ext cx="5374014" cy="261610"/>
          </a:xfrm>
          <a:prstGeom prst="rect">
            <a:avLst/>
          </a:prstGeom>
          <a:noFill/>
        </p:spPr>
        <p:txBody>
          <a:bodyPr wrap="square" lIns="91440" tIns="45720" rIns="91440" bIns="45720" rtlCol="0" anchor="t">
            <a:spAutoFit/>
          </a:bodyPr>
          <a:lstStyle/>
          <a:p>
            <a:r>
              <a:rPr lang="en-AU" sz="1100">
                <a:solidFill>
                  <a:srgbClr val="1B2A33"/>
                </a:solidFill>
                <a:latin typeface="Segoe UI"/>
                <a:cs typeface="Segoe UI"/>
              </a:rPr>
              <a:t>Source: </a:t>
            </a:r>
            <a:r>
              <a:rPr lang="en-AU" sz="1100">
                <a:solidFill>
                  <a:srgbClr val="1B2A33"/>
                </a:solidFill>
                <a:latin typeface="Segoe UI"/>
                <a:cs typeface="Segoe UI"/>
                <a:hlinkClick r:id="rId4"/>
              </a:rPr>
              <a:t>https://www.myagedcare.gov.au</a:t>
            </a:r>
            <a:r>
              <a:rPr lang="en-AU" sz="1100">
                <a:solidFill>
                  <a:srgbClr val="1B2A33"/>
                </a:solidFill>
                <a:latin typeface="Segoe UI"/>
                <a:cs typeface="Segoe UI"/>
              </a:rPr>
              <a:t> (accessed 31 July 2026)</a:t>
            </a:r>
          </a:p>
        </p:txBody>
      </p:sp>
      <p:grpSp>
        <p:nvGrpSpPr>
          <p:cNvPr id="19" name="Group 18">
            <a:extLst>
              <a:ext uri="{FF2B5EF4-FFF2-40B4-BE49-F238E27FC236}">
                <a16:creationId xmlns:a16="http://schemas.microsoft.com/office/drawing/2014/main" id="{71910ABF-6C73-FFCE-3B20-0BCF12EAC1E5}"/>
              </a:ext>
            </a:extLst>
          </p:cNvPr>
          <p:cNvGrpSpPr/>
          <p:nvPr/>
        </p:nvGrpSpPr>
        <p:grpSpPr>
          <a:xfrm>
            <a:off x="8237527" y="2746975"/>
            <a:ext cx="3746175" cy="3328639"/>
            <a:chOff x="6332756" y="202237"/>
            <a:chExt cx="5251226" cy="4353790"/>
          </a:xfrm>
        </p:grpSpPr>
        <p:grpSp>
          <p:nvGrpSpPr>
            <p:cNvPr id="10" name="Group 9">
              <a:extLst>
                <a:ext uri="{FF2B5EF4-FFF2-40B4-BE49-F238E27FC236}">
                  <a16:creationId xmlns:a16="http://schemas.microsoft.com/office/drawing/2014/main" id="{BD1EF156-B1EF-1857-4B3E-E6C0C8870EB7}"/>
                </a:ext>
              </a:extLst>
            </p:cNvPr>
            <p:cNvGrpSpPr/>
            <p:nvPr/>
          </p:nvGrpSpPr>
          <p:grpSpPr>
            <a:xfrm>
              <a:off x="6332756" y="1178540"/>
              <a:ext cx="5251226" cy="3377487"/>
              <a:chOff x="1118081" y="601419"/>
              <a:chExt cx="9495078" cy="6329276"/>
            </a:xfrm>
          </p:grpSpPr>
          <p:pic>
            <p:nvPicPr>
              <p:cNvPr id="11" name="Picture 10">
                <a:extLst>
                  <a:ext uri="{FF2B5EF4-FFF2-40B4-BE49-F238E27FC236}">
                    <a16:creationId xmlns:a16="http://schemas.microsoft.com/office/drawing/2014/main" id="{5B2E1751-499A-EA3A-D4F4-96A98812F563}"/>
                  </a:ext>
                </a:extLst>
              </p:cNvPr>
              <p:cNvPicPr>
                <a:picLocks noChangeAspect="1"/>
              </p:cNvPicPr>
              <p:nvPr/>
            </p:nvPicPr>
            <p:blipFill>
              <a:blip r:embed="rId5"/>
              <a:srcRect l="6567" r="14982" b="66197"/>
              <a:stretch>
                <a:fillRect/>
              </a:stretch>
            </p:blipFill>
            <p:spPr>
              <a:xfrm>
                <a:off x="1118081" y="601419"/>
                <a:ext cx="9495078" cy="3138648"/>
              </a:xfrm>
              <a:prstGeom prst="rect">
                <a:avLst/>
              </a:prstGeom>
            </p:spPr>
          </p:pic>
          <p:pic>
            <p:nvPicPr>
              <p:cNvPr id="13" name="Picture 12">
                <a:extLst>
                  <a:ext uri="{FF2B5EF4-FFF2-40B4-BE49-F238E27FC236}">
                    <a16:creationId xmlns:a16="http://schemas.microsoft.com/office/drawing/2014/main" id="{AB37B9F6-41E5-472A-BFBD-D6F5A7F9E581}"/>
                  </a:ext>
                </a:extLst>
              </p:cNvPr>
              <p:cNvPicPr>
                <a:picLocks noChangeAspect="1"/>
              </p:cNvPicPr>
              <p:nvPr/>
            </p:nvPicPr>
            <p:blipFill>
              <a:blip r:embed="rId5"/>
              <a:srcRect t="52590" r="4299" b="3294"/>
              <a:stretch>
                <a:fillRect/>
              </a:stretch>
            </p:blipFill>
            <p:spPr>
              <a:xfrm>
                <a:off x="1738022" y="3792047"/>
                <a:ext cx="8875137" cy="3138648"/>
              </a:xfrm>
              <a:prstGeom prst="rect">
                <a:avLst/>
              </a:prstGeom>
            </p:spPr>
          </p:pic>
        </p:grpSp>
        <p:pic>
          <p:nvPicPr>
            <p:cNvPr id="15" name="Picture 14">
              <a:extLst>
                <a:ext uri="{FF2B5EF4-FFF2-40B4-BE49-F238E27FC236}">
                  <a16:creationId xmlns:a16="http://schemas.microsoft.com/office/drawing/2014/main" id="{652D928A-7711-8579-DCCB-898C50D512B6}"/>
                </a:ext>
              </a:extLst>
            </p:cNvPr>
            <p:cNvPicPr>
              <a:picLocks noChangeAspect="1"/>
            </p:cNvPicPr>
            <p:nvPr/>
          </p:nvPicPr>
          <p:blipFill>
            <a:blip r:embed="rId6"/>
            <a:stretch>
              <a:fillRect/>
            </a:stretch>
          </p:blipFill>
          <p:spPr>
            <a:xfrm>
              <a:off x="7665568" y="202237"/>
              <a:ext cx="2351408" cy="1143493"/>
            </a:xfrm>
            <a:prstGeom prst="rect">
              <a:avLst/>
            </a:prstGeom>
          </p:spPr>
        </p:pic>
      </p:grpSp>
      <p:sp>
        <p:nvSpPr>
          <p:cNvPr id="24" name="Text 1">
            <a:extLst>
              <a:ext uri="{FF2B5EF4-FFF2-40B4-BE49-F238E27FC236}">
                <a16:creationId xmlns:a16="http://schemas.microsoft.com/office/drawing/2014/main" id="{04273080-2451-73E4-E0F9-C2A095972383}"/>
              </a:ext>
            </a:extLst>
          </p:cNvPr>
          <p:cNvSpPr/>
          <p:nvPr/>
        </p:nvSpPr>
        <p:spPr>
          <a:xfrm>
            <a:off x="1756178" y="146795"/>
            <a:ext cx="900000" cy="323034"/>
          </a:xfrm>
          <a:prstGeom prst="rect">
            <a:avLst/>
          </a:prstGeom>
          <a:solidFill>
            <a:srgbClr val="C87A33"/>
          </a:solidFill>
          <a:ln>
            <a:solidFill>
              <a:srgbClr val="B85450"/>
            </a:solidFill>
          </a:ln>
        </p:spPr>
        <p:txBody>
          <a:bodyPr wrap="square" lIns="1524" tIns="1524" rIns="1524" bIns="1524" rtlCol="0" anchor="ctr">
            <a:normAutofit/>
          </a:bodyPr>
          <a:lstStyle/>
          <a:p>
            <a:pPr marL="0" indent="0" algn="ctr">
              <a:buNone/>
            </a:pPr>
            <a:r>
              <a:rPr lang="en-US" sz="1400" b="1">
                <a:solidFill>
                  <a:srgbClr val="FFFFFF"/>
                </a:solidFill>
                <a:latin typeface="Segoe UI"/>
                <a:cs typeface="Segoe UI"/>
              </a:rPr>
              <a:t>Current</a:t>
            </a:r>
            <a:endParaRPr lang="en-US" sz="1400">
              <a:latin typeface="Segoe UI"/>
              <a:cs typeface="Segoe UI"/>
            </a:endParaRPr>
          </a:p>
        </p:txBody>
      </p:sp>
      <p:cxnSp>
        <p:nvCxnSpPr>
          <p:cNvPr id="12" name="Straight Connector 11">
            <a:extLst>
              <a:ext uri="{FF2B5EF4-FFF2-40B4-BE49-F238E27FC236}">
                <a16:creationId xmlns:a16="http://schemas.microsoft.com/office/drawing/2014/main" id="{2C01E98B-F131-D81A-DB7A-E2C470876583}"/>
              </a:ext>
            </a:extLst>
          </p:cNvPr>
          <p:cNvCxnSpPr>
            <a:cxnSpLocks/>
          </p:cNvCxnSpPr>
          <p:nvPr/>
        </p:nvCxnSpPr>
        <p:spPr>
          <a:xfrm flipV="1">
            <a:off x="7788663" y="3072409"/>
            <a:ext cx="1141397" cy="7937"/>
          </a:xfrm>
          <a:prstGeom prst="line">
            <a:avLst/>
          </a:prstGeom>
          <a:ln w="12700">
            <a:solidFill>
              <a:srgbClr val="14286C"/>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950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D6AAA-1089-354D-7B99-CA02FA2D5C4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888C93E-D87A-834E-BB5B-2280C0CD95C9}"/>
              </a:ext>
            </a:extLst>
          </p:cNvPr>
          <p:cNvPicPr>
            <a:picLocks noChangeAspect="1"/>
          </p:cNvPicPr>
          <p:nvPr/>
        </p:nvPicPr>
        <p:blipFill>
          <a:blip r:embed="rId3"/>
          <a:stretch>
            <a:fillRect/>
          </a:stretch>
        </p:blipFill>
        <p:spPr>
          <a:xfrm>
            <a:off x="1252536" y="357187"/>
            <a:ext cx="9409114" cy="5754689"/>
          </a:xfrm>
          <a:prstGeom prst="rect">
            <a:avLst/>
          </a:prstGeom>
        </p:spPr>
      </p:pic>
      <p:sp>
        <p:nvSpPr>
          <p:cNvPr id="3" name="Shape 3">
            <a:extLst>
              <a:ext uri="{FF2B5EF4-FFF2-40B4-BE49-F238E27FC236}">
                <a16:creationId xmlns:a16="http://schemas.microsoft.com/office/drawing/2014/main" id="{FA551D6B-0E35-D050-E556-FAFEC0491535}"/>
              </a:ext>
            </a:extLst>
          </p:cNvPr>
          <p:cNvSpPr/>
          <p:nvPr/>
        </p:nvSpPr>
        <p:spPr>
          <a:xfrm>
            <a:off x="1180167" y="287386"/>
            <a:ext cx="9489692" cy="5912692"/>
          </a:xfrm>
          <a:prstGeom prst="roundRect">
            <a:avLst>
              <a:gd name="adj" fmla="val 1575"/>
            </a:avLst>
          </a:prstGeom>
          <a:solidFill>
            <a:srgbClr val="E9EEF7">
              <a:alpha val="0"/>
            </a:srgbClr>
          </a:solidFill>
          <a:ln w="12700">
            <a:solidFill>
              <a:srgbClr val="A5D7D4"/>
            </a:solidFill>
            <a:prstDash val="solid"/>
          </a:ln>
        </p:spPr>
        <p:txBody>
          <a:bodyPr/>
          <a:lstStyle/>
          <a:p>
            <a:endParaRPr lang="en-US"/>
          </a:p>
        </p:txBody>
      </p:sp>
      <p:sp>
        <p:nvSpPr>
          <p:cNvPr id="4" name="Slide Number Placeholder 3">
            <a:extLst>
              <a:ext uri="{FF2B5EF4-FFF2-40B4-BE49-F238E27FC236}">
                <a16:creationId xmlns:a16="http://schemas.microsoft.com/office/drawing/2014/main" id="{509C7F04-5A45-EFA9-F695-CF72248257F7}"/>
              </a:ext>
            </a:extLst>
          </p:cNvPr>
          <p:cNvSpPr>
            <a:spLocks noGrp="1"/>
          </p:cNvSpPr>
          <p:nvPr>
            <p:ph type="sldNum" sz="quarter" idx="12"/>
          </p:nvPr>
        </p:nvSpPr>
        <p:spPr/>
        <p:txBody>
          <a:bodyPr/>
          <a:lstStyle/>
          <a:p>
            <a:fld id="{741AFF56-1126-4107-9C02-BC0EFBF16431}" type="slidenum">
              <a:rPr lang="en-GB" smtClean="0"/>
              <a:pPr/>
              <a:t>28</a:t>
            </a:fld>
            <a:endParaRPr lang="en-GB"/>
          </a:p>
        </p:txBody>
      </p:sp>
      <p:sp>
        <p:nvSpPr>
          <p:cNvPr id="25" name="Shape 35">
            <a:extLst>
              <a:ext uri="{FF2B5EF4-FFF2-40B4-BE49-F238E27FC236}">
                <a16:creationId xmlns:a16="http://schemas.microsoft.com/office/drawing/2014/main" id="{C1EFE8CB-1B19-0952-1A9E-8EC037565CAD}"/>
              </a:ext>
            </a:extLst>
          </p:cNvPr>
          <p:cNvSpPr/>
          <p:nvPr/>
        </p:nvSpPr>
        <p:spPr>
          <a:xfrm>
            <a:off x="2892701" y="4287795"/>
            <a:ext cx="438912" cy="438912"/>
          </a:xfrm>
          <a:prstGeom prst="ellipse">
            <a:avLst/>
          </a:prstGeom>
          <a:solidFill>
            <a:srgbClr val="1B3A6B"/>
          </a:solidFill>
          <a:ln w="12700">
            <a:solidFill>
              <a:srgbClr val="0E867F"/>
            </a:solidFill>
            <a:prstDash val="solid"/>
          </a:ln>
        </p:spPr>
        <p:txBody>
          <a:bodyPr anchor="ctr"/>
          <a:lstStyle/>
          <a:p>
            <a:r>
              <a:rPr lang="en-US">
                <a:solidFill>
                  <a:schemeClr val="bg1"/>
                </a:solidFill>
                <a:latin typeface="Segoe UI"/>
                <a:cs typeface="Segoe UI"/>
              </a:rPr>
              <a:t>2</a:t>
            </a:r>
          </a:p>
        </p:txBody>
      </p:sp>
      <p:sp>
        <p:nvSpPr>
          <p:cNvPr id="27" name="Shape 35">
            <a:extLst>
              <a:ext uri="{FF2B5EF4-FFF2-40B4-BE49-F238E27FC236}">
                <a16:creationId xmlns:a16="http://schemas.microsoft.com/office/drawing/2014/main" id="{941C57A9-7924-8CB3-55CB-7098E5A13867}"/>
              </a:ext>
            </a:extLst>
          </p:cNvPr>
          <p:cNvSpPr/>
          <p:nvPr/>
        </p:nvSpPr>
        <p:spPr>
          <a:xfrm>
            <a:off x="2888858" y="1887197"/>
            <a:ext cx="438912" cy="438912"/>
          </a:xfrm>
          <a:prstGeom prst="ellipse">
            <a:avLst/>
          </a:prstGeom>
          <a:solidFill>
            <a:srgbClr val="1B3A6B"/>
          </a:solidFill>
          <a:ln w="12700">
            <a:solidFill>
              <a:srgbClr val="0E867F"/>
            </a:solidFill>
            <a:prstDash val="solid"/>
          </a:ln>
        </p:spPr>
        <p:txBody>
          <a:bodyPr anchor="ctr"/>
          <a:lstStyle/>
          <a:p>
            <a:r>
              <a:rPr lang="en-US">
                <a:solidFill>
                  <a:schemeClr val="bg1"/>
                </a:solidFill>
                <a:latin typeface="Segoe UI"/>
                <a:cs typeface="Segoe UI"/>
              </a:rPr>
              <a:t>1</a:t>
            </a:r>
          </a:p>
        </p:txBody>
      </p:sp>
      <p:sp>
        <p:nvSpPr>
          <p:cNvPr id="17" name="Text 2">
            <a:extLst>
              <a:ext uri="{FF2B5EF4-FFF2-40B4-BE49-F238E27FC236}">
                <a16:creationId xmlns:a16="http://schemas.microsoft.com/office/drawing/2014/main" id="{6D0DE056-A9C3-9021-8362-269F2C244CEC}"/>
              </a:ext>
            </a:extLst>
          </p:cNvPr>
          <p:cNvSpPr/>
          <p:nvPr/>
        </p:nvSpPr>
        <p:spPr>
          <a:xfrm>
            <a:off x="1355556" y="143386"/>
            <a:ext cx="900000" cy="288000"/>
          </a:xfrm>
          <a:prstGeom prst="rect">
            <a:avLst/>
          </a:prstGeom>
          <a:solidFill>
            <a:srgbClr val="1B3A6B"/>
          </a:solidFill>
          <a:ln>
            <a:solidFill>
              <a:srgbClr val="0E7C7B"/>
            </a:solidFill>
          </a:ln>
        </p:spPr>
        <p:txBody>
          <a:bodyPr wrap="square" lIns="1524" tIns="1524" rIns="1524" bIns="1524" rtlCol="0" anchor="ctr">
            <a:normAutofit/>
          </a:bodyPr>
          <a:lstStyle/>
          <a:p>
            <a:pPr marL="0" indent="0" algn="ctr">
              <a:buNone/>
            </a:pPr>
            <a:r>
              <a:rPr lang="en-US" sz="1400" b="1">
                <a:solidFill>
                  <a:srgbClr val="FFFFFF"/>
                </a:solidFill>
                <a:latin typeface="Segoe UI"/>
                <a:cs typeface="Segoe UI"/>
              </a:rPr>
              <a:t>Enhanced</a:t>
            </a:r>
            <a:endParaRPr lang="en-US" sz="1400">
              <a:latin typeface="Segoe UI"/>
              <a:cs typeface="Segoe UI"/>
            </a:endParaRPr>
          </a:p>
        </p:txBody>
      </p:sp>
    </p:spTree>
    <p:extLst>
      <p:ext uri="{BB962C8B-B14F-4D97-AF65-F5344CB8AC3E}">
        <p14:creationId xmlns:p14="http://schemas.microsoft.com/office/powerpoint/2010/main" val="220352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2FC1E-775D-C557-F6BA-9D9540F2CB03}"/>
            </a:ext>
          </a:extLst>
        </p:cNvPr>
        <p:cNvGrpSpPr/>
        <p:nvPr/>
      </p:nvGrpSpPr>
      <p:grpSpPr>
        <a:xfrm>
          <a:off x="0" y="0"/>
          <a:ext cx="0" cy="0"/>
          <a:chOff x="0" y="0"/>
          <a:chExt cx="0" cy="0"/>
        </a:xfrm>
      </p:grpSpPr>
      <p:sp>
        <p:nvSpPr>
          <p:cNvPr id="6" name="Shape 3">
            <a:extLst>
              <a:ext uri="{FF2B5EF4-FFF2-40B4-BE49-F238E27FC236}">
                <a16:creationId xmlns:a16="http://schemas.microsoft.com/office/drawing/2014/main" id="{2746E1C6-5C0E-2049-2097-05747C0D78E3}"/>
              </a:ext>
            </a:extLst>
          </p:cNvPr>
          <p:cNvSpPr/>
          <p:nvPr/>
        </p:nvSpPr>
        <p:spPr>
          <a:xfrm>
            <a:off x="6098528" y="1035281"/>
            <a:ext cx="6001420" cy="5368658"/>
          </a:xfrm>
          <a:prstGeom prst="roundRect">
            <a:avLst>
              <a:gd name="adj" fmla="val 1575"/>
            </a:avLst>
          </a:prstGeom>
          <a:solidFill>
            <a:srgbClr val="E9EEF7">
              <a:alpha val="0"/>
            </a:srgbClr>
          </a:solidFill>
          <a:ln w="12700">
            <a:solidFill>
              <a:srgbClr val="A5D7D4"/>
            </a:solidFill>
            <a:prstDash val="solid"/>
          </a:ln>
        </p:spPr>
        <p:txBody>
          <a:bodyPr/>
          <a:lstStyle/>
          <a:p>
            <a:endParaRPr lang="en-US"/>
          </a:p>
        </p:txBody>
      </p:sp>
      <p:pic>
        <p:nvPicPr>
          <p:cNvPr id="5" name="Picture 4">
            <a:extLst>
              <a:ext uri="{FF2B5EF4-FFF2-40B4-BE49-F238E27FC236}">
                <a16:creationId xmlns:a16="http://schemas.microsoft.com/office/drawing/2014/main" id="{F4026FCE-EB47-4844-7893-BF77D044A091}"/>
              </a:ext>
            </a:extLst>
          </p:cNvPr>
          <p:cNvPicPr>
            <a:picLocks noChangeAspect="1"/>
          </p:cNvPicPr>
          <p:nvPr/>
        </p:nvPicPr>
        <p:blipFill>
          <a:blip r:embed="rId3"/>
          <a:stretch>
            <a:fillRect/>
          </a:stretch>
        </p:blipFill>
        <p:spPr>
          <a:xfrm>
            <a:off x="6195956" y="1414901"/>
            <a:ext cx="5826018" cy="4895303"/>
          </a:xfrm>
          <a:prstGeom prst="rect">
            <a:avLst/>
          </a:prstGeom>
        </p:spPr>
      </p:pic>
      <p:sp>
        <p:nvSpPr>
          <p:cNvPr id="8" name="Title 7">
            <a:extLst>
              <a:ext uri="{FF2B5EF4-FFF2-40B4-BE49-F238E27FC236}">
                <a16:creationId xmlns:a16="http://schemas.microsoft.com/office/drawing/2014/main" id="{423E9FE7-FF8D-0DD5-AD27-7FE67E0C9437}"/>
              </a:ext>
            </a:extLst>
          </p:cNvPr>
          <p:cNvSpPr>
            <a:spLocks noGrp="1"/>
          </p:cNvSpPr>
          <p:nvPr>
            <p:ph type="title"/>
          </p:nvPr>
        </p:nvSpPr>
        <p:spPr>
          <a:xfrm>
            <a:off x="326849" y="288389"/>
            <a:ext cx="10721935" cy="494248"/>
          </a:xfrm>
        </p:spPr>
        <p:txBody>
          <a:bodyPr wrap="none"/>
          <a:lstStyle/>
          <a:p>
            <a:r>
              <a:rPr lang="en-AU" sz="2800" b="1">
                <a:solidFill>
                  <a:srgbClr val="1B3A6B"/>
                </a:solidFill>
                <a:latin typeface="Segoe UI"/>
                <a:cs typeface="Segoe UI"/>
              </a:rPr>
              <a:t>What’s it like living here? (i.e. Residents' Experience) </a:t>
            </a:r>
            <a:endParaRPr lang="en-US" sz="2800" b="1">
              <a:solidFill>
                <a:srgbClr val="1B3A6B"/>
              </a:solidFill>
              <a:latin typeface="Segoe UI"/>
              <a:cs typeface="Segoe UI"/>
            </a:endParaRPr>
          </a:p>
        </p:txBody>
      </p:sp>
      <p:sp>
        <p:nvSpPr>
          <p:cNvPr id="4" name="Slide Number Placeholder 3">
            <a:extLst>
              <a:ext uri="{FF2B5EF4-FFF2-40B4-BE49-F238E27FC236}">
                <a16:creationId xmlns:a16="http://schemas.microsoft.com/office/drawing/2014/main" id="{56E7DD3D-D64A-9969-E887-EC322D0399C3}"/>
              </a:ext>
            </a:extLst>
          </p:cNvPr>
          <p:cNvSpPr>
            <a:spLocks noGrp="1"/>
          </p:cNvSpPr>
          <p:nvPr>
            <p:ph type="sldNum" sz="quarter" idx="12"/>
          </p:nvPr>
        </p:nvSpPr>
        <p:spPr/>
        <p:txBody>
          <a:bodyPr/>
          <a:lstStyle/>
          <a:p>
            <a:fld id="{741AFF56-1126-4107-9C02-BC0EFBF16431}" type="slidenum">
              <a:rPr lang="en-GB" smtClean="0"/>
              <a:pPr/>
              <a:t>29</a:t>
            </a:fld>
            <a:endParaRPr lang="en-GB"/>
          </a:p>
        </p:txBody>
      </p:sp>
      <p:sp>
        <p:nvSpPr>
          <p:cNvPr id="13" name="TextBox 12">
            <a:extLst>
              <a:ext uri="{FF2B5EF4-FFF2-40B4-BE49-F238E27FC236}">
                <a16:creationId xmlns:a16="http://schemas.microsoft.com/office/drawing/2014/main" id="{DF8D243A-5871-7A65-DD88-621D468429D6}"/>
              </a:ext>
            </a:extLst>
          </p:cNvPr>
          <p:cNvSpPr txBox="1"/>
          <p:nvPr/>
        </p:nvSpPr>
        <p:spPr>
          <a:xfrm>
            <a:off x="1777901" y="6363237"/>
            <a:ext cx="5374014" cy="261610"/>
          </a:xfrm>
          <a:prstGeom prst="rect">
            <a:avLst/>
          </a:prstGeom>
          <a:noFill/>
        </p:spPr>
        <p:txBody>
          <a:bodyPr wrap="square" rtlCol="0">
            <a:spAutoFit/>
          </a:bodyPr>
          <a:lstStyle/>
          <a:p>
            <a:r>
              <a:rPr lang="en-AU" sz="1100">
                <a:solidFill>
                  <a:srgbClr val="1B2A33"/>
                </a:solidFill>
                <a:latin typeface="Segoe UI"/>
                <a:cs typeface="Segoe UI"/>
              </a:rPr>
              <a:t>Source: https://www.myagedcare.gov.au</a:t>
            </a:r>
          </a:p>
        </p:txBody>
      </p:sp>
      <p:pic>
        <p:nvPicPr>
          <p:cNvPr id="2" name="Content Placeholder 7">
            <a:extLst>
              <a:ext uri="{FF2B5EF4-FFF2-40B4-BE49-F238E27FC236}">
                <a16:creationId xmlns:a16="http://schemas.microsoft.com/office/drawing/2014/main" id="{8491FE7F-801C-AC3E-D207-5A51C1E5B2C0}"/>
              </a:ext>
            </a:extLst>
          </p:cNvPr>
          <p:cNvPicPr>
            <a:picLocks noChangeAspect="1"/>
          </p:cNvPicPr>
          <p:nvPr/>
        </p:nvPicPr>
        <p:blipFill>
          <a:blip r:embed="rId4"/>
          <a:stretch>
            <a:fillRect/>
          </a:stretch>
        </p:blipFill>
        <p:spPr>
          <a:xfrm>
            <a:off x="156000" y="1308647"/>
            <a:ext cx="5802391" cy="2983600"/>
          </a:xfrm>
          <a:prstGeom prst="rect">
            <a:avLst/>
          </a:prstGeom>
        </p:spPr>
      </p:pic>
      <p:sp>
        <p:nvSpPr>
          <p:cNvPr id="15" name="Shape 35">
            <a:extLst>
              <a:ext uri="{FF2B5EF4-FFF2-40B4-BE49-F238E27FC236}">
                <a16:creationId xmlns:a16="http://schemas.microsoft.com/office/drawing/2014/main" id="{85F2AF74-D4B8-CDD4-DC22-BC9B731321B6}"/>
              </a:ext>
            </a:extLst>
          </p:cNvPr>
          <p:cNvSpPr/>
          <p:nvPr/>
        </p:nvSpPr>
        <p:spPr>
          <a:xfrm>
            <a:off x="11811987" y="2339162"/>
            <a:ext cx="296719" cy="292526"/>
          </a:xfrm>
          <a:prstGeom prst="ellipse">
            <a:avLst/>
          </a:prstGeom>
          <a:solidFill>
            <a:srgbClr val="1B3A6B"/>
          </a:solidFill>
          <a:ln w="12700">
            <a:solidFill>
              <a:srgbClr val="0E867F"/>
            </a:solidFill>
            <a:prstDash val="solid"/>
          </a:ln>
        </p:spPr>
        <p:txBody>
          <a:bodyPr lIns="91440" tIns="45720" rIns="91440" bIns="45720" anchor="ctr"/>
          <a:lstStyle/>
          <a:p>
            <a:pPr algn="ctr"/>
            <a:r>
              <a:rPr lang="en-US" sz="1100">
                <a:solidFill>
                  <a:schemeClr val="bg1"/>
                </a:solidFill>
                <a:latin typeface="Segoe UI"/>
                <a:cs typeface="Segoe UI"/>
              </a:rPr>
              <a:t>3</a:t>
            </a:r>
          </a:p>
        </p:txBody>
      </p:sp>
      <p:sp>
        <p:nvSpPr>
          <p:cNvPr id="17" name="Shape 35">
            <a:extLst>
              <a:ext uri="{FF2B5EF4-FFF2-40B4-BE49-F238E27FC236}">
                <a16:creationId xmlns:a16="http://schemas.microsoft.com/office/drawing/2014/main" id="{B5893CD4-4C67-200A-ACCA-449A7023CA7A}"/>
              </a:ext>
            </a:extLst>
          </p:cNvPr>
          <p:cNvSpPr/>
          <p:nvPr/>
        </p:nvSpPr>
        <p:spPr>
          <a:xfrm>
            <a:off x="6198577" y="3910194"/>
            <a:ext cx="296719" cy="292526"/>
          </a:xfrm>
          <a:prstGeom prst="ellipse">
            <a:avLst/>
          </a:prstGeom>
          <a:solidFill>
            <a:srgbClr val="1B3A6B"/>
          </a:solidFill>
          <a:ln w="12700">
            <a:solidFill>
              <a:srgbClr val="0E867F"/>
            </a:solidFill>
            <a:prstDash val="solid"/>
          </a:ln>
        </p:spPr>
        <p:txBody>
          <a:bodyPr lIns="91440" tIns="45720" rIns="91440" bIns="45720" anchor="ctr"/>
          <a:lstStyle/>
          <a:p>
            <a:pPr algn="ctr"/>
            <a:r>
              <a:rPr lang="en-US" sz="1100">
                <a:solidFill>
                  <a:schemeClr val="bg1"/>
                </a:solidFill>
                <a:latin typeface="Segoe UI"/>
                <a:cs typeface="Segoe UI"/>
              </a:rPr>
              <a:t>4</a:t>
            </a:r>
          </a:p>
        </p:txBody>
      </p:sp>
      <p:sp>
        <p:nvSpPr>
          <p:cNvPr id="7" name="Shape 2">
            <a:extLst>
              <a:ext uri="{FF2B5EF4-FFF2-40B4-BE49-F238E27FC236}">
                <a16:creationId xmlns:a16="http://schemas.microsoft.com/office/drawing/2014/main" id="{6D8D37C3-24C0-B045-A2BA-62E49FB519EA}"/>
              </a:ext>
            </a:extLst>
          </p:cNvPr>
          <p:cNvSpPr/>
          <p:nvPr/>
        </p:nvSpPr>
        <p:spPr>
          <a:xfrm>
            <a:off x="156000" y="1033879"/>
            <a:ext cx="5799672" cy="4534839"/>
          </a:xfrm>
          <a:prstGeom prst="roundRect">
            <a:avLst>
              <a:gd name="adj" fmla="val 1575"/>
            </a:avLst>
          </a:prstGeom>
          <a:solidFill>
            <a:srgbClr val="FAF0E4">
              <a:alpha val="0"/>
            </a:srgbClr>
          </a:solidFill>
          <a:ln w="12700">
            <a:solidFill>
              <a:srgbClr val="E4B4B1"/>
            </a:solidFill>
            <a:prstDash val="solid"/>
          </a:ln>
        </p:spPr>
        <p:txBody>
          <a:bodyPr/>
          <a:lstStyle/>
          <a:p>
            <a:endParaRPr lang="en-US"/>
          </a:p>
        </p:txBody>
      </p:sp>
      <p:sp>
        <p:nvSpPr>
          <p:cNvPr id="11" name="Text 1">
            <a:extLst>
              <a:ext uri="{FF2B5EF4-FFF2-40B4-BE49-F238E27FC236}">
                <a16:creationId xmlns:a16="http://schemas.microsoft.com/office/drawing/2014/main" id="{339C4495-18B1-6BDA-EBE3-A984A37165EA}"/>
              </a:ext>
            </a:extLst>
          </p:cNvPr>
          <p:cNvSpPr/>
          <p:nvPr/>
        </p:nvSpPr>
        <p:spPr>
          <a:xfrm>
            <a:off x="326848" y="898026"/>
            <a:ext cx="900000" cy="288000"/>
          </a:xfrm>
          <a:prstGeom prst="rect">
            <a:avLst/>
          </a:prstGeom>
          <a:solidFill>
            <a:srgbClr val="C87A33"/>
          </a:solidFill>
          <a:ln>
            <a:solidFill>
              <a:srgbClr val="B85450"/>
            </a:solidFill>
          </a:ln>
        </p:spPr>
        <p:txBody>
          <a:bodyPr wrap="square" lIns="1524" tIns="1524" rIns="1524" bIns="1524" rtlCol="0" anchor="ctr">
            <a:normAutofit/>
          </a:bodyPr>
          <a:lstStyle/>
          <a:p>
            <a:pPr marL="0" indent="0" algn="ctr">
              <a:buNone/>
            </a:pPr>
            <a:r>
              <a:rPr lang="en-US" sz="1400" b="1">
                <a:solidFill>
                  <a:srgbClr val="FFFFFF"/>
                </a:solidFill>
                <a:latin typeface="Segoe UI"/>
                <a:cs typeface="Segoe UI"/>
              </a:rPr>
              <a:t>Current</a:t>
            </a:r>
            <a:endParaRPr lang="en-US" sz="1400">
              <a:latin typeface="Segoe UI"/>
              <a:cs typeface="Segoe UI"/>
            </a:endParaRPr>
          </a:p>
        </p:txBody>
      </p:sp>
      <p:sp>
        <p:nvSpPr>
          <p:cNvPr id="12" name="Text 2">
            <a:extLst>
              <a:ext uri="{FF2B5EF4-FFF2-40B4-BE49-F238E27FC236}">
                <a16:creationId xmlns:a16="http://schemas.microsoft.com/office/drawing/2014/main" id="{2DD58090-9312-253B-3308-AD31A75BB763}"/>
              </a:ext>
            </a:extLst>
          </p:cNvPr>
          <p:cNvSpPr/>
          <p:nvPr/>
        </p:nvSpPr>
        <p:spPr>
          <a:xfrm>
            <a:off x="6282570" y="898026"/>
            <a:ext cx="900000" cy="288000"/>
          </a:xfrm>
          <a:prstGeom prst="rect">
            <a:avLst/>
          </a:prstGeom>
          <a:solidFill>
            <a:srgbClr val="1B3A6B"/>
          </a:solidFill>
          <a:ln>
            <a:solidFill>
              <a:srgbClr val="0E7C7B"/>
            </a:solidFill>
          </a:ln>
        </p:spPr>
        <p:txBody>
          <a:bodyPr wrap="square" lIns="1524" tIns="1524" rIns="1524" bIns="1524" rtlCol="0" anchor="ctr">
            <a:normAutofit/>
          </a:bodyPr>
          <a:lstStyle/>
          <a:p>
            <a:pPr marL="0" indent="0" algn="ctr">
              <a:buNone/>
            </a:pPr>
            <a:r>
              <a:rPr lang="en-US" sz="1400" b="1">
                <a:solidFill>
                  <a:srgbClr val="FFFFFF"/>
                </a:solidFill>
                <a:latin typeface="Segoe UI"/>
                <a:cs typeface="Segoe UI"/>
              </a:rPr>
              <a:t>Enhanced</a:t>
            </a:r>
            <a:endParaRPr lang="en-US" sz="1400">
              <a:latin typeface="Segoe UI"/>
              <a:cs typeface="Segoe UI"/>
            </a:endParaRPr>
          </a:p>
        </p:txBody>
      </p:sp>
    </p:spTree>
    <p:extLst>
      <p:ext uri="{BB962C8B-B14F-4D97-AF65-F5344CB8AC3E}">
        <p14:creationId xmlns:p14="http://schemas.microsoft.com/office/powerpoint/2010/main" val="392120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5D3285-9CE9-FF4E-8874-7A33D7173AA4}"/>
              </a:ext>
            </a:extLst>
          </p:cNvPr>
          <p:cNvSpPr>
            <a:spLocks noGrp="1"/>
          </p:cNvSpPr>
          <p:nvPr>
            <p:ph type="title"/>
          </p:nvPr>
        </p:nvSpPr>
        <p:spPr/>
        <p:txBody>
          <a:bodyPr>
            <a:noAutofit/>
          </a:bodyPr>
          <a:lstStyle/>
          <a:p>
            <a:r>
              <a:rPr lang="en-US" sz="2800" b="1">
                <a:solidFill>
                  <a:srgbClr val="1B3A6B"/>
                </a:solidFill>
                <a:latin typeface="Segoe UI"/>
                <a:cs typeface="Segoe UI"/>
              </a:rPr>
              <a:t>Important notice for all participants </a:t>
            </a:r>
          </a:p>
        </p:txBody>
      </p:sp>
      <p:sp>
        <p:nvSpPr>
          <p:cNvPr id="920" name="BodyText"/>
          <p:cNvSpPr txBox="1"/>
          <p:nvPr/>
        </p:nvSpPr>
        <p:spPr>
          <a:xfrm>
            <a:off x="508000" y="1219200"/>
            <a:ext cx="10922000" cy="4978400"/>
          </a:xfrm>
          <a:prstGeom prst="rect">
            <a:avLst/>
          </a:prstGeom>
          <a:noFill/>
        </p:spPr>
        <p:txBody>
          <a:bodyPr>
            <a:normAutofit fontScale="40000" lnSpcReduction="20000"/>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This meeting is being conducted in accordance with Institute’s Code of Conduct and attended by members in their professional capacity.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a:ln>
                <a:noFill/>
              </a:ln>
              <a:solidFill>
                <a:prstClr val="black"/>
              </a:solidFill>
              <a:effectLst/>
              <a:uLnTx/>
              <a:uFillTx/>
              <a:latin typeface="Segoe UI"/>
              <a:cs typeface="Segoe UI"/>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It is acknowledged that professional members in their employed capacity, may be active market participants in their respective industries who may compete with each other as defined by competition law.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a:ln>
                <a:noFill/>
              </a:ln>
              <a:solidFill>
                <a:prstClr val="black"/>
              </a:solidFill>
              <a:effectLst/>
              <a:uLnTx/>
              <a:uFillTx/>
              <a:latin typeface="Segoe UI"/>
              <a:cs typeface="Segoe UI"/>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Participants are, therefore, reminded that in accordance with their competition law compliance obligations they should not: </a:t>
            </a:r>
            <a:endParaRPr lang="en-US" altLang="en-US" sz="4000">
              <a:solidFill>
                <a:prstClr val="black"/>
              </a:solidFill>
              <a:latin typeface="Segoe UI"/>
              <a:cs typeface="Segoe UI"/>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discuss any matter that may be perceived as being cooperation by competitors in a market to influence that market;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discuss any matters that could be regarded as fixing, maintaining or controlling prices, allocation of customers or territories, coordinating bids and/or restricting output or acquisitions in any circumstances;  </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share commercially sensitive information relating to their employer; or </a:t>
            </a:r>
            <a:endParaRPr lang="en-US" altLang="en-US" sz="4000">
              <a:solidFill>
                <a:prstClr val="black"/>
              </a:solidFill>
              <a:latin typeface="Segoe UI"/>
              <a:cs typeface="Segoe UI"/>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US" sz="4000" b="0" i="0" u="none" strike="noStrike" kern="1200" cap="none" spc="0" normalizeH="0" baseline="0" noProof="0">
                <a:ln>
                  <a:noFill/>
                </a:ln>
                <a:solidFill>
                  <a:prstClr val="black"/>
                </a:solidFill>
                <a:effectLst/>
                <a:uLnTx/>
                <a:uFillTx/>
                <a:latin typeface="Segoe UI"/>
                <a:ea typeface="Times New Roman" panose="02020603050405020304" pitchFamily="18" charset="0"/>
                <a:cs typeface="Segoe UI"/>
              </a:rPr>
              <a:t>share information for an anti-competitive purpose. </a:t>
            </a:r>
            <a:endParaRPr kumimoji="0" lang="en-US" altLang="en-US" sz="4000" b="0" i="0" u="none" strike="noStrike" kern="1200" cap="none" spc="0" normalizeH="0" baseline="0" noProof="0">
              <a:ln>
                <a:noFill/>
              </a:ln>
              <a:solidFill>
                <a:prstClr val="black"/>
              </a:solidFill>
              <a:effectLst/>
              <a:uLnTx/>
              <a:uFillTx/>
              <a:latin typeface="Segoe UI"/>
              <a:cs typeface="Segoe UI"/>
            </a:endParaRPr>
          </a:p>
          <a:p>
            <a:pPr marL="0" indent="0" algn="l">
              <a:buNone/>
            </a:pPr>
            <a:endParaRPr lang="en-AU">
              <a:latin typeface="Segoe UI"/>
              <a:cs typeface="Segoe UI"/>
            </a:endParaRPr>
          </a:p>
        </p:txBody>
      </p:sp>
    </p:spTree>
    <p:extLst>
      <p:ext uri="{BB962C8B-B14F-4D97-AF65-F5344CB8AC3E}">
        <p14:creationId xmlns:p14="http://schemas.microsoft.com/office/powerpoint/2010/main" val="1946954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1B19A-BE89-BB76-D42F-8CF222EB2AC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D4F407E-ECA4-A1DE-B405-5AA83E50D65F}"/>
              </a:ext>
            </a:extLst>
          </p:cNvPr>
          <p:cNvPicPr>
            <a:picLocks noChangeAspect="1"/>
          </p:cNvPicPr>
          <p:nvPr/>
        </p:nvPicPr>
        <p:blipFill>
          <a:blip r:embed="rId3"/>
          <a:stretch>
            <a:fillRect/>
          </a:stretch>
        </p:blipFill>
        <p:spPr>
          <a:xfrm>
            <a:off x="2485585" y="828074"/>
            <a:ext cx="7796707" cy="5394544"/>
          </a:xfrm>
          <a:prstGeom prst="rect">
            <a:avLst/>
          </a:prstGeom>
        </p:spPr>
      </p:pic>
      <p:sp>
        <p:nvSpPr>
          <p:cNvPr id="20" name="Shape 3">
            <a:extLst>
              <a:ext uri="{FF2B5EF4-FFF2-40B4-BE49-F238E27FC236}">
                <a16:creationId xmlns:a16="http://schemas.microsoft.com/office/drawing/2014/main" id="{4A32061F-18C2-713E-1D56-3FB9087153D4}"/>
              </a:ext>
            </a:extLst>
          </p:cNvPr>
          <p:cNvSpPr/>
          <p:nvPr/>
        </p:nvSpPr>
        <p:spPr>
          <a:xfrm>
            <a:off x="1715349" y="826490"/>
            <a:ext cx="9425157" cy="5383774"/>
          </a:xfrm>
          <a:prstGeom prst="roundRect">
            <a:avLst>
              <a:gd name="adj" fmla="val 1575"/>
            </a:avLst>
          </a:prstGeom>
          <a:solidFill>
            <a:srgbClr val="E9EEF7">
              <a:alpha val="0"/>
            </a:srgbClr>
          </a:solidFill>
          <a:ln w="12700">
            <a:solidFill>
              <a:srgbClr val="A5D7D4"/>
            </a:solidFill>
            <a:prstDash val="solid"/>
          </a:ln>
        </p:spPr>
        <p:txBody>
          <a:bodyPr/>
          <a:lstStyle/>
          <a:p>
            <a:endParaRPr lang="en-US"/>
          </a:p>
        </p:txBody>
      </p:sp>
      <p:sp>
        <p:nvSpPr>
          <p:cNvPr id="11" name="Title 7">
            <a:extLst>
              <a:ext uri="{FF2B5EF4-FFF2-40B4-BE49-F238E27FC236}">
                <a16:creationId xmlns:a16="http://schemas.microsoft.com/office/drawing/2014/main" id="{975C027C-AE40-67B9-82B6-A2D1D00082A6}"/>
              </a:ext>
            </a:extLst>
          </p:cNvPr>
          <p:cNvSpPr>
            <a:spLocks noGrp="1"/>
          </p:cNvSpPr>
          <p:nvPr>
            <p:ph type="title"/>
          </p:nvPr>
        </p:nvSpPr>
        <p:spPr>
          <a:xfrm>
            <a:off x="326849" y="288389"/>
            <a:ext cx="9951997" cy="279935"/>
          </a:xfrm>
        </p:spPr>
        <p:txBody>
          <a:bodyPr wrap="none"/>
          <a:lstStyle/>
          <a:p>
            <a:r>
              <a:rPr lang="en-AU" sz="2800" b="1">
                <a:solidFill>
                  <a:srgbClr val="1B3A6B"/>
                </a:solidFill>
                <a:latin typeface="Segoe UI"/>
                <a:cs typeface="Segoe UI"/>
              </a:rPr>
              <a:t>What’s it like living here? (i.e. Residents' Experience)</a:t>
            </a:r>
            <a:r>
              <a:rPr lang="en-AU" sz="2200" b="1">
                <a:solidFill>
                  <a:srgbClr val="1B3A6B"/>
                </a:solidFill>
                <a:latin typeface="Segoe UI"/>
                <a:cs typeface="Segoe UI"/>
              </a:rPr>
              <a:t> </a:t>
            </a:r>
            <a:endParaRPr lang="en-US" sz="2200" b="1">
              <a:solidFill>
                <a:srgbClr val="1B3A6B"/>
              </a:solidFill>
              <a:latin typeface="Segoe UI"/>
              <a:cs typeface="Segoe UI"/>
            </a:endParaRPr>
          </a:p>
        </p:txBody>
      </p:sp>
      <p:sp>
        <p:nvSpPr>
          <p:cNvPr id="4" name="Slide Number Placeholder 3">
            <a:extLst>
              <a:ext uri="{FF2B5EF4-FFF2-40B4-BE49-F238E27FC236}">
                <a16:creationId xmlns:a16="http://schemas.microsoft.com/office/drawing/2014/main" id="{A68B94F3-E1B5-68AA-D430-9C75991351C5}"/>
              </a:ext>
            </a:extLst>
          </p:cNvPr>
          <p:cNvSpPr>
            <a:spLocks noGrp="1"/>
          </p:cNvSpPr>
          <p:nvPr>
            <p:ph type="sldNum" sz="quarter" idx="12"/>
          </p:nvPr>
        </p:nvSpPr>
        <p:spPr/>
        <p:txBody>
          <a:bodyPr/>
          <a:lstStyle/>
          <a:p>
            <a:fld id="{741AFF56-1126-4107-9C02-BC0EFBF16431}" type="slidenum">
              <a:rPr lang="en-GB" smtClean="0"/>
              <a:pPr/>
              <a:t>30</a:t>
            </a:fld>
            <a:endParaRPr lang="en-GB"/>
          </a:p>
        </p:txBody>
      </p:sp>
      <p:sp>
        <p:nvSpPr>
          <p:cNvPr id="16" name="TextBox 15">
            <a:extLst>
              <a:ext uri="{FF2B5EF4-FFF2-40B4-BE49-F238E27FC236}">
                <a16:creationId xmlns:a16="http://schemas.microsoft.com/office/drawing/2014/main" id="{02FDBE45-48FB-7630-5CC8-F21A78814550}"/>
              </a:ext>
            </a:extLst>
          </p:cNvPr>
          <p:cNvSpPr txBox="1"/>
          <p:nvPr/>
        </p:nvSpPr>
        <p:spPr>
          <a:xfrm>
            <a:off x="1712655" y="6258134"/>
            <a:ext cx="5374014" cy="600164"/>
          </a:xfrm>
          <a:prstGeom prst="rect">
            <a:avLst/>
          </a:prstGeom>
          <a:noFill/>
        </p:spPr>
        <p:txBody>
          <a:bodyPr wrap="square" lIns="91440" tIns="45720" rIns="91440" bIns="45720" rtlCol="0" anchor="t">
            <a:spAutoFit/>
          </a:bodyPr>
          <a:lstStyle/>
          <a:p>
            <a:r>
              <a:rPr lang="en-AU" sz="1100">
                <a:solidFill>
                  <a:srgbClr val="1B2A33"/>
                </a:solidFill>
                <a:latin typeface="Segoe UI"/>
                <a:cs typeface="Segoe UI"/>
              </a:rPr>
              <a:t>* Star rating May 2026 Extract </a:t>
            </a:r>
            <a:br>
              <a:rPr lang="en-AU" sz="1100">
                <a:solidFill>
                  <a:srgbClr val="1B2A33"/>
                </a:solidFill>
                <a:latin typeface="Segoe UI"/>
                <a:ea typeface="+mn-lt"/>
                <a:cs typeface="Segoe UI"/>
              </a:rPr>
            </a:br>
            <a:r>
              <a:rPr lang="en-AU" sz="1100">
                <a:solidFill>
                  <a:srgbClr val="1B2A33"/>
                </a:solidFill>
                <a:latin typeface="Segoe UI"/>
                <a:ea typeface="+mn-lt"/>
                <a:cs typeface="Segoe UI"/>
              </a:rPr>
              <a:t>** </a:t>
            </a:r>
            <a:r>
              <a:rPr lang="en-AU" sz="1100">
                <a:solidFill>
                  <a:srgbClr val="1B2A33"/>
                </a:solidFill>
                <a:latin typeface="Segoe UI"/>
                <a:ea typeface="+mn-lt"/>
                <a:cs typeface="Segoe UI"/>
                <a:hlinkClick r:id="rId4"/>
              </a:rPr>
              <a:t>https://www.myagedcare.gov.au/how-are-star-ratings-calculated</a:t>
            </a:r>
            <a:endParaRPr lang="en-US">
              <a:solidFill>
                <a:srgbClr val="1B2A33"/>
              </a:solidFill>
              <a:latin typeface="Segoe UI"/>
              <a:cs typeface="Segoe UI"/>
            </a:endParaRPr>
          </a:p>
          <a:p>
            <a:endParaRPr lang="en-AU" sz="1100">
              <a:solidFill>
                <a:srgbClr val="1B2A33"/>
              </a:solidFill>
              <a:latin typeface="Segoe UI"/>
              <a:cs typeface="Segoe UI"/>
            </a:endParaRPr>
          </a:p>
        </p:txBody>
      </p:sp>
      <p:sp>
        <p:nvSpPr>
          <p:cNvPr id="22" name="Text 2">
            <a:extLst>
              <a:ext uri="{FF2B5EF4-FFF2-40B4-BE49-F238E27FC236}">
                <a16:creationId xmlns:a16="http://schemas.microsoft.com/office/drawing/2014/main" id="{DD188E60-387A-10EB-8CD6-9E88E048CA4A}"/>
              </a:ext>
            </a:extLst>
          </p:cNvPr>
          <p:cNvSpPr/>
          <p:nvPr/>
        </p:nvSpPr>
        <p:spPr>
          <a:xfrm>
            <a:off x="1934905" y="687267"/>
            <a:ext cx="900000" cy="288000"/>
          </a:xfrm>
          <a:prstGeom prst="rect">
            <a:avLst/>
          </a:prstGeom>
          <a:solidFill>
            <a:srgbClr val="1B3A6B"/>
          </a:solidFill>
          <a:ln>
            <a:solidFill>
              <a:srgbClr val="0E7C7B"/>
            </a:solidFill>
          </a:ln>
        </p:spPr>
        <p:txBody>
          <a:bodyPr wrap="square" lIns="1524" tIns="1524" rIns="1524" bIns="1524" rtlCol="0" anchor="ctr">
            <a:normAutofit/>
          </a:bodyPr>
          <a:lstStyle/>
          <a:p>
            <a:pPr marL="0" indent="0" algn="ctr">
              <a:buNone/>
            </a:pPr>
            <a:r>
              <a:rPr lang="en-US" sz="1400" b="1">
                <a:solidFill>
                  <a:srgbClr val="FFFFFF"/>
                </a:solidFill>
                <a:latin typeface="Segoe UI"/>
                <a:cs typeface="Segoe UI"/>
              </a:rPr>
              <a:t>Enhanced</a:t>
            </a:r>
          </a:p>
        </p:txBody>
      </p:sp>
      <p:sp>
        <p:nvSpPr>
          <p:cNvPr id="24" name="Shape 35">
            <a:extLst>
              <a:ext uri="{FF2B5EF4-FFF2-40B4-BE49-F238E27FC236}">
                <a16:creationId xmlns:a16="http://schemas.microsoft.com/office/drawing/2014/main" id="{34E71A72-D251-4AC8-A37E-59C2DFA7F437}"/>
              </a:ext>
            </a:extLst>
          </p:cNvPr>
          <p:cNvSpPr/>
          <p:nvPr/>
        </p:nvSpPr>
        <p:spPr>
          <a:xfrm>
            <a:off x="2166786" y="3597822"/>
            <a:ext cx="438912" cy="438912"/>
          </a:xfrm>
          <a:prstGeom prst="ellipse">
            <a:avLst/>
          </a:prstGeom>
          <a:solidFill>
            <a:srgbClr val="1B3A6B"/>
          </a:solidFill>
          <a:ln w="12700">
            <a:solidFill>
              <a:srgbClr val="0E867F"/>
            </a:solidFill>
            <a:prstDash val="solid"/>
          </a:ln>
        </p:spPr>
        <p:txBody>
          <a:bodyPr lIns="91440" tIns="45720" rIns="91440" bIns="45720" anchor="ctr"/>
          <a:lstStyle/>
          <a:p>
            <a:r>
              <a:rPr lang="en-US" sz="1600">
                <a:solidFill>
                  <a:schemeClr val="bg1"/>
                </a:solidFill>
                <a:latin typeface="Segoe UI"/>
                <a:cs typeface="Segoe UI"/>
              </a:rPr>
              <a:t>4</a:t>
            </a:r>
          </a:p>
        </p:txBody>
      </p:sp>
      <p:sp>
        <p:nvSpPr>
          <p:cNvPr id="26" name="Shape 35">
            <a:extLst>
              <a:ext uri="{FF2B5EF4-FFF2-40B4-BE49-F238E27FC236}">
                <a16:creationId xmlns:a16="http://schemas.microsoft.com/office/drawing/2014/main" id="{354433F3-DD86-3AE6-47D4-4EE00BEBAF2E}"/>
              </a:ext>
            </a:extLst>
          </p:cNvPr>
          <p:cNvSpPr/>
          <p:nvPr/>
        </p:nvSpPr>
        <p:spPr>
          <a:xfrm>
            <a:off x="10067937" y="1963746"/>
            <a:ext cx="438912" cy="438912"/>
          </a:xfrm>
          <a:prstGeom prst="ellipse">
            <a:avLst/>
          </a:prstGeom>
          <a:solidFill>
            <a:srgbClr val="1B3A6B"/>
          </a:solidFill>
          <a:ln w="12700">
            <a:solidFill>
              <a:srgbClr val="0E867F"/>
            </a:solidFill>
            <a:prstDash val="solid"/>
          </a:ln>
        </p:spPr>
        <p:txBody>
          <a:bodyPr lIns="91440" tIns="45720" rIns="91440" bIns="45720" anchor="ctr"/>
          <a:lstStyle/>
          <a:p>
            <a:pPr algn="ctr"/>
            <a:r>
              <a:rPr lang="en-US" sz="1600">
                <a:solidFill>
                  <a:schemeClr val="bg1"/>
                </a:solidFill>
                <a:latin typeface="Segoe UI"/>
                <a:cs typeface="Segoe UI"/>
              </a:rPr>
              <a:t>3</a:t>
            </a:r>
            <a:endParaRPr lang="en-US">
              <a:latin typeface="Segoe UI"/>
              <a:cs typeface="Segoe UI"/>
            </a:endParaRPr>
          </a:p>
        </p:txBody>
      </p:sp>
    </p:spTree>
    <p:extLst>
      <p:ext uri="{BB962C8B-B14F-4D97-AF65-F5344CB8AC3E}">
        <p14:creationId xmlns:p14="http://schemas.microsoft.com/office/powerpoint/2010/main" val="3740987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02AC6BA6-B669-A08E-8580-D93B1B6C4C06}"/>
            </a:ext>
          </a:extLst>
        </p:cNvPr>
        <p:cNvGrpSpPr/>
        <p:nvPr/>
      </p:nvGrpSpPr>
      <p:grpSpPr>
        <a:xfrm>
          <a:off x="0" y="0"/>
          <a:ext cx="0" cy="0"/>
          <a:chOff x="0" y="0"/>
          <a:chExt cx="0" cy="0"/>
        </a:xfrm>
      </p:grpSpPr>
      <p:sp>
        <p:nvSpPr>
          <p:cNvPr id="4" name="TopBar">
            <a:extLst>
              <a:ext uri="{FF2B5EF4-FFF2-40B4-BE49-F238E27FC236}">
                <a16:creationId xmlns:a16="http://schemas.microsoft.com/office/drawing/2014/main" id="{33B0CA5F-E77F-4226-9E9C-17F1CCCAE3FA}"/>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E0634555-174A-456A-894E-302E3A7C7EDA}"/>
              </a:ext>
            </a:extLst>
          </p:cNvPr>
          <p:cNvSpPr/>
          <p:nvPr/>
        </p:nvSpPr>
        <p:spPr>
          <a:xfrm>
            <a:off x="5334000" y="3759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SectionTitle">
            <a:extLst>
              <a:ext uri="{FF2B5EF4-FFF2-40B4-BE49-F238E27FC236}">
                <a16:creationId xmlns:a16="http://schemas.microsoft.com/office/drawing/2014/main" id="{A642C723-A8B7-4CCD-9A8F-6183AF5B8FAC}"/>
              </a:ext>
            </a:extLst>
          </p:cNvPr>
          <p:cNvSpPr txBox="1"/>
          <p:nvPr/>
        </p:nvSpPr>
        <p:spPr>
          <a:xfrm>
            <a:off x="1524000" y="2362200"/>
            <a:ext cx="9144000" cy="1143000"/>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Consumer – Cost comparisons</a:t>
            </a:r>
          </a:p>
        </p:txBody>
      </p:sp>
      <p:sp>
        <p:nvSpPr>
          <p:cNvPr id="7" name="SectionSubtitle">
            <a:extLst>
              <a:ext uri="{FF2B5EF4-FFF2-40B4-BE49-F238E27FC236}">
                <a16:creationId xmlns:a16="http://schemas.microsoft.com/office/drawing/2014/main" id="{0DD6BA83-2729-4352-8268-9D1565915C19}"/>
              </a:ext>
            </a:extLst>
          </p:cNvPr>
          <p:cNvSpPr txBox="1"/>
          <p:nvPr/>
        </p:nvSpPr>
        <p:spPr>
          <a:xfrm>
            <a:off x="1524000" y="4013200"/>
            <a:ext cx="9144000" cy="406400"/>
          </a:xfrm>
          <a:prstGeom prst="rect">
            <a:avLst/>
          </a:prstGeom>
          <a:noFill/>
        </p:spPr>
        <p:txBody>
          <a:bodyPr vertOverflow="overflow" vert="horz" wrap="square" rtlCol="0" anchor="ctr" anchorCtr="0">
            <a:spAutoFit/>
          </a:bodyPr>
          <a:lstStyle/>
          <a:p>
            <a:pPr algn="ctr"/>
            <a:r>
              <a:rPr lang="en-AU" sz="2000">
                <a:solidFill>
                  <a:srgbClr val="4A5A66"/>
                </a:solidFill>
                <a:latin typeface="Segoe UI"/>
                <a:cs typeface="Segoe UI"/>
              </a:rPr>
              <a:t>04 Qiao Zhou</a:t>
            </a:r>
          </a:p>
        </p:txBody>
      </p:sp>
    </p:spTree>
    <p:extLst>
      <p:ext uri="{BB962C8B-B14F-4D97-AF65-F5344CB8AC3E}">
        <p14:creationId xmlns:p14="http://schemas.microsoft.com/office/powerpoint/2010/main" val="3266495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0F905-CDE3-3F06-0E5F-F369A4CB1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6482B0-9551-9828-1FEF-D8BF7CEC273A}"/>
              </a:ext>
            </a:extLst>
          </p:cNvPr>
          <p:cNvSpPr>
            <a:spLocks noGrp="1"/>
          </p:cNvSpPr>
          <p:nvPr>
            <p:ph type="title"/>
          </p:nvPr>
        </p:nvSpPr>
        <p:spPr/>
        <p:txBody>
          <a:bodyPr anchor="t">
            <a:normAutofit/>
          </a:bodyPr>
          <a:lstStyle/>
          <a:p>
            <a:r>
              <a:rPr lang="en-AU" sz="2800" b="1">
                <a:solidFill>
                  <a:srgbClr val="1B3A6B"/>
                </a:solidFill>
                <a:latin typeface="Segoe UI"/>
                <a:cs typeface="Segoe UI"/>
              </a:rPr>
              <a:t>From suitable homes to costs Mum can compare</a:t>
            </a:r>
            <a:endParaRPr lang="en-US" sz="2800" b="1">
              <a:solidFill>
                <a:srgbClr val="1B3A6B"/>
              </a:solidFill>
              <a:latin typeface="Segoe UI"/>
              <a:cs typeface="Segoe UI"/>
            </a:endParaRPr>
          </a:p>
        </p:txBody>
      </p:sp>
      <p:sp>
        <p:nvSpPr>
          <p:cNvPr id="9" name="Content Placeholder 3">
            <a:extLst>
              <a:ext uri="{FF2B5EF4-FFF2-40B4-BE49-F238E27FC236}">
                <a16:creationId xmlns:a16="http://schemas.microsoft.com/office/drawing/2014/main" id="{99B8E1AC-7084-AE89-DF37-326275A37981}"/>
              </a:ext>
            </a:extLst>
          </p:cNvPr>
          <p:cNvSpPr>
            <a:spLocks noGrp="1"/>
          </p:cNvSpPr>
          <p:nvPr>
            <p:ph idx="1"/>
          </p:nvPr>
        </p:nvSpPr>
        <p:spPr/>
        <p:txBody>
          <a:bodyPr/>
          <a:lstStyle/>
          <a:p>
            <a:pPr>
              <a:spcBef>
                <a:spcPts val="0"/>
              </a:spcBef>
              <a:spcAft>
                <a:spcPts val="0"/>
              </a:spcAft>
            </a:pPr>
            <a:r>
              <a:rPr lang="en-US" sz="2400">
                <a:solidFill>
                  <a:srgbClr val="4A5A66"/>
                </a:solidFill>
                <a:latin typeface="Segoe UI"/>
                <a:cs typeface="Segoe UI"/>
              </a:rPr>
              <a:t>Mum has shortlisted </a:t>
            </a:r>
            <a:r>
              <a:rPr lang="en-US" sz="2400" b="1">
                <a:solidFill>
                  <a:srgbClr val="4A5A66"/>
                </a:solidFill>
                <a:latin typeface="Segoe UI"/>
                <a:cs typeface="Segoe UI"/>
              </a:rPr>
              <a:t>three </a:t>
            </a:r>
            <a:r>
              <a:rPr lang="en-US" sz="2400">
                <a:solidFill>
                  <a:srgbClr val="4A5A66"/>
                </a:solidFill>
                <a:latin typeface="Segoe UI"/>
                <a:cs typeface="Segoe UI"/>
              </a:rPr>
              <a:t>homes that meet her </a:t>
            </a:r>
            <a:r>
              <a:rPr lang="en-US" sz="2400" b="1">
                <a:solidFill>
                  <a:srgbClr val="4A5A66"/>
                </a:solidFill>
                <a:latin typeface="Segoe UI"/>
                <a:cs typeface="Segoe UI"/>
              </a:rPr>
              <a:t>care, location </a:t>
            </a:r>
            <a:r>
              <a:rPr lang="en-US" sz="2400">
                <a:solidFill>
                  <a:srgbClr val="4A5A66"/>
                </a:solidFill>
                <a:latin typeface="Segoe UI"/>
                <a:cs typeface="Segoe UI"/>
              </a:rPr>
              <a:t>and</a:t>
            </a:r>
            <a:r>
              <a:rPr lang="en-US" sz="2400" b="1">
                <a:solidFill>
                  <a:srgbClr val="4A5A66"/>
                </a:solidFill>
                <a:latin typeface="Segoe UI"/>
                <a:cs typeface="Segoe UI"/>
              </a:rPr>
              <a:t> quality </a:t>
            </a:r>
            <a:r>
              <a:rPr lang="en-US" sz="2400">
                <a:solidFill>
                  <a:srgbClr val="4A5A66"/>
                </a:solidFill>
                <a:latin typeface="Segoe UI"/>
                <a:cs typeface="Segoe UI"/>
              </a:rPr>
              <a:t>needs. </a:t>
            </a:r>
          </a:p>
          <a:p>
            <a:pPr>
              <a:spcBef>
                <a:spcPts val="0"/>
              </a:spcBef>
              <a:spcAft>
                <a:spcPts val="0"/>
              </a:spcAft>
            </a:pPr>
            <a:endParaRPr lang="en-US" sz="2400">
              <a:solidFill>
                <a:srgbClr val="4A5A66"/>
              </a:solidFill>
              <a:latin typeface="Segoe UI"/>
              <a:cs typeface="Segoe UI"/>
            </a:endParaRPr>
          </a:p>
          <a:p>
            <a:pPr>
              <a:spcBef>
                <a:spcPts val="0"/>
              </a:spcBef>
              <a:spcAft>
                <a:spcPts val="0"/>
              </a:spcAft>
            </a:pPr>
            <a:r>
              <a:rPr lang="en-US" sz="2400">
                <a:solidFill>
                  <a:srgbClr val="4A5A66"/>
                </a:solidFill>
                <a:latin typeface="Segoe UI"/>
                <a:cs typeface="Segoe UI"/>
              </a:rPr>
              <a:t>Her next question is: </a:t>
            </a:r>
          </a:p>
          <a:p>
            <a:pPr>
              <a:spcBef>
                <a:spcPts val="0"/>
              </a:spcBef>
              <a:spcAft>
                <a:spcPts val="0"/>
              </a:spcAft>
            </a:pPr>
            <a:endParaRPr lang="en-US" sz="2400" b="1">
              <a:solidFill>
                <a:srgbClr val="4A5A66"/>
              </a:solidFill>
              <a:latin typeface="Segoe UI"/>
              <a:cs typeface="Segoe UI"/>
            </a:endParaRPr>
          </a:p>
          <a:p>
            <a:pPr>
              <a:spcBef>
                <a:spcPts val="0"/>
              </a:spcBef>
              <a:spcAft>
                <a:spcPts val="0"/>
              </a:spcAft>
            </a:pPr>
            <a:r>
              <a:rPr lang="en-US" sz="2800" b="1">
                <a:solidFill>
                  <a:srgbClr val="4A5A66"/>
                </a:solidFill>
                <a:latin typeface="Segoe UI"/>
                <a:cs typeface="Segoe UI"/>
              </a:rPr>
              <a:t>What would each of these options actually cost me?</a:t>
            </a:r>
          </a:p>
          <a:p>
            <a:pPr marL="342900" indent="-342900">
              <a:spcBef>
                <a:spcPts val="0"/>
              </a:spcBef>
              <a:spcAft>
                <a:spcPts val="0"/>
              </a:spcAft>
              <a:buFont typeface="+mj-lt"/>
              <a:buAutoNum type="arabicPeriod"/>
            </a:pPr>
            <a:endParaRPr lang="en-US" sz="1600" b="1">
              <a:solidFill>
                <a:srgbClr val="4A5A66"/>
              </a:solidFill>
              <a:latin typeface="Segoe UI"/>
              <a:cs typeface="Segoe UI"/>
            </a:endParaRPr>
          </a:p>
          <a:p>
            <a:pPr>
              <a:spcBef>
                <a:spcPts val="0"/>
              </a:spcBef>
              <a:spcAft>
                <a:spcPts val="0"/>
              </a:spcAft>
            </a:pPr>
            <a:endParaRPr lang="en-US" sz="1200" b="1">
              <a:solidFill>
                <a:srgbClr val="4A5A66"/>
              </a:solidFill>
              <a:latin typeface="Segoe UI"/>
              <a:cs typeface="Segoe UI"/>
            </a:endParaRPr>
          </a:p>
        </p:txBody>
      </p:sp>
      <p:sp>
        <p:nvSpPr>
          <p:cNvPr id="11" name="Slide Number Placeholder 4">
            <a:extLst>
              <a:ext uri="{FF2B5EF4-FFF2-40B4-BE49-F238E27FC236}">
                <a16:creationId xmlns:a16="http://schemas.microsoft.com/office/drawing/2014/main" id="{D6B2179D-19D6-81F2-2AD3-53992D72E91A}"/>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32</a:t>
            </a:fld>
            <a:endParaRPr lang="en-GB"/>
          </a:p>
        </p:txBody>
      </p:sp>
      <p:pic>
        <p:nvPicPr>
          <p:cNvPr id="4" name="Picture 3">
            <a:extLst>
              <a:ext uri="{FF2B5EF4-FFF2-40B4-BE49-F238E27FC236}">
                <a16:creationId xmlns:a16="http://schemas.microsoft.com/office/drawing/2014/main" id="{7B8B21D1-3A6B-5BBB-CF02-17BB9D3ACCF5}"/>
              </a:ext>
            </a:extLst>
          </p:cNvPr>
          <p:cNvPicPr>
            <a:picLocks noChangeAspect="1"/>
          </p:cNvPicPr>
          <p:nvPr/>
        </p:nvPicPr>
        <p:blipFill>
          <a:blip r:embed="rId3">
            <a:extLst>
              <a:ext uri="{28A0092B-C50C-407E-A947-70E740481C1C}">
                <a14:useLocalDpi xmlns:a14="http://schemas.microsoft.com/office/drawing/2010/main" val="0"/>
              </a:ext>
            </a:extLst>
          </a:blip>
          <a:srcRect r="1" b="157"/>
          <a:stretch>
            <a:fillRect/>
          </a:stretch>
        </p:blipFill>
        <p:spPr>
          <a:xfrm>
            <a:off x="6096000" y="10"/>
            <a:ext cx="6096000" cy="6857990"/>
          </a:xfrm>
          <a:prstGeom prst="rect">
            <a:avLst/>
          </a:prstGeom>
          <a:noFill/>
        </p:spPr>
      </p:pic>
    </p:spTree>
    <p:extLst>
      <p:ext uri="{BB962C8B-B14F-4D97-AF65-F5344CB8AC3E}">
        <p14:creationId xmlns:p14="http://schemas.microsoft.com/office/powerpoint/2010/main" val="845460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F301-9B08-A529-DFC5-E2243CAF5B2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597DF57-6E3B-9DE9-3F8C-597DBD4FACE5}"/>
              </a:ext>
            </a:extLst>
          </p:cNvPr>
          <p:cNvSpPr>
            <a:spLocks noGrp="1"/>
          </p:cNvSpPr>
          <p:nvPr>
            <p:ph type="title"/>
          </p:nvPr>
        </p:nvSpPr>
        <p:spPr>
          <a:xfrm>
            <a:off x="326848" y="288389"/>
            <a:ext cx="10068435" cy="1232435"/>
          </a:xfrm>
        </p:spPr>
        <p:txBody>
          <a:bodyPr/>
          <a:lstStyle/>
          <a:p>
            <a:r>
              <a:rPr lang="en-AU" sz="2800" b="1">
                <a:solidFill>
                  <a:srgbClr val="1B3A6B"/>
                </a:solidFill>
                <a:latin typeface="Segoe UI"/>
                <a:cs typeface="Segoe UI"/>
              </a:rPr>
              <a:t>What actually drives Mum’s residential aged care costs?</a:t>
            </a:r>
            <a:endParaRPr lang="en-US" sz="2800" b="1">
              <a:solidFill>
                <a:srgbClr val="1B3A6B"/>
              </a:solidFill>
              <a:latin typeface="Segoe UI"/>
              <a:cs typeface="Segoe UI"/>
            </a:endParaRPr>
          </a:p>
        </p:txBody>
      </p:sp>
      <p:pic>
        <p:nvPicPr>
          <p:cNvPr id="6" name="Content Placeholder 5">
            <a:extLst>
              <a:ext uri="{FF2B5EF4-FFF2-40B4-BE49-F238E27FC236}">
                <a16:creationId xmlns:a16="http://schemas.microsoft.com/office/drawing/2014/main" id="{F40E3F48-48FE-F89A-4566-F84E29FF2E4E}"/>
              </a:ext>
            </a:extLst>
          </p:cNvPr>
          <p:cNvPicPr>
            <a:picLocks noGrp="1" noChangeAspect="1"/>
          </p:cNvPicPr>
          <p:nvPr>
            <p:ph idx="1"/>
          </p:nvPr>
        </p:nvPicPr>
        <p:blipFill>
          <a:blip r:embed="rId3"/>
          <a:stretch>
            <a:fillRect/>
          </a:stretch>
        </p:blipFill>
        <p:spPr>
          <a:xfrm>
            <a:off x="386094" y="1013012"/>
            <a:ext cx="10535906" cy="4879788"/>
          </a:xfrm>
          <a:prstGeom prst="rect">
            <a:avLst/>
          </a:prstGeom>
        </p:spPr>
      </p:pic>
      <p:sp>
        <p:nvSpPr>
          <p:cNvPr id="4" name="Slide Number Placeholder 3">
            <a:extLst>
              <a:ext uri="{FF2B5EF4-FFF2-40B4-BE49-F238E27FC236}">
                <a16:creationId xmlns:a16="http://schemas.microsoft.com/office/drawing/2014/main" id="{DF04B4F8-C3DB-1545-3259-4DDBAE41ACF2}"/>
              </a:ext>
            </a:extLst>
          </p:cNvPr>
          <p:cNvSpPr>
            <a:spLocks noGrp="1"/>
          </p:cNvSpPr>
          <p:nvPr>
            <p:ph type="sldNum" sz="quarter" idx="12"/>
          </p:nvPr>
        </p:nvSpPr>
        <p:spPr/>
        <p:txBody>
          <a:bodyPr/>
          <a:lstStyle/>
          <a:p>
            <a:fld id="{741AFF56-1126-4107-9C02-BC0EFBF16431}" type="slidenum">
              <a:rPr lang="en-GB" smtClean="0"/>
              <a:pPr/>
              <a:t>33</a:t>
            </a:fld>
            <a:endParaRPr lang="en-GB"/>
          </a:p>
        </p:txBody>
      </p:sp>
    </p:spTree>
    <p:extLst>
      <p:ext uri="{BB962C8B-B14F-4D97-AF65-F5344CB8AC3E}">
        <p14:creationId xmlns:p14="http://schemas.microsoft.com/office/powerpoint/2010/main" val="4197134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D06A-A813-67AD-9F46-85DD5ED94C49}"/>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E6D6EF91-D3AF-68C9-E68E-3758085A2658}"/>
              </a:ext>
            </a:extLst>
          </p:cNvPr>
          <p:cNvPicPr>
            <a:picLocks noChangeAspect="1"/>
          </p:cNvPicPr>
          <p:nvPr/>
        </p:nvPicPr>
        <p:blipFill>
          <a:blip r:embed="rId3"/>
          <a:stretch>
            <a:fillRect/>
          </a:stretch>
        </p:blipFill>
        <p:spPr>
          <a:xfrm>
            <a:off x="326849" y="2097404"/>
            <a:ext cx="11096193" cy="3652043"/>
          </a:xfrm>
          <a:prstGeom prst="rect">
            <a:avLst/>
          </a:prstGeom>
        </p:spPr>
      </p:pic>
      <p:sp>
        <p:nvSpPr>
          <p:cNvPr id="8" name="Title 7">
            <a:extLst>
              <a:ext uri="{FF2B5EF4-FFF2-40B4-BE49-F238E27FC236}">
                <a16:creationId xmlns:a16="http://schemas.microsoft.com/office/drawing/2014/main" id="{BC80E456-85C3-62E1-5B51-6928629B69A1}"/>
              </a:ext>
            </a:extLst>
          </p:cNvPr>
          <p:cNvSpPr>
            <a:spLocks noGrp="1"/>
          </p:cNvSpPr>
          <p:nvPr>
            <p:ph type="title"/>
          </p:nvPr>
        </p:nvSpPr>
        <p:spPr>
          <a:xfrm>
            <a:off x="326849" y="288389"/>
            <a:ext cx="10838456" cy="1232435"/>
          </a:xfrm>
        </p:spPr>
        <p:txBody>
          <a:bodyPr/>
          <a:lstStyle/>
          <a:p>
            <a:r>
              <a:rPr lang="en-AU" sz="2400" b="1">
                <a:solidFill>
                  <a:srgbClr val="1B3A6B"/>
                </a:solidFill>
                <a:latin typeface="Segoe UI"/>
                <a:cs typeface="Segoe UI"/>
              </a:rPr>
              <a:t>Scenario 1 — Mum qualifies for accommodation support</a:t>
            </a:r>
            <a:endParaRPr lang="en-US" sz="2400" b="1">
              <a:solidFill>
                <a:srgbClr val="1B3A6B"/>
              </a:solidFill>
              <a:latin typeface="Segoe UI"/>
              <a:cs typeface="Segoe UI"/>
            </a:endParaRPr>
          </a:p>
        </p:txBody>
      </p:sp>
      <p:sp>
        <p:nvSpPr>
          <p:cNvPr id="6" name="Content Placeholder 8">
            <a:extLst>
              <a:ext uri="{FF2B5EF4-FFF2-40B4-BE49-F238E27FC236}">
                <a16:creationId xmlns:a16="http://schemas.microsoft.com/office/drawing/2014/main" id="{08002B80-51F3-A6D4-B60E-FD93038CFCC5}"/>
              </a:ext>
            </a:extLst>
          </p:cNvPr>
          <p:cNvSpPr>
            <a:spLocks noGrp="1"/>
          </p:cNvSpPr>
          <p:nvPr>
            <p:ph idx="1"/>
          </p:nvPr>
        </p:nvSpPr>
        <p:spPr>
          <a:xfrm>
            <a:off x="352424" y="1493113"/>
            <a:ext cx="7521041" cy="415758"/>
          </a:xfrm>
        </p:spPr>
        <p:txBody>
          <a:bodyPr/>
          <a:lstStyle/>
          <a:p>
            <a:pPr>
              <a:spcBef>
                <a:spcPts val="0"/>
              </a:spcBef>
              <a:spcAft>
                <a:spcPts val="0"/>
              </a:spcAft>
            </a:pPr>
            <a:r>
              <a:rPr lang="en-US" b="1">
                <a:solidFill>
                  <a:srgbClr val="4A5A66"/>
                </a:solidFill>
                <a:latin typeface="Segoe UI"/>
                <a:cs typeface="Segoe UI"/>
              </a:rPr>
              <a:t>Mum’s position: Eligible for accommodation support | Plans to pay: $200k upfront</a:t>
            </a:r>
          </a:p>
        </p:txBody>
      </p:sp>
      <p:sp>
        <p:nvSpPr>
          <p:cNvPr id="4" name="Slide Number Placeholder 3">
            <a:extLst>
              <a:ext uri="{FF2B5EF4-FFF2-40B4-BE49-F238E27FC236}">
                <a16:creationId xmlns:a16="http://schemas.microsoft.com/office/drawing/2014/main" id="{BA70D636-BD50-41A7-58D5-C8FFD0B8F6EE}"/>
              </a:ext>
            </a:extLst>
          </p:cNvPr>
          <p:cNvSpPr>
            <a:spLocks noGrp="1"/>
          </p:cNvSpPr>
          <p:nvPr>
            <p:ph type="sldNum" sz="quarter" idx="12"/>
          </p:nvPr>
        </p:nvSpPr>
        <p:spPr/>
        <p:txBody>
          <a:bodyPr/>
          <a:lstStyle/>
          <a:p>
            <a:fld id="{741AFF56-1126-4107-9C02-BC0EFBF16431}" type="slidenum">
              <a:rPr lang="en-GB" smtClean="0"/>
              <a:pPr/>
              <a:t>34</a:t>
            </a:fld>
            <a:endParaRPr lang="en-GB"/>
          </a:p>
        </p:txBody>
      </p:sp>
      <p:sp>
        <p:nvSpPr>
          <p:cNvPr id="5" name="Text 1">
            <a:extLst>
              <a:ext uri="{FF2B5EF4-FFF2-40B4-BE49-F238E27FC236}">
                <a16:creationId xmlns:a16="http://schemas.microsoft.com/office/drawing/2014/main" id="{6B9A0D5B-4DFC-D521-00C8-D68B00A10E28}"/>
              </a:ext>
            </a:extLst>
          </p:cNvPr>
          <p:cNvSpPr/>
          <p:nvPr/>
        </p:nvSpPr>
        <p:spPr>
          <a:xfrm>
            <a:off x="330200" y="676436"/>
            <a:ext cx="11557000" cy="304800"/>
          </a:xfrm>
          <a:prstGeom prst="rect">
            <a:avLst/>
          </a:prstGeom>
        </p:spPr>
        <p:txBody>
          <a:bodyPr vert="horz" lIns="0" tIns="45720" rIns="91440" bIns="45720" rtlCol="0" anchor="ctr">
            <a:normAutofit fontScale="75000" lnSpcReduction="20000"/>
          </a:bodyPr>
          <a:lstStyle/>
          <a:p>
            <a:pPr>
              <a:lnSpc>
                <a:spcPct val="90000"/>
              </a:lnSpc>
              <a:spcBef>
                <a:spcPct val="0"/>
              </a:spcBef>
            </a:pPr>
            <a:r>
              <a:rPr lang="en-US" sz="2400" i="1">
                <a:solidFill>
                  <a:srgbClr val="245BFF"/>
                </a:solidFill>
                <a:latin typeface="Segoe UI"/>
                <a:cs typeface="Segoe UI"/>
              </a:rPr>
              <a:t>The published room price may not be the relevant answer</a:t>
            </a:r>
            <a:endParaRPr lang="en-US" sz="2400" i="1">
              <a:solidFill>
                <a:srgbClr val="3C69FF"/>
              </a:solidFill>
              <a:latin typeface="Segoe UI"/>
              <a:ea typeface="+mj-ea"/>
              <a:cs typeface="Segoe UI"/>
            </a:endParaRPr>
          </a:p>
        </p:txBody>
      </p:sp>
      <p:sp>
        <p:nvSpPr>
          <p:cNvPr id="2" name="Rectangle: Rounded Corners 1">
            <a:extLst>
              <a:ext uri="{FF2B5EF4-FFF2-40B4-BE49-F238E27FC236}">
                <a16:creationId xmlns:a16="http://schemas.microsoft.com/office/drawing/2014/main" id="{6EDC1137-D6D0-8AD7-23AB-668B8DF1CC2E}"/>
              </a:ext>
            </a:extLst>
          </p:cNvPr>
          <p:cNvSpPr/>
          <p:nvPr/>
        </p:nvSpPr>
        <p:spPr>
          <a:xfrm>
            <a:off x="2387600" y="2489200"/>
            <a:ext cx="1113366" cy="364066"/>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CAB70499-EFA2-5057-EE51-D9BFA54482C8}"/>
              </a:ext>
            </a:extLst>
          </p:cNvPr>
          <p:cNvSpPr/>
          <p:nvPr/>
        </p:nvSpPr>
        <p:spPr>
          <a:xfrm>
            <a:off x="8060266" y="2489200"/>
            <a:ext cx="1113366" cy="364066"/>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a:extLst>
              <a:ext uri="{FF2B5EF4-FFF2-40B4-BE49-F238E27FC236}">
                <a16:creationId xmlns:a16="http://schemas.microsoft.com/office/drawing/2014/main" id="{ED19BF87-5480-5D5C-9FD1-E8FD0B7F710D}"/>
              </a:ext>
            </a:extLst>
          </p:cNvPr>
          <p:cNvSpPr/>
          <p:nvPr/>
        </p:nvSpPr>
        <p:spPr>
          <a:xfrm>
            <a:off x="2417233" y="3107267"/>
            <a:ext cx="3420534" cy="181656"/>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DF2B54BE-1C07-6793-8B6B-0D6A47407C5C}"/>
              </a:ext>
            </a:extLst>
          </p:cNvPr>
          <p:cNvSpPr/>
          <p:nvPr/>
        </p:nvSpPr>
        <p:spPr>
          <a:xfrm>
            <a:off x="8098366" y="4347633"/>
            <a:ext cx="3324676" cy="181656"/>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37745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A0FC2-AED3-E454-8810-FD955324C56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6663835-0CB5-086F-77A3-942AFD8C4490}"/>
              </a:ext>
            </a:extLst>
          </p:cNvPr>
          <p:cNvPicPr>
            <a:picLocks noChangeAspect="1"/>
          </p:cNvPicPr>
          <p:nvPr/>
        </p:nvPicPr>
        <p:blipFill>
          <a:blip r:embed="rId3"/>
          <a:stretch>
            <a:fillRect/>
          </a:stretch>
        </p:blipFill>
        <p:spPr>
          <a:xfrm>
            <a:off x="326849" y="2098148"/>
            <a:ext cx="11140728" cy="3515657"/>
          </a:xfrm>
          <a:prstGeom prst="rect">
            <a:avLst/>
          </a:prstGeom>
        </p:spPr>
      </p:pic>
      <p:sp>
        <p:nvSpPr>
          <p:cNvPr id="8" name="Title 7">
            <a:extLst>
              <a:ext uri="{FF2B5EF4-FFF2-40B4-BE49-F238E27FC236}">
                <a16:creationId xmlns:a16="http://schemas.microsoft.com/office/drawing/2014/main" id="{A58718F4-18E6-1E91-91B6-B3ED545F1300}"/>
              </a:ext>
            </a:extLst>
          </p:cNvPr>
          <p:cNvSpPr>
            <a:spLocks noGrp="1"/>
          </p:cNvSpPr>
          <p:nvPr>
            <p:ph type="title"/>
          </p:nvPr>
        </p:nvSpPr>
        <p:spPr/>
        <p:txBody>
          <a:bodyPr wrap="none"/>
          <a:lstStyle/>
          <a:p>
            <a:r>
              <a:rPr lang="en-AU" sz="2200" b="1">
                <a:solidFill>
                  <a:srgbClr val="1B3A6B"/>
                </a:solidFill>
                <a:latin typeface="Segoe UI"/>
                <a:cs typeface="Segoe UI"/>
              </a:rPr>
              <a:t>Scenario 2 — Mum does not receive accommodation support</a:t>
            </a:r>
            <a:endParaRPr lang="en-US" sz="2200" b="1">
              <a:solidFill>
                <a:srgbClr val="1B3A6B"/>
              </a:solidFill>
              <a:latin typeface="Segoe UI"/>
              <a:cs typeface="Segoe UI"/>
            </a:endParaRPr>
          </a:p>
        </p:txBody>
      </p:sp>
      <p:sp>
        <p:nvSpPr>
          <p:cNvPr id="4" name="Slide Number Placeholder 3">
            <a:extLst>
              <a:ext uri="{FF2B5EF4-FFF2-40B4-BE49-F238E27FC236}">
                <a16:creationId xmlns:a16="http://schemas.microsoft.com/office/drawing/2014/main" id="{15221C75-B3F2-45B8-D762-0E803546F132}"/>
              </a:ext>
            </a:extLst>
          </p:cNvPr>
          <p:cNvSpPr>
            <a:spLocks noGrp="1"/>
          </p:cNvSpPr>
          <p:nvPr>
            <p:ph type="sldNum" sz="quarter" idx="12"/>
          </p:nvPr>
        </p:nvSpPr>
        <p:spPr/>
        <p:txBody>
          <a:bodyPr/>
          <a:lstStyle/>
          <a:p>
            <a:fld id="{741AFF56-1126-4107-9C02-BC0EFBF16431}" type="slidenum">
              <a:rPr lang="en-GB" smtClean="0"/>
              <a:pPr/>
              <a:t>35</a:t>
            </a:fld>
            <a:endParaRPr lang="en-GB"/>
          </a:p>
        </p:txBody>
      </p:sp>
      <p:sp>
        <p:nvSpPr>
          <p:cNvPr id="5" name="Text 1">
            <a:extLst>
              <a:ext uri="{FF2B5EF4-FFF2-40B4-BE49-F238E27FC236}">
                <a16:creationId xmlns:a16="http://schemas.microsoft.com/office/drawing/2014/main" id="{1FE6F1DF-E730-5C8F-16A4-FF61D7282917}"/>
              </a:ext>
            </a:extLst>
          </p:cNvPr>
          <p:cNvSpPr/>
          <p:nvPr/>
        </p:nvSpPr>
        <p:spPr>
          <a:xfrm>
            <a:off x="330200" y="666550"/>
            <a:ext cx="11557000" cy="304800"/>
          </a:xfrm>
          <a:prstGeom prst="rect">
            <a:avLst/>
          </a:prstGeom>
        </p:spPr>
        <p:txBody>
          <a:bodyPr vert="horz" lIns="0" tIns="45720" rIns="91440" bIns="45720" rtlCol="0" anchor="ctr">
            <a:normAutofit fontScale="75000" lnSpcReduction="20000"/>
          </a:bodyPr>
          <a:lstStyle/>
          <a:p>
            <a:pPr>
              <a:lnSpc>
                <a:spcPct val="90000"/>
              </a:lnSpc>
              <a:spcBef>
                <a:spcPct val="0"/>
              </a:spcBef>
            </a:pPr>
            <a:r>
              <a:rPr lang="en-US" sz="2400" i="1">
                <a:solidFill>
                  <a:srgbClr val="245BFF"/>
                </a:solidFill>
                <a:latin typeface="Segoe UI"/>
                <a:ea typeface="+mj-ea"/>
                <a:cs typeface="Segoe UI"/>
              </a:rPr>
              <a:t>Room price and upfront payment now matter</a:t>
            </a:r>
            <a:endParaRPr lang="en-US" sz="2400" i="1">
              <a:solidFill>
                <a:srgbClr val="3C69FF"/>
              </a:solidFill>
              <a:latin typeface="Segoe UI"/>
              <a:ea typeface="+mj-ea"/>
              <a:cs typeface="Segoe UI"/>
            </a:endParaRPr>
          </a:p>
        </p:txBody>
      </p:sp>
      <p:sp>
        <p:nvSpPr>
          <p:cNvPr id="7" name="Rectangle: Rounded Corners 6">
            <a:extLst>
              <a:ext uri="{FF2B5EF4-FFF2-40B4-BE49-F238E27FC236}">
                <a16:creationId xmlns:a16="http://schemas.microsoft.com/office/drawing/2014/main" id="{AA5FFEB6-ED97-20D5-97A4-E49AA61DEEEC}"/>
              </a:ext>
            </a:extLst>
          </p:cNvPr>
          <p:cNvSpPr/>
          <p:nvPr/>
        </p:nvSpPr>
        <p:spPr>
          <a:xfrm>
            <a:off x="2442633" y="2489200"/>
            <a:ext cx="1113366" cy="364066"/>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a:extLst>
              <a:ext uri="{FF2B5EF4-FFF2-40B4-BE49-F238E27FC236}">
                <a16:creationId xmlns:a16="http://schemas.microsoft.com/office/drawing/2014/main" id="{731F3D64-B189-D665-5999-CAFB1D4834CE}"/>
              </a:ext>
            </a:extLst>
          </p:cNvPr>
          <p:cNvSpPr/>
          <p:nvPr/>
        </p:nvSpPr>
        <p:spPr>
          <a:xfrm>
            <a:off x="8079320" y="2484837"/>
            <a:ext cx="1113366" cy="364066"/>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F2C4F09F-6EB2-7CF7-D0A4-9A232DAFA6BE}"/>
              </a:ext>
            </a:extLst>
          </p:cNvPr>
          <p:cNvSpPr/>
          <p:nvPr/>
        </p:nvSpPr>
        <p:spPr>
          <a:xfrm>
            <a:off x="2442633" y="3137829"/>
            <a:ext cx="3420534" cy="181656"/>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a:extLst>
              <a:ext uri="{FF2B5EF4-FFF2-40B4-BE49-F238E27FC236}">
                <a16:creationId xmlns:a16="http://schemas.microsoft.com/office/drawing/2014/main" id="{3F23F1FB-6194-B456-DB7E-765CBBB62416}"/>
              </a:ext>
            </a:extLst>
          </p:cNvPr>
          <p:cNvSpPr/>
          <p:nvPr/>
        </p:nvSpPr>
        <p:spPr>
          <a:xfrm>
            <a:off x="8142901" y="4356100"/>
            <a:ext cx="3324676" cy="181656"/>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0" name="LeadIn"/>
          <p:cNvSpPr txBox="1"/>
          <p:nvPr/>
        </p:nvSpPr>
        <p:spPr>
          <a:xfrm>
            <a:off x="271208" y="1205831"/>
            <a:ext cx="11176000" cy="508000"/>
          </a:xfrm>
          <a:prstGeom prst="rect">
            <a:avLst/>
          </a:prstGeom>
          <a:noFill/>
        </p:spPr>
        <p:txBody>
          <a:bodyPr/>
          <a:lstStyle/>
          <a:p>
            <a:pPr algn="l">
              <a:spcBef>
                <a:spcPts val="0"/>
              </a:spcBef>
              <a:spcAft>
                <a:spcPts val="0"/>
              </a:spcAft>
            </a:pPr>
            <a:r>
              <a:rPr lang="en-US" b="1">
                <a:solidFill>
                  <a:srgbClr val="4A5A66"/>
                </a:solidFill>
                <a:latin typeface="Segoe UI"/>
                <a:cs typeface="Segoe UI"/>
              </a:rPr>
              <a:t>Mum’s position: Not eligible for accommodation support | Plans to pay: $500k upfront</a:t>
            </a:r>
          </a:p>
          <a:p>
            <a:pPr algn="l">
              <a:spcBef>
                <a:spcPts val="0"/>
              </a:spcBef>
              <a:spcAft>
                <a:spcPts val="0"/>
              </a:spcAft>
            </a:pPr>
            <a:r>
              <a:rPr lang="en-AU">
                <a:solidFill>
                  <a:srgbClr val="4A5A66"/>
                </a:solidFill>
                <a:latin typeface="Segoe UI"/>
                <a:cs typeface="Segoe UI"/>
              </a:rPr>
              <a:t>Same $500k upfront → different daily payments because room prices differ</a:t>
            </a:r>
            <a:endParaRPr lang="en-US" b="1">
              <a:solidFill>
                <a:srgbClr val="4A5A66"/>
              </a:solidFill>
              <a:latin typeface="Segoe UI"/>
              <a:cs typeface="Segoe UI"/>
            </a:endParaRPr>
          </a:p>
        </p:txBody>
      </p:sp>
    </p:spTree>
    <p:extLst>
      <p:ext uri="{BB962C8B-B14F-4D97-AF65-F5344CB8AC3E}">
        <p14:creationId xmlns:p14="http://schemas.microsoft.com/office/powerpoint/2010/main" val="42524620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E815E-C2CF-00E6-E039-8B0E18484E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8D796E-A510-7681-5FBF-2E27464AE8C2}"/>
              </a:ext>
            </a:extLst>
          </p:cNvPr>
          <p:cNvSpPr>
            <a:spLocks noGrp="1"/>
          </p:cNvSpPr>
          <p:nvPr>
            <p:ph type="title"/>
          </p:nvPr>
        </p:nvSpPr>
        <p:spPr>
          <a:xfrm>
            <a:off x="326849" y="288389"/>
            <a:ext cx="11021336" cy="1232435"/>
          </a:xfrm>
        </p:spPr>
        <p:txBody>
          <a:bodyPr anchor="t">
            <a:normAutofit/>
          </a:bodyPr>
          <a:lstStyle/>
          <a:p>
            <a:r>
              <a:rPr lang="en-US" sz="2800" b="1">
                <a:solidFill>
                  <a:srgbClr val="1B3A6B"/>
                </a:solidFill>
                <a:latin typeface="Segoe UI"/>
                <a:cs typeface="Segoe UI"/>
              </a:rPr>
              <a:t>One decision, one connected journey</a:t>
            </a:r>
          </a:p>
        </p:txBody>
      </p:sp>
      <p:pic>
        <p:nvPicPr>
          <p:cNvPr id="13" name="Content Placeholder 12">
            <a:extLst>
              <a:ext uri="{FF2B5EF4-FFF2-40B4-BE49-F238E27FC236}">
                <a16:creationId xmlns:a16="http://schemas.microsoft.com/office/drawing/2014/main" id="{F3D8F073-60C1-0786-8586-B2882D54B9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51000" y="1320800"/>
            <a:ext cx="8890000" cy="4978400"/>
          </a:xfrm>
          <a:prstGeom prst="rect">
            <a:avLst/>
          </a:prstGeom>
        </p:spPr>
      </p:pic>
      <p:sp>
        <p:nvSpPr>
          <p:cNvPr id="11" name="Slide Number Placeholder 4">
            <a:extLst>
              <a:ext uri="{FF2B5EF4-FFF2-40B4-BE49-F238E27FC236}">
                <a16:creationId xmlns:a16="http://schemas.microsoft.com/office/drawing/2014/main" id="{1555021A-2A2B-95D5-9283-2A246B5B0D20}"/>
              </a:ext>
            </a:extLst>
          </p:cNvPr>
          <p:cNvSpPr>
            <a:spLocks noGrp="1"/>
          </p:cNvSpPr>
          <p:nvPr>
            <p:ph type="sldNum" sz="quarter" idx="12"/>
          </p:nvPr>
        </p:nvSpPr>
        <p:spPr/>
        <p:txBody>
          <a:bodyPr anchor="b">
            <a:normAutofit/>
          </a:bodyPr>
          <a:lstStyle/>
          <a:p>
            <a:pPr>
              <a:spcAft>
                <a:spcPts val="600"/>
              </a:spcAft>
            </a:pPr>
            <a:fld id="{741AFF56-1126-4107-9C02-BC0EFBF16431}" type="slidenum">
              <a:rPr lang="en-GB" smtClean="0"/>
              <a:pPr>
                <a:spcAft>
                  <a:spcPts val="600"/>
                </a:spcAft>
              </a:pPr>
              <a:t>36</a:t>
            </a:fld>
            <a:endParaRPr lang="en-GB"/>
          </a:p>
        </p:txBody>
      </p:sp>
    </p:spTree>
    <p:extLst>
      <p:ext uri="{BB962C8B-B14F-4D97-AF65-F5344CB8AC3E}">
        <p14:creationId xmlns:p14="http://schemas.microsoft.com/office/powerpoint/2010/main" val="3542045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02AC6BA6-B669-A08E-8580-D93B1B6C4C06}"/>
            </a:ext>
          </a:extLst>
        </p:cNvPr>
        <p:cNvGrpSpPr/>
        <p:nvPr/>
      </p:nvGrpSpPr>
      <p:grpSpPr>
        <a:xfrm>
          <a:off x="0" y="0"/>
          <a:ext cx="0" cy="0"/>
          <a:chOff x="0" y="0"/>
          <a:chExt cx="0" cy="0"/>
        </a:xfrm>
      </p:grpSpPr>
      <p:sp>
        <p:nvSpPr>
          <p:cNvPr id="4" name="TopBar">
            <a:extLst>
              <a:ext uri="{FF2B5EF4-FFF2-40B4-BE49-F238E27FC236}">
                <a16:creationId xmlns:a16="http://schemas.microsoft.com/office/drawing/2014/main" id="{71A16BAB-8352-4E6F-B736-24D1A6A5AD6A}"/>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D5F07025-1765-47E7-B00A-ADC46B119FAF}"/>
              </a:ext>
            </a:extLst>
          </p:cNvPr>
          <p:cNvSpPr/>
          <p:nvPr/>
        </p:nvSpPr>
        <p:spPr>
          <a:xfrm>
            <a:off x="5334000" y="3759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SectionTitle">
            <a:extLst>
              <a:ext uri="{FF2B5EF4-FFF2-40B4-BE49-F238E27FC236}">
                <a16:creationId xmlns:a16="http://schemas.microsoft.com/office/drawing/2014/main" id="{890C7DFF-1BBC-4793-8087-7229679E7D2C}"/>
              </a:ext>
            </a:extLst>
          </p:cNvPr>
          <p:cNvSpPr txBox="1"/>
          <p:nvPr/>
        </p:nvSpPr>
        <p:spPr>
          <a:xfrm>
            <a:off x="1524000" y="2362200"/>
            <a:ext cx="9144000" cy="1143000"/>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Residential aged care costs</a:t>
            </a:r>
          </a:p>
        </p:txBody>
      </p:sp>
      <p:sp>
        <p:nvSpPr>
          <p:cNvPr id="7" name="SectionSubtitle">
            <a:extLst>
              <a:ext uri="{FF2B5EF4-FFF2-40B4-BE49-F238E27FC236}">
                <a16:creationId xmlns:a16="http://schemas.microsoft.com/office/drawing/2014/main" id="{76C4BC2A-55F9-4070-88A4-E0E22814F011}"/>
              </a:ext>
            </a:extLst>
          </p:cNvPr>
          <p:cNvSpPr txBox="1"/>
          <p:nvPr/>
        </p:nvSpPr>
        <p:spPr>
          <a:xfrm>
            <a:off x="1524000" y="3862457"/>
            <a:ext cx="9144000" cy="707886"/>
          </a:xfrm>
          <a:prstGeom prst="rect">
            <a:avLst/>
          </a:prstGeom>
          <a:noFill/>
        </p:spPr>
        <p:txBody>
          <a:bodyPr vertOverflow="overflow" vert="horz" wrap="square" rtlCol="0" anchor="ctr" anchorCtr="0">
            <a:spAutoFit/>
          </a:bodyPr>
          <a:lstStyle/>
          <a:p>
            <a:pPr algn="ctr"/>
            <a:r>
              <a:rPr lang="en-AU" sz="2000">
                <a:solidFill>
                  <a:srgbClr val="4A5A66"/>
                </a:solidFill>
                <a:latin typeface="Segoe UI"/>
                <a:cs typeface="Segoe UI"/>
              </a:rPr>
              <a:t>05 Catherine Nance</a:t>
            </a:r>
          </a:p>
          <a:p>
            <a:pPr algn="ctr"/>
            <a:r>
              <a:rPr lang="en-US" sz="2000">
                <a:solidFill>
                  <a:srgbClr val="4A5A66"/>
                </a:solidFill>
                <a:latin typeface="Segoe UI"/>
                <a:cs typeface="Segoe UI"/>
              </a:rPr>
              <a:t>The means test, the numbers, and what needs to change</a:t>
            </a:r>
            <a:endParaRPr lang="en-AU" sz="2000">
              <a:solidFill>
                <a:srgbClr val="4A5A66"/>
              </a:solidFill>
              <a:latin typeface="Segoe UI"/>
              <a:cs typeface="Segoe UI"/>
            </a:endParaRPr>
          </a:p>
        </p:txBody>
      </p:sp>
    </p:spTree>
    <p:extLst>
      <p:ext uri="{BB962C8B-B14F-4D97-AF65-F5344CB8AC3E}">
        <p14:creationId xmlns:p14="http://schemas.microsoft.com/office/powerpoint/2010/main" val="4167774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C71AF301-9B08-A529-DFC5-E2243CAF5B2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597DF57-6E3B-9DE9-3F8C-597DBD4FACE5}"/>
              </a:ext>
            </a:extLst>
          </p:cNvPr>
          <p:cNvSpPr>
            <a:spLocks noGrp="1"/>
          </p:cNvSpPr>
          <p:nvPr>
            <p:ph type="title"/>
          </p:nvPr>
        </p:nvSpPr>
        <p:spPr>
          <a:xfrm>
            <a:off x="326849" y="288389"/>
            <a:ext cx="11712750" cy="1232435"/>
          </a:xfrm>
        </p:spPr>
        <p:txBody>
          <a:bodyPr lIns="91440" rIns="91440"/>
          <a:lstStyle/>
          <a:p>
            <a:pPr algn="l">
              <a:buNone/>
            </a:pPr>
            <a:r>
              <a:rPr lang="en-AU" sz="2800" b="1">
                <a:solidFill>
                  <a:srgbClr val="1B3A6B"/>
                </a:solidFill>
                <a:latin typeface="Segoe UI"/>
              </a:rPr>
              <a:t>Residential aged care costs – single person</a:t>
            </a:r>
          </a:p>
        </p:txBody>
      </p:sp>
      <p:pic>
        <p:nvPicPr>
          <p:cNvPr id="6" name="Content Placeholder 5">
            <a:extLst>
              <a:ext uri="{FF2B5EF4-FFF2-40B4-BE49-F238E27FC236}">
                <a16:creationId xmlns:a16="http://schemas.microsoft.com/office/drawing/2014/main" id="{F40E3F48-48FE-F89A-4566-F84E29FF2E4E}"/>
              </a:ext>
            </a:extLst>
          </p:cNvPr>
          <p:cNvPicPr>
            <a:picLocks noGrp="1" noChangeAspect="1"/>
          </p:cNvPicPr>
          <p:nvPr>
            <p:ph idx="1"/>
          </p:nvPr>
        </p:nvPicPr>
        <p:blipFill>
          <a:blip r:embed="rId3"/>
          <a:stretch>
            <a:fillRect/>
          </a:stretch>
        </p:blipFill>
        <p:spPr>
          <a:xfrm>
            <a:off x="127000" y="2060876"/>
            <a:ext cx="6756400" cy="3271520"/>
          </a:xfrm>
          <a:prstGeom prst="rect">
            <a:avLst/>
          </a:prstGeom>
        </p:spPr>
      </p:pic>
      <p:sp>
        <p:nvSpPr>
          <p:cNvPr id="4" name="Slide Number Placeholder 3">
            <a:extLst>
              <a:ext uri="{FF2B5EF4-FFF2-40B4-BE49-F238E27FC236}">
                <a16:creationId xmlns:a16="http://schemas.microsoft.com/office/drawing/2014/main" id="{DF04B4F8-C3DB-1545-3259-4DDBAE41ACF2}"/>
              </a:ext>
            </a:extLst>
          </p:cNvPr>
          <p:cNvSpPr>
            <a:spLocks noGrp="1"/>
          </p:cNvSpPr>
          <p:nvPr>
            <p:ph type="sldNum" sz="quarter" idx="12"/>
          </p:nvPr>
        </p:nvSpPr>
        <p:spPr/>
        <p:txBody>
          <a:bodyPr/>
          <a:lstStyle/>
          <a:p>
            <a:fld id="{741AFF56-1126-4107-9C02-BC0EFBF16431}" type="slidenum">
              <a:rPr lang="en-GB" smtClean="0"/>
              <a:pPr/>
              <a:t>38</a:t>
            </a:fld>
            <a:endParaRPr lang="en-GB"/>
          </a:p>
        </p:txBody>
      </p:sp>
      <p:sp>
        <p:nvSpPr>
          <p:cNvPr id="3" name="Rectangle: Rounded Corners 2">
            <a:extLst>
              <a:ext uri="{FF2B5EF4-FFF2-40B4-BE49-F238E27FC236}">
                <a16:creationId xmlns:a16="http://schemas.microsoft.com/office/drawing/2014/main" id="{BB612F89-39D9-E92C-847F-B79BE87CF95E}"/>
              </a:ext>
            </a:extLst>
          </p:cNvPr>
          <p:cNvSpPr/>
          <p:nvPr/>
        </p:nvSpPr>
        <p:spPr>
          <a:xfrm>
            <a:off x="7097730" y="1879600"/>
            <a:ext cx="2277313" cy="711200"/>
          </a:xfrm>
          <a:prstGeom prst="roundRect">
            <a:avLst/>
          </a:prstGeom>
          <a:solidFill>
            <a:srgbClr val="DEEAF6"/>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400" b="0">
                <a:solidFill>
                  <a:srgbClr val="4A5A66"/>
                </a:solidFill>
                <a:latin typeface="Segoe UI"/>
              </a:rPr>
              <a:t>Basic daily fee</a:t>
            </a:r>
          </a:p>
          <a:p>
            <a:pPr algn="ctr">
              <a:buNone/>
            </a:pPr>
            <a:r>
              <a:rPr lang="en-AU" sz="1800" b="1">
                <a:solidFill>
                  <a:srgbClr val="1B3A6B"/>
                </a:solidFill>
                <a:latin typeface="Segoe UI"/>
              </a:rPr>
              <a:t>$24,382 pa</a:t>
            </a:r>
          </a:p>
        </p:txBody>
      </p:sp>
      <p:sp>
        <p:nvSpPr>
          <p:cNvPr id="5" name="Rectangle: Rounded Corners 4">
            <a:extLst>
              <a:ext uri="{FF2B5EF4-FFF2-40B4-BE49-F238E27FC236}">
                <a16:creationId xmlns:a16="http://schemas.microsoft.com/office/drawing/2014/main" id="{D82F2E62-9FF6-C307-F680-0B9F366D4556}"/>
              </a:ext>
            </a:extLst>
          </p:cNvPr>
          <p:cNvSpPr/>
          <p:nvPr/>
        </p:nvSpPr>
        <p:spPr>
          <a:xfrm>
            <a:off x="7097730" y="2692400"/>
            <a:ext cx="2277313" cy="711200"/>
          </a:xfrm>
          <a:prstGeom prst="roundRect">
            <a:avLst/>
          </a:prstGeom>
          <a:solidFill>
            <a:srgbClr val="E2F0D9"/>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400" b="0">
                <a:solidFill>
                  <a:srgbClr val="4A5A66"/>
                </a:solidFill>
                <a:latin typeface="Segoe UI"/>
              </a:rPr>
              <a:t>HSC maximum</a:t>
            </a:r>
          </a:p>
          <a:p>
            <a:pPr algn="ctr">
              <a:buNone/>
            </a:pPr>
            <a:r>
              <a:rPr lang="en-AU" sz="1800" b="1">
                <a:solidFill>
                  <a:srgbClr val="1B3A6B"/>
                </a:solidFill>
                <a:latin typeface="Segoe UI"/>
              </a:rPr>
              <a:t>$8,085 pa</a:t>
            </a:r>
          </a:p>
        </p:txBody>
      </p:sp>
      <p:sp>
        <p:nvSpPr>
          <p:cNvPr id="7" name="Rectangle: Rounded Corners 6">
            <a:extLst>
              <a:ext uri="{FF2B5EF4-FFF2-40B4-BE49-F238E27FC236}">
                <a16:creationId xmlns:a16="http://schemas.microsoft.com/office/drawing/2014/main" id="{63587620-9A0B-1BB0-5666-55F0E626ABDD}"/>
              </a:ext>
            </a:extLst>
          </p:cNvPr>
          <p:cNvSpPr/>
          <p:nvPr/>
        </p:nvSpPr>
        <p:spPr>
          <a:xfrm>
            <a:off x="7061200" y="4622800"/>
            <a:ext cx="4978400" cy="1930400"/>
          </a:xfrm>
          <a:prstGeom prst="roundRect">
            <a:avLst/>
          </a:prstGeom>
          <a:solidFill>
            <a:srgbClr val="EAE3F4"/>
          </a:solidFill>
          <a:ln w="12700" cap="flat" cmpd="sng" algn="ctr">
            <a:solidFill>
              <a:srgbClr val="8A97A3"/>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l">
              <a:buNone/>
            </a:pPr>
            <a:r>
              <a:rPr lang="en-AU" sz="1500" b="1">
                <a:solidFill>
                  <a:srgbClr val="1B3A6B"/>
                </a:solidFill>
                <a:latin typeface="Segoe UI"/>
              </a:rPr>
              <a:t>Accommodation – provider dependent</a:t>
            </a:r>
          </a:p>
          <a:p>
            <a:pPr marL="171450" indent="-171450">
              <a:lnSpc>
                <a:spcPts val="1900"/>
              </a:lnSpc>
              <a:spcAft>
                <a:spcPts val="400"/>
              </a:spcAft>
              <a:buFont typeface="Arial"/>
              <a:buChar char="•"/>
            </a:pPr>
            <a:r>
              <a:rPr lang="en-AU" sz="1400">
                <a:solidFill>
                  <a:srgbClr val="1B2A33"/>
                </a:solidFill>
                <a:latin typeface="Segoe UI"/>
              </a:rPr>
              <a:t>RADs ~ $400,000 – $900,000 (Median &lt;$600,000)</a:t>
            </a:r>
          </a:p>
          <a:p>
            <a:pPr marL="171450" indent="-171450">
              <a:lnSpc>
                <a:spcPts val="1900"/>
              </a:lnSpc>
              <a:spcAft>
                <a:spcPts val="400"/>
              </a:spcAft>
              <a:buFont typeface="Arial"/>
              <a:buChar char="•"/>
            </a:pPr>
            <a:r>
              <a:rPr lang="en-AU" sz="1400">
                <a:solidFill>
                  <a:srgbClr val="1B2A33"/>
                </a:solidFill>
                <a:latin typeface="Segoe UI"/>
              </a:rPr>
              <a:t>Eg: For a $600,000 RAD:</a:t>
            </a:r>
          </a:p>
          <a:p>
            <a:pPr marL="628650" lvl="1" indent="-171450">
              <a:lnSpc>
                <a:spcPts val="1900"/>
              </a:lnSpc>
              <a:spcAft>
                <a:spcPts val="400"/>
              </a:spcAft>
              <a:buFont typeface="Arial"/>
              <a:buChar char="•"/>
            </a:pPr>
            <a:r>
              <a:rPr lang="en-AU" sz="1400">
                <a:solidFill>
                  <a:srgbClr val="1B2A33"/>
                </a:solidFill>
                <a:latin typeface="Segoe UI"/>
              </a:rPr>
              <a:t>2% pa retention (5 yrs) = $12,000 pa ($60,000) </a:t>
            </a:r>
            <a:br>
              <a:rPr lang="en-AU" sz="1400">
                <a:solidFill>
                  <a:srgbClr val="1B2A33"/>
                </a:solidFill>
                <a:latin typeface="Segoe UI"/>
              </a:rPr>
            </a:br>
            <a:r>
              <a:rPr lang="en-AU" sz="1400">
                <a:solidFill>
                  <a:srgbClr val="1B2A33"/>
                </a:solidFill>
                <a:latin typeface="Segoe UI"/>
              </a:rPr>
              <a:t>+ lost earnings</a:t>
            </a:r>
          </a:p>
          <a:p>
            <a:pPr marL="628650" lvl="1" indent="-171450">
              <a:lnSpc>
                <a:spcPts val="1900"/>
              </a:lnSpc>
              <a:spcAft>
                <a:spcPts val="400"/>
              </a:spcAft>
              <a:buFont typeface="Arial"/>
              <a:buChar char="•"/>
            </a:pPr>
            <a:r>
              <a:rPr lang="en-AU" sz="1400">
                <a:solidFill>
                  <a:srgbClr val="1B2A33"/>
                </a:solidFill>
                <a:latin typeface="Segoe UI"/>
              </a:rPr>
              <a:t>$50,580 pa DAP</a:t>
            </a:r>
          </a:p>
          <a:p>
            <a:pPr marL="171450" indent="-171450">
              <a:lnSpc>
                <a:spcPts val="1900"/>
              </a:lnSpc>
              <a:spcAft>
                <a:spcPts val="400"/>
              </a:spcAft>
              <a:buFont typeface="Arial"/>
              <a:buChar char="•"/>
            </a:pPr>
            <a:r>
              <a:rPr lang="en-AU" sz="1400">
                <a:solidFill>
                  <a:srgbClr val="1B2A33"/>
                </a:solidFill>
                <a:latin typeface="Segoe UI"/>
              </a:rPr>
              <a:t>Higher everyday living fees (HELF)~ $7,000 – $25,000 pa</a:t>
            </a:r>
          </a:p>
        </p:txBody>
      </p:sp>
      <p:sp>
        <p:nvSpPr>
          <p:cNvPr id="2" name="Rectangle 1">
            <a:extLst>
              <a:ext uri="{FF2B5EF4-FFF2-40B4-BE49-F238E27FC236}">
                <a16:creationId xmlns:a16="http://schemas.microsoft.com/office/drawing/2014/main" id="{2222732C-99D2-1393-D7BC-48E177C223FE}"/>
              </a:ext>
            </a:extLst>
          </p:cNvPr>
          <p:cNvSpPr/>
          <p:nvPr/>
        </p:nvSpPr>
        <p:spPr>
          <a:xfrm>
            <a:off x="7097730" y="1320800"/>
            <a:ext cx="2277313" cy="4064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500" b="1">
                <a:solidFill>
                  <a:srgbClr val="FFFFFF"/>
                </a:solidFill>
                <a:latin typeface="Segoe UI"/>
              </a:rPr>
              <a:t>Maximum annual cost</a:t>
            </a:r>
          </a:p>
        </p:txBody>
      </p:sp>
      <p:sp>
        <p:nvSpPr>
          <p:cNvPr id="9" name="Rectangle 8">
            <a:extLst>
              <a:ext uri="{FF2B5EF4-FFF2-40B4-BE49-F238E27FC236}">
                <a16:creationId xmlns:a16="http://schemas.microsoft.com/office/drawing/2014/main" id="{898C2C57-D740-1003-ABD1-A8D69CA8FAC3}"/>
              </a:ext>
            </a:extLst>
          </p:cNvPr>
          <p:cNvSpPr/>
          <p:nvPr/>
        </p:nvSpPr>
        <p:spPr>
          <a:xfrm>
            <a:off x="9750739" y="1320800"/>
            <a:ext cx="2076373" cy="4064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500" b="1">
                <a:solidFill>
                  <a:srgbClr val="FFFFFF"/>
                </a:solidFill>
                <a:latin typeface="Segoe UI"/>
              </a:rPr>
              <a:t>Approximate assets</a:t>
            </a:r>
          </a:p>
        </p:txBody>
      </p:sp>
      <p:sp>
        <p:nvSpPr>
          <p:cNvPr id="10" name="Rectangle: Rounded Corners 9">
            <a:extLst>
              <a:ext uri="{FF2B5EF4-FFF2-40B4-BE49-F238E27FC236}">
                <a16:creationId xmlns:a16="http://schemas.microsoft.com/office/drawing/2014/main" id="{11C87519-A7E7-A3DE-9AD3-CF61B93807FC}"/>
              </a:ext>
            </a:extLst>
          </p:cNvPr>
          <p:cNvSpPr/>
          <p:nvPr/>
        </p:nvSpPr>
        <p:spPr>
          <a:xfrm>
            <a:off x="7097730" y="3505200"/>
            <a:ext cx="2277313" cy="965200"/>
          </a:xfrm>
          <a:prstGeom prst="roundRect">
            <a:avLst/>
          </a:prstGeom>
          <a:solidFill>
            <a:srgbClr val="E2F0D9"/>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400" b="0">
                <a:solidFill>
                  <a:srgbClr val="4A5A66"/>
                </a:solidFill>
                <a:latin typeface="Segoe UI"/>
              </a:rPr>
              <a:t>NCC maximum</a:t>
            </a:r>
          </a:p>
          <a:p>
            <a:pPr algn="ctr">
              <a:buNone/>
            </a:pPr>
            <a:r>
              <a:rPr lang="en-AU" sz="1800" b="1">
                <a:solidFill>
                  <a:srgbClr val="1B3A6B"/>
                </a:solidFill>
                <a:latin typeface="Segoe UI"/>
              </a:rPr>
              <a:t>$39,172 pa</a:t>
            </a:r>
          </a:p>
          <a:p>
            <a:pPr algn="ctr">
              <a:buNone/>
            </a:pPr>
            <a:r>
              <a:rPr lang="en-AU" sz="1400" b="0">
                <a:solidFill>
                  <a:srgbClr val="4A5A66"/>
                </a:solidFill>
                <a:latin typeface="Segoe UI"/>
              </a:rPr>
              <a:t>Lifetime limit $137,917 (3.5 yrs)</a:t>
            </a:r>
          </a:p>
        </p:txBody>
      </p:sp>
      <p:sp>
        <p:nvSpPr>
          <p:cNvPr id="12" name="Rectangle: Rounded Corners 11">
            <a:extLst>
              <a:ext uri="{FF2B5EF4-FFF2-40B4-BE49-F238E27FC236}">
                <a16:creationId xmlns:a16="http://schemas.microsoft.com/office/drawing/2014/main" id="{556FAF57-53B0-D487-DD57-DE6C1AAC9A34}"/>
              </a:ext>
            </a:extLst>
          </p:cNvPr>
          <p:cNvSpPr/>
          <p:nvPr/>
        </p:nvSpPr>
        <p:spPr>
          <a:xfrm>
            <a:off x="9762286" y="2692400"/>
            <a:ext cx="2277313" cy="711200"/>
          </a:xfrm>
          <a:prstGeom prst="roundRect">
            <a:avLst/>
          </a:prstGeom>
          <a:solidFill>
            <a:srgbClr val="E2F0D9"/>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400" b="0">
                <a:solidFill>
                  <a:srgbClr val="1B2A33"/>
                </a:solidFill>
                <a:latin typeface="Segoe UI"/>
              </a:rPr>
              <a:t>Assets range</a:t>
            </a:r>
          </a:p>
          <a:p>
            <a:pPr algn="ctr">
              <a:buNone/>
            </a:pPr>
            <a:r>
              <a:rPr lang="en-AU" sz="1700" b="1">
                <a:solidFill>
                  <a:srgbClr val="1B2A33"/>
                </a:solidFill>
                <a:latin typeface="Segoe UI"/>
              </a:rPr>
              <a:t>$263,000 – $362,000</a:t>
            </a:r>
          </a:p>
        </p:txBody>
      </p:sp>
      <p:sp>
        <p:nvSpPr>
          <p:cNvPr id="13" name="Rectangle: Rounded Corners 12">
            <a:extLst>
              <a:ext uri="{FF2B5EF4-FFF2-40B4-BE49-F238E27FC236}">
                <a16:creationId xmlns:a16="http://schemas.microsoft.com/office/drawing/2014/main" id="{CC5C0D41-29F4-CF40-BAA4-F61A1D3493AC}"/>
              </a:ext>
            </a:extLst>
          </p:cNvPr>
          <p:cNvSpPr/>
          <p:nvPr/>
        </p:nvSpPr>
        <p:spPr>
          <a:xfrm>
            <a:off x="9762286" y="3505200"/>
            <a:ext cx="2277313" cy="965200"/>
          </a:xfrm>
          <a:prstGeom prst="roundRect">
            <a:avLst/>
          </a:prstGeom>
          <a:solidFill>
            <a:srgbClr val="E2F0D9"/>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ctr"/>
          <a:lstStyle/>
          <a:p>
            <a:pPr algn="ctr">
              <a:buNone/>
            </a:pPr>
            <a:r>
              <a:rPr lang="en-AU" sz="1400" b="0">
                <a:solidFill>
                  <a:srgbClr val="1B2A33"/>
                </a:solidFill>
                <a:latin typeface="Segoe UI"/>
              </a:rPr>
              <a:t>Assets range</a:t>
            </a:r>
          </a:p>
          <a:p>
            <a:pPr algn="ctr">
              <a:buNone/>
            </a:pPr>
            <a:r>
              <a:rPr lang="en-AU" sz="1700" b="1">
                <a:solidFill>
                  <a:srgbClr val="1B2A33"/>
                </a:solidFill>
                <a:latin typeface="Segoe UI"/>
              </a:rPr>
              <a:t>$548,000 – $1,049,000</a:t>
            </a:r>
          </a:p>
        </p:txBody>
      </p:sp>
      <p:sp>
        <p:nvSpPr>
          <p:cNvPr id="14" name="Arrow: Chevron 13">
            <a:extLst>
              <a:ext uri="{FF2B5EF4-FFF2-40B4-BE49-F238E27FC236}">
                <a16:creationId xmlns:a16="http://schemas.microsoft.com/office/drawing/2014/main" id="{4F1A5457-BCFA-59D5-E06F-FC1ED85E5815}"/>
              </a:ext>
            </a:extLst>
          </p:cNvPr>
          <p:cNvSpPr/>
          <p:nvPr/>
        </p:nvSpPr>
        <p:spPr>
          <a:xfrm rot="10800000">
            <a:off x="9480891" y="2857500"/>
            <a:ext cx="177800" cy="381000"/>
          </a:xfrm>
          <a:prstGeom prst="chevron">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Chevron 14">
            <a:extLst>
              <a:ext uri="{FF2B5EF4-FFF2-40B4-BE49-F238E27FC236}">
                <a16:creationId xmlns:a16="http://schemas.microsoft.com/office/drawing/2014/main" id="{AA639FCC-A1E3-4D1F-C728-1A0C94C1CCCC}"/>
              </a:ext>
            </a:extLst>
          </p:cNvPr>
          <p:cNvSpPr/>
          <p:nvPr/>
        </p:nvSpPr>
        <p:spPr>
          <a:xfrm rot="10800000">
            <a:off x="9480891" y="3822700"/>
            <a:ext cx="177800" cy="381000"/>
          </a:xfrm>
          <a:prstGeom prst="chevron">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1" name="AssetsNA">
            <a:extLst>
              <a:ext uri="{FF2B5EF4-FFF2-40B4-BE49-F238E27FC236}">
                <a16:creationId xmlns:a16="http://schemas.microsoft.com/office/drawing/2014/main" id="{6493A8DC-3C30-4F6B-A569-852E6637E4B0}"/>
              </a:ext>
            </a:extLst>
          </p:cNvPr>
          <p:cNvSpPr/>
          <p:nvPr/>
        </p:nvSpPr>
        <p:spPr>
          <a:xfrm>
            <a:off x="9762286" y="1879600"/>
            <a:ext cx="2277313" cy="711200"/>
          </a:xfrm>
          <a:prstGeom prst="roundRect">
            <a:avLst/>
          </a:prstGeom>
          <a:solidFill>
            <a:srgbClr val="DEEAF6"/>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91440" rIns="91440" rtlCol="0" anchor="t"/>
          <a:lstStyle/>
          <a:p>
            <a:pPr algn="ctr">
              <a:buNone/>
            </a:pPr>
            <a:r>
              <a:rPr lang="en-AU" sz="1500" b="0">
                <a:solidFill>
                  <a:srgbClr val="1B2A33"/>
                </a:solidFill>
                <a:latin typeface="Segoe UI"/>
              </a:rPr>
              <a:t>Not means tested</a:t>
            </a:r>
          </a:p>
        </p:txBody>
      </p:sp>
      <p:sp>
        <p:nvSpPr>
          <p:cNvPr id="16" name="Rectangle 15">
            <a:extLst>
              <a:ext uri="{FF2B5EF4-FFF2-40B4-BE49-F238E27FC236}">
                <a16:creationId xmlns:a16="http://schemas.microsoft.com/office/drawing/2014/main" id="{EEFB5EEE-5CFC-BDE1-E4F5-3DA82771DC59}"/>
              </a:ext>
            </a:extLst>
          </p:cNvPr>
          <p:cNvSpPr/>
          <p:nvPr/>
        </p:nvSpPr>
        <p:spPr>
          <a:xfrm>
            <a:off x="326849" y="6620716"/>
            <a:ext cx="3098800" cy="2372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i="1">
                <a:solidFill>
                  <a:schemeClr val="tx1"/>
                </a:solidFill>
              </a:rPr>
              <a:t>* All amounts at 1 July 2026</a:t>
            </a:r>
          </a:p>
        </p:txBody>
      </p:sp>
    </p:spTree>
    <p:extLst>
      <p:ext uri="{BB962C8B-B14F-4D97-AF65-F5344CB8AC3E}">
        <p14:creationId xmlns:p14="http://schemas.microsoft.com/office/powerpoint/2010/main" val="2917465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3A962-638D-6323-52D1-0D6BBA86469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B1AFD54-33FA-710D-4093-A929ECF56148}"/>
              </a:ext>
            </a:extLst>
          </p:cNvPr>
          <p:cNvSpPr>
            <a:spLocks noGrp="1"/>
          </p:cNvSpPr>
          <p:nvPr>
            <p:ph type="title"/>
          </p:nvPr>
        </p:nvSpPr>
        <p:spPr>
          <a:xfrm>
            <a:off x="326848" y="288389"/>
            <a:ext cx="11458751" cy="1232435"/>
          </a:xfrm>
        </p:spPr>
        <p:txBody>
          <a:bodyPr/>
          <a:lstStyle/>
          <a:p>
            <a:pPr algn="l">
              <a:buNone/>
            </a:pPr>
            <a:r>
              <a:rPr lang="en-AU" sz="2800" b="1">
                <a:solidFill>
                  <a:srgbClr val="1B3A6B"/>
                </a:solidFill>
                <a:latin typeface="Segoe UI"/>
              </a:rPr>
              <a:t>Cost outcomes under different scenarios</a:t>
            </a:r>
          </a:p>
        </p:txBody>
      </p:sp>
      <p:sp>
        <p:nvSpPr>
          <p:cNvPr id="4" name="Slide Number Placeholder 3">
            <a:extLst>
              <a:ext uri="{FF2B5EF4-FFF2-40B4-BE49-F238E27FC236}">
                <a16:creationId xmlns:a16="http://schemas.microsoft.com/office/drawing/2014/main" id="{4F0B11E6-32A4-C6C3-A039-C7DBA52271C8}"/>
              </a:ext>
            </a:extLst>
          </p:cNvPr>
          <p:cNvSpPr>
            <a:spLocks noGrp="1"/>
          </p:cNvSpPr>
          <p:nvPr>
            <p:ph type="sldNum" sz="quarter" idx="12"/>
          </p:nvPr>
        </p:nvSpPr>
        <p:spPr/>
        <p:txBody>
          <a:bodyPr/>
          <a:lstStyle/>
          <a:p>
            <a:fld id="{741AFF56-1126-4107-9C02-BC0EFBF16431}" type="slidenum">
              <a:rPr lang="en-GB" smtClean="0"/>
              <a:pPr/>
              <a:t>39</a:t>
            </a:fld>
            <a:endParaRPr lang="en-GB"/>
          </a:p>
        </p:txBody>
      </p:sp>
      <p:graphicFrame>
        <p:nvGraphicFramePr>
          <p:cNvPr id="3" name="Table 2">
            <a:extLst>
              <a:ext uri="{FF2B5EF4-FFF2-40B4-BE49-F238E27FC236}">
                <a16:creationId xmlns:a16="http://schemas.microsoft.com/office/drawing/2014/main" id="{D8A33E70-5BE2-EAA5-A56F-10A9D1B2EBC8}"/>
              </a:ext>
            </a:extLst>
          </p:cNvPr>
          <p:cNvGraphicFramePr>
            <a:graphicFrameLocks noGrp="1"/>
          </p:cNvGraphicFramePr>
          <p:nvPr>
            <p:extLst>
              <p:ext uri="{D42A27DB-BD31-4B8C-83A1-F6EECF244321}">
                <p14:modId xmlns:p14="http://schemas.microsoft.com/office/powerpoint/2010/main" val="2735179232"/>
              </p:ext>
            </p:extLst>
          </p:nvPr>
        </p:nvGraphicFramePr>
        <p:xfrm>
          <a:off x="406400" y="1117600"/>
          <a:ext cx="11379200" cy="4318000"/>
        </p:xfrm>
        <a:graphic>
          <a:graphicData uri="http://schemas.openxmlformats.org/drawingml/2006/table">
            <a:tbl>
              <a:tblPr firstRow="1" bandRow="1">
                <a:tableStyleId>{5C22544A-7EE6-4342-B048-85BDC9FD1C3A}</a:tableStyleId>
              </a:tblPr>
              <a:tblGrid>
                <a:gridCol w="1947917">
                  <a:extLst>
                    <a:ext uri="{9D8B030D-6E8A-4147-A177-3AD203B41FA5}">
                      <a16:colId xmlns:a16="http://schemas.microsoft.com/office/drawing/2014/main" val="2915709611"/>
                    </a:ext>
                  </a:extLst>
                </a:gridCol>
                <a:gridCol w="1709683">
                  <a:extLst>
                    <a:ext uri="{9D8B030D-6E8A-4147-A177-3AD203B41FA5}">
                      <a16:colId xmlns:a16="http://schemas.microsoft.com/office/drawing/2014/main" val="3476275687"/>
                    </a:ext>
                  </a:extLst>
                </a:gridCol>
                <a:gridCol w="1930400">
                  <a:extLst>
                    <a:ext uri="{9D8B030D-6E8A-4147-A177-3AD203B41FA5}">
                      <a16:colId xmlns:a16="http://schemas.microsoft.com/office/drawing/2014/main" val="356410199"/>
                    </a:ext>
                  </a:extLst>
                </a:gridCol>
                <a:gridCol w="1930400">
                  <a:extLst>
                    <a:ext uri="{9D8B030D-6E8A-4147-A177-3AD203B41FA5}">
                      <a16:colId xmlns:a16="http://schemas.microsoft.com/office/drawing/2014/main" val="4083869498"/>
                    </a:ext>
                  </a:extLst>
                </a:gridCol>
                <a:gridCol w="1930400">
                  <a:extLst>
                    <a:ext uri="{9D8B030D-6E8A-4147-A177-3AD203B41FA5}">
                      <a16:colId xmlns:a16="http://schemas.microsoft.com/office/drawing/2014/main" val="1385888460"/>
                    </a:ext>
                  </a:extLst>
                </a:gridCol>
                <a:gridCol w="1930400">
                  <a:extLst>
                    <a:ext uri="{9D8B030D-6E8A-4147-A177-3AD203B41FA5}">
                      <a16:colId xmlns:a16="http://schemas.microsoft.com/office/drawing/2014/main" val="3902944514"/>
                    </a:ext>
                  </a:extLst>
                </a:gridCol>
              </a:tblGrid>
              <a:tr h="635000">
                <a:tc>
                  <a:txBody>
                    <a:bodyPr/>
                    <a:lstStyle/>
                    <a:p>
                      <a:pPr algn="l"/>
                      <a:endParaRPr lang="en-AU" sz="1400" b="1">
                        <a:solidFill>
                          <a:srgbClr val="FFFFFF"/>
                        </a:solidFill>
                        <a:latin typeface="Segoe UI"/>
                        <a:cs typeface="Segoe UI"/>
                      </a:endParaRPr>
                    </a:p>
                  </a:txBody>
                  <a:tcPr anchor="ctr">
                    <a:solidFill>
                      <a:srgbClr val="1B3A6B"/>
                    </a:solidFill>
                  </a:tcPr>
                </a:tc>
                <a:tc>
                  <a:txBody>
                    <a:bodyPr/>
                    <a:lstStyle/>
                    <a:p>
                      <a:pPr algn="ctr"/>
                      <a:r>
                        <a:rPr lang="en-AU" sz="1400" b="1" err="1">
                          <a:solidFill>
                            <a:srgbClr val="FFFFFF"/>
                          </a:solidFill>
                          <a:latin typeface="Segoe UI"/>
                          <a:cs typeface="Segoe UI"/>
                        </a:rPr>
                        <a:t>MyAgedCare</a:t>
                      </a:r>
                      <a:endParaRPr lang="en-AU" sz="1400" b="1">
                        <a:solidFill>
                          <a:srgbClr val="FFFFFF"/>
                        </a:solidFill>
                        <a:latin typeface="Segoe UI"/>
                        <a:cs typeface="Segoe UI"/>
                      </a:endParaRPr>
                    </a:p>
                    <a:p>
                      <a:pPr algn="ctr"/>
                      <a:r>
                        <a:rPr lang="en-AU" sz="1400" b="1">
                          <a:solidFill>
                            <a:srgbClr val="FFFFFF"/>
                          </a:solidFill>
                          <a:latin typeface="Segoe UI"/>
                          <a:cs typeface="Segoe UI"/>
                        </a:rPr>
                        <a:t>Published RAD</a:t>
                      </a:r>
                    </a:p>
                  </a:txBody>
                  <a:tcPr anchor="ctr">
                    <a:solidFill>
                      <a:srgbClr val="1B3A6B"/>
                    </a:solidFill>
                  </a:tcPr>
                </a:tc>
                <a:tc>
                  <a:txBody>
                    <a:bodyPr/>
                    <a:lstStyle/>
                    <a:p>
                      <a:pPr algn="ctr"/>
                      <a:r>
                        <a:rPr lang="en-AU" sz="1400" b="1">
                          <a:solidFill>
                            <a:srgbClr val="FFFFFF"/>
                          </a:solidFill>
                          <a:latin typeface="Segoe UI"/>
                          <a:cs typeface="Segoe UI"/>
                        </a:rPr>
                        <a:t>Actual RAD</a:t>
                      </a:r>
                      <a:br>
                        <a:rPr lang="en-AU" sz="1400" b="1">
                          <a:solidFill>
                            <a:srgbClr val="FFFFFF"/>
                          </a:solidFill>
                          <a:latin typeface="Segoe UI"/>
                          <a:cs typeface="Segoe UI"/>
                        </a:rPr>
                      </a:br>
                      <a:r>
                        <a:rPr lang="en-AU" sz="1400" b="1">
                          <a:solidFill>
                            <a:srgbClr val="FFFFFF"/>
                          </a:solidFill>
                          <a:latin typeface="Segoe UI"/>
                          <a:cs typeface="Segoe UI"/>
                        </a:rPr>
                        <a:t>pay DAP</a:t>
                      </a:r>
                    </a:p>
                  </a:txBody>
                  <a:tcPr anchor="ctr">
                    <a:solidFill>
                      <a:srgbClr val="1B3A6B"/>
                    </a:solidFill>
                  </a:tcPr>
                </a:tc>
                <a:tc>
                  <a:txBody>
                    <a:bodyPr/>
                    <a:lstStyle/>
                    <a:p>
                      <a:pPr algn="ctr"/>
                      <a:r>
                        <a:rPr lang="en-AU" sz="1400" b="1">
                          <a:solidFill>
                            <a:srgbClr val="FFFFFF"/>
                          </a:solidFill>
                          <a:latin typeface="Segoe UI"/>
                          <a:cs typeface="Segoe UI"/>
                        </a:rPr>
                        <a:t>Actual RAD</a:t>
                      </a:r>
                      <a:br>
                        <a:rPr lang="en-AU" sz="1400" b="1">
                          <a:solidFill>
                            <a:srgbClr val="FFFFFF"/>
                          </a:solidFill>
                          <a:latin typeface="Segoe UI"/>
                          <a:cs typeface="Segoe UI"/>
                        </a:rPr>
                      </a:br>
                      <a:r>
                        <a:rPr lang="en-AU" sz="1400" b="1">
                          <a:solidFill>
                            <a:srgbClr val="FFFFFF"/>
                          </a:solidFill>
                          <a:latin typeface="Segoe UI"/>
                          <a:cs typeface="Segoe UI"/>
                        </a:rPr>
                        <a:t>pay RAD</a:t>
                      </a:r>
                    </a:p>
                  </a:txBody>
                  <a:tcPr anchor="ctr">
                    <a:solidFill>
                      <a:srgbClr val="1B3A6B"/>
                    </a:solidFill>
                  </a:tcPr>
                </a:tc>
                <a:tc>
                  <a:txBody>
                    <a:bodyPr/>
                    <a:lstStyle/>
                    <a:p>
                      <a:pPr algn="ctr"/>
                      <a:endParaRPr lang="en-AU" sz="1400" b="1">
                        <a:solidFill>
                          <a:srgbClr val="FFFFFF"/>
                        </a:solidFill>
                        <a:latin typeface="Segoe UI"/>
                        <a:cs typeface="Segoe UI"/>
                      </a:endParaRPr>
                    </a:p>
                  </a:txBody>
                  <a:tcPr anchor="ctr">
                    <a:solidFill>
                      <a:schemeClr val="bg1"/>
                    </a:solidFill>
                  </a:tcPr>
                </a:tc>
                <a:tc>
                  <a:txBody>
                    <a:bodyPr/>
                    <a:lstStyle/>
                    <a:p>
                      <a:pPr algn="ctr"/>
                      <a:endParaRPr lang="en-AU" sz="1400" b="1">
                        <a:solidFill>
                          <a:srgbClr val="FFFFFF"/>
                        </a:solidFill>
                        <a:latin typeface="Segoe UI"/>
                        <a:cs typeface="Segoe UI"/>
                      </a:endParaRPr>
                    </a:p>
                  </a:txBody>
                  <a:tcPr anchor="ctr">
                    <a:solidFill>
                      <a:schemeClr val="bg1"/>
                    </a:solidFill>
                  </a:tcPr>
                </a:tc>
                <a:extLst>
                  <a:ext uri="{0D108BD9-81ED-4DB2-BD59-A6C34878D82A}">
                    <a16:rowId xmlns:a16="http://schemas.microsoft.com/office/drawing/2014/main" val="3765405956"/>
                  </a:ext>
                </a:extLst>
              </a:tr>
              <a:tr h="508000">
                <a:tc>
                  <a:txBody>
                    <a:bodyPr/>
                    <a:lstStyle/>
                    <a:p>
                      <a:pPr algn="l"/>
                      <a:r>
                        <a:rPr lang="en-AU" sz="1400" b="1">
                          <a:solidFill>
                            <a:srgbClr val="1B3A6B"/>
                          </a:solidFill>
                          <a:latin typeface="Segoe UI"/>
                          <a:cs typeface="Segoe UI"/>
                        </a:rPr>
                        <a:t>House</a:t>
                      </a:r>
                    </a:p>
                  </a:txBody>
                  <a:tcPr anchor="ctr">
                    <a:solidFill>
                      <a:srgbClr val="E9EEF7"/>
                    </a:solidFill>
                  </a:tcPr>
                </a:tc>
                <a:tc>
                  <a:txBody>
                    <a:bodyPr/>
                    <a:lstStyle/>
                    <a:p>
                      <a:pPr algn="ctr"/>
                      <a:r>
                        <a:rPr lang="en-AU" sz="1400" b="0">
                          <a:solidFill>
                            <a:srgbClr val="1B2A33"/>
                          </a:solidFill>
                          <a:latin typeface="Segoe UI"/>
                          <a:cs typeface="Segoe UI"/>
                        </a:rPr>
                        <a:t>$500,000</a:t>
                      </a:r>
                    </a:p>
                  </a:txBody>
                  <a:tcPr anchor="ctr">
                    <a:solidFill>
                      <a:srgbClr val="FFFFFF"/>
                    </a:solidFill>
                  </a:tcPr>
                </a:tc>
                <a:tc>
                  <a:txBody>
                    <a:bodyPr/>
                    <a:lstStyle/>
                    <a:p>
                      <a:pPr algn="ctr"/>
                      <a:r>
                        <a:rPr lang="en-AU" sz="1400" b="0">
                          <a:solidFill>
                            <a:srgbClr val="1B2A33"/>
                          </a:solidFill>
                          <a:latin typeface="Segoe UI"/>
                          <a:cs typeface="Segoe UI"/>
                        </a:rPr>
                        <a:t>$500,000</a:t>
                      </a:r>
                    </a:p>
                  </a:txBody>
                  <a:tcPr anchor="ctr">
                    <a:solidFill>
                      <a:srgbClr val="FFFFFF"/>
                    </a:solidFill>
                  </a:tcPr>
                </a:tc>
                <a:tc>
                  <a:txBody>
                    <a:bodyPr/>
                    <a:lstStyle/>
                    <a:p>
                      <a:pPr algn="ctr"/>
                      <a:r>
                        <a:rPr lang="en-AU" sz="1400" b="0">
                          <a:solidFill>
                            <a:srgbClr val="1B2A33"/>
                          </a:solidFill>
                          <a:latin typeface="Segoe UI"/>
                          <a:cs typeface="Segoe UI"/>
                        </a:rPr>
                        <a:t>Sold</a:t>
                      </a:r>
                    </a:p>
                  </a:txBody>
                  <a:tcPr anchor="ctr">
                    <a:solidFill>
                      <a:srgbClr val="FFFFFF"/>
                    </a:solidFill>
                  </a:tcPr>
                </a:tc>
                <a:tc>
                  <a:txBody>
                    <a:bodyPr/>
                    <a:lstStyle/>
                    <a:p>
                      <a:pPr algn="ctr"/>
                      <a:endParaRPr lang="en-AU" sz="1400" b="0">
                        <a:solidFill>
                          <a:srgbClr val="1B2A33"/>
                        </a:solidFill>
                        <a:latin typeface="Segoe UI"/>
                        <a:cs typeface="Segoe UI"/>
                      </a:endParaRPr>
                    </a:p>
                  </a:txBody>
                  <a:tcPr anchor="ctr">
                    <a:solidFill>
                      <a:schemeClr val="bg1"/>
                    </a:solidFill>
                  </a:tcPr>
                </a:tc>
                <a:tc>
                  <a:txBody>
                    <a:bodyPr/>
                    <a:lstStyle/>
                    <a:p>
                      <a:pPr algn="ctr"/>
                      <a:endParaRPr lang="en-AU" sz="1400" b="0">
                        <a:solidFill>
                          <a:srgbClr val="1B2A33"/>
                        </a:solidFill>
                        <a:latin typeface="Segoe UI"/>
                        <a:cs typeface="Segoe UI"/>
                      </a:endParaRPr>
                    </a:p>
                  </a:txBody>
                  <a:tcPr anchor="ctr">
                    <a:solidFill>
                      <a:schemeClr val="bg1"/>
                    </a:solidFill>
                  </a:tcPr>
                </a:tc>
                <a:extLst>
                  <a:ext uri="{0D108BD9-81ED-4DB2-BD59-A6C34878D82A}">
                    <a16:rowId xmlns:a16="http://schemas.microsoft.com/office/drawing/2014/main" val="2151415879"/>
                  </a:ext>
                </a:extLst>
              </a:tr>
              <a:tr h="508000">
                <a:tc>
                  <a:txBody>
                    <a:bodyPr/>
                    <a:lstStyle/>
                    <a:p>
                      <a:pPr algn="l"/>
                      <a:r>
                        <a:rPr lang="en-AU" sz="1400" b="1">
                          <a:solidFill>
                            <a:srgbClr val="1B3A6B"/>
                          </a:solidFill>
                          <a:latin typeface="Segoe UI"/>
                          <a:cs typeface="Segoe UI"/>
                        </a:rPr>
                        <a:t>Super / savings</a:t>
                      </a:r>
                    </a:p>
                  </a:txBody>
                  <a:tcPr anchor="ctr">
                    <a:solidFill>
                      <a:srgbClr val="E9EEF7"/>
                    </a:solidFill>
                  </a:tcPr>
                </a:tc>
                <a:tc>
                  <a:txBody>
                    <a:bodyPr/>
                    <a:lstStyle/>
                    <a:p>
                      <a:pPr algn="ctr"/>
                      <a:r>
                        <a:rPr lang="en-AU" sz="1400" b="0">
                          <a:solidFill>
                            <a:srgbClr val="1B2A33"/>
                          </a:solidFill>
                          <a:latin typeface="Segoe UI"/>
                          <a:cs typeface="Segoe UI"/>
                        </a:rPr>
                        <a:t>$250,000</a:t>
                      </a:r>
                    </a:p>
                  </a:txBody>
                  <a:tcPr anchor="ctr">
                    <a:solidFill>
                      <a:srgbClr val="F7F9FB"/>
                    </a:solidFill>
                  </a:tcPr>
                </a:tc>
                <a:tc>
                  <a:txBody>
                    <a:bodyPr/>
                    <a:lstStyle/>
                    <a:p>
                      <a:pPr algn="ctr"/>
                      <a:r>
                        <a:rPr lang="en-AU" sz="1400" b="0">
                          <a:solidFill>
                            <a:srgbClr val="1B2A33"/>
                          </a:solidFill>
                          <a:latin typeface="Segoe UI"/>
                          <a:cs typeface="Segoe UI"/>
                        </a:rPr>
                        <a:t>$250,000</a:t>
                      </a:r>
                    </a:p>
                  </a:txBody>
                  <a:tcPr anchor="ctr">
                    <a:solidFill>
                      <a:srgbClr val="F7F9FB"/>
                    </a:solidFill>
                  </a:tcPr>
                </a:tc>
                <a:tc>
                  <a:txBody>
                    <a:bodyPr/>
                    <a:lstStyle/>
                    <a:p>
                      <a:pPr algn="ctr"/>
                      <a:r>
                        <a:rPr lang="en-AU" sz="1400" b="0">
                          <a:solidFill>
                            <a:srgbClr val="1B2A33"/>
                          </a:solidFill>
                          <a:latin typeface="Segoe UI"/>
                          <a:cs typeface="Segoe UI"/>
                        </a:rPr>
                        <a:t>$250,000</a:t>
                      </a:r>
                    </a:p>
                  </a:txBody>
                  <a:tcPr anchor="ctr">
                    <a:solidFill>
                      <a:srgbClr val="F7F9FB"/>
                    </a:solidFill>
                  </a:tcPr>
                </a:tc>
                <a:tc>
                  <a:txBody>
                    <a:bodyPr/>
                    <a:lstStyle/>
                    <a:p>
                      <a:pPr algn="ctr"/>
                      <a:endParaRPr lang="en-AU" sz="1400" b="0">
                        <a:solidFill>
                          <a:srgbClr val="1B2A33"/>
                        </a:solidFill>
                        <a:latin typeface="Segoe UI"/>
                        <a:cs typeface="Segoe UI"/>
                      </a:endParaRPr>
                    </a:p>
                  </a:txBody>
                  <a:tcPr anchor="ctr">
                    <a:solidFill>
                      <a:schemeClr val="bg1"/>
                    </a:solidFill>
                  </a:tcPr>
                </a:tc>
                <a:tc>
                  <a:txBody>
                    <a:bodyPr/>
                    <a:lstStyle/>
                    <a:p>
                      <a:pPr algn="ctr"/>
                      <a:endParaRPr lang="en-AU" sz="1400" b="0">
                        <a:solidFill>
                          <a:srgbClr val="1B2A33"/>
                        </a:solidFill>
                        <a:latin typeface="Segoe UI"/>
                        <a:cs typeface="Segoe UI"/>
                      </a:endParaRPr>
                    </a:p>
                  </a:txBody>
                  <a:tcPr anchor="ctr">
                    <a:solidFill>
                      <a:schemeClr val="bg1"/>
                    </a:solidFill>
                  </a:tcPr>
                </a:tc>
                <a:extLst>
                  <a:ext uri="{0D108BD9-81ED-4DB2-BD59-A6C34878D82A}">
                    <a16:rowId xmlns:a16="http://schemas.microsoft.com/office/drawing/2014/main" val="401980964"/>
                  </a:ext>
                </a:extLst>
              </a:tr>
              <a:tr h="508000">
                <a:tc>
                  <a:txBody>
                    <a:bodyPr/>
                    <a:lstStyle/>
                    <a:p>
                      <a:pPr algn="l"/>
                      <a:r>
                        <a:rPr lang="en-AU" sz="1400" b="1">
                          <a:solidFill>
                            <a:srgbClr val="1B3A6B"/>
                          </a:solidFill>
                          <a:latin typeface="Segoe UI"/>
                          <a:cs typeface="Segoe UI"/>
                        </a:rPr>
                        <a:t>Basic daily fee pa</a:t>
                      </a:r>
                    </a:p>
                  </a:txBody>
                  <a:tcPr anchor="ctr">
                    <a:solidFill>
                      <a:srgbClr val="E9EEF7"/>
                    </a:solidFill>
                  </a:tcPr>
                </a:tc>
                <a:tc>
                  <a:txBody>
                    <a:bodyPr/>
                    <a:lstStyle/>
                    <a:p>
                      <a:pPr algn="ctr"/>
                      <a:r>
                        <a:rPr lang="en-AU" sz="1400" b="0">
                          <a:solidFill>
                            <a:srgbClr val="1B2A33"/>
                          </a:solidFill>
                          <a:latin typeface="Segoe UI"/>
                          <a:cs typeface="Segoe UI"/>
                        </a:rPr>
                        <a:t>$24,000</a:t>
                      </a:r>
                    </a:p>
                  </a:txBody>
                  <a:tcPr anchor="c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b="0">
                          <a:solidFill>
                            <a:srgbClr val="1B2A33"/>
                          </a:solidFill>
                          <a:latin typeface="Segoe UI"/>
                          <a:cs typeface="Segoe UI"/>
                        </a:rPr>
                        <a:t>$24,000</a:t>
                      </a:r>
                    </a:p>
                  </a:txBody>
                  <a:tcPr anchor="ctr">
                    <a:solidFill>
                      <a:srgbClr val="FFFFFF"/>
                    </a:solidFill>
                  </a:tcPr>
                </a:tc>
                <a:tc>
                  <a:txBody>
                    <a:bodyPr/>
                    <a:lstStyle/>
                    <a:p>
                      <a:pPr algn="ctr"/>
                      <a:r>
                        <a:rPr lang="en-AU" sz="1400" b="0">
                          <a:solidFill>
                            <a:srgbClr val="1B2A33"/>
                          </a:solidFill>
                          <a:latin typeface="Segoe UI"/>
                          <a:cs typeface="Segoe UI"/>
                        </a:rPr>
                        <a:t>$24,000</a:t>
                      </a:r>
                    </a:p>
                  </a:txBody>
                  <a:tcPr anchor="ctr">
                    <a:solidFill>
                      <a:srgbClr val="FFFFFF"/>
                    </a:solidFill>
                  </a:tcPr>
                </a:tc>
                <a:tc>
                  <a:txBody>
                    <a:bodyPr/>
                    <a:lstStyle/>
                    <a:p>
                      <a:pPr algn="ctr"/>
                      <a:endParaRPr lang="en-AU" sz="1400" b="0">
                        <a:solidFill>
                          <a:srgbClr val="1B2A33"/>
                        </a:solidFill>
                        <a:latin typeface="Segoe UI"/>
                        <a:cs typeface="Segoe UI"/>
                      </a:endParaRPr>
                    </a:p>
                  </a:txBody>
                  <a:tcPr anchor="ctr">
                    <a:solidFill>
                      <a:schemeClr val="bg1"/>
                    </a:solidFill>
                  </a:tcPr>
                </a:tc>
                <a:tc>
                  <a:txBody>
                    <a:bodyPr/>
                    <a:lstStyle/>
                    <a:p>
                      <a:pPr algn="ctr"/>
                      <a:endParaRPr lang="en-AU" sz="1400" b="0">
                        <a:solidFill>
                          <a:srgbClr val="1B2A33"/>
                        </a:solidFill>
                        <a:latin typeface="Segoe UI"/>
                        <a:cs typeface="Segoe UI"/>
                      </a:endParaRPr>
                    </a:p>
                  </a:txBody>
                  <a:tcPr anchor="ctr">
                    <a:solidFill>
                      <a:schemeClr val="bg1"/>
                    </a:solidFill>
                  </a:tcPr>
                </a:tc>
                <a:extLst>
                  <a:ext uri="{0D108BD9-81ED-4DB2-BD59-A6C34878D82A}">
                    <a16:rowId xmlns:a16="http://schemas.microsoft.com/office/drawing/2014/main" val="1058515071"/>
                  </a:ext>
                </a:extLst>
              </a:tr>
              <a:tr h="508000">
                <a:tc>
                  <a:txBody>
                    <a:bodyPr/>
                    <a:lstStyle/>
                    <a:p>
                      <a:pPr algn="l"/>
                      <a:r>
                        <a:rPr lang="en-AU" sz="1400" b="1">
                          <a:solidFill>
                            <a:srgbClr val="1B3A6B"/>
                          </a:solidFill>
                          <a:latin typeface="Segoe UI"/>
                          <a:cs typeface="Segoe UI"/>
                        </a:rPr>
                        <a:t>Hotelling pa</a:t>
                      </a:r>
                    </a:p>
                  </a:txBody>
                  <a:tcPr anchor="ctr">
                    <a:solidFill>
                      <a:srgbClr val="E9EEF7"/>
                    </a:solidFill>
                  </a:tcPr>
                </a:tc>
                <a:tc>
                  <a:txBody>
                    <a:bodyPr/>
                    <a:lstStyle/>
                    <a:p>
                      <a:pPr algn="ctr"/>
                      <a:r>
                        <a:rPr lang="en-AU" sz="1400" b="0">
                          <a:solidFill>
                            <a:srgbClr val="1B2A33"/>
                          </a:solidFill>
                          <a:latin typeface="Segoe UI"/>
                          <a:cs typeface="Segoe UI"/>
                        </a:rPr>
                        <a:t>$8,000</a:t>
                      </a:r>
                    </a:p>
                  </a:txBody>
                  <a:tcPr anchor="ctr">
                    <a:solidFill>
                      <a:srgbClr val="F7F9FB"/>
                    </a:solidFill>
                  </a:tcPr>
                </a:tc>
                <a:tc>
                  <a:txBody>
                    <a:bodyPr/>
                    <a:lstStyle/>
                    <a:p>
                      <a:pPr algn="ctr"/>
                      <a:r>
                        <a:rPr lang="en-AU" sz="1400" b="0">
                          <a:solidFill>
                            <a:srgbClr val="1B2A33"/>
                          </a:solidFill>
                          <a:latin typeface="Segoe UI"/>
                          <a:cs typeface="Segoe UI"/>
                        </a:rPr>
                        <a:t>$8,000</a:t>
                      </a:r>
                    </a:p>
                  </a:txBody>
                  <a:tcPr anchor="ctr">
                    <a:solidFill>
                      <a:srgbClr val="F7F9FB"/>
                    </a:solidFill>
                  </a:tcPr>
                </a:tc>
                <a:tc>
                  <a:txBody>
                    <a:bodyPr/>
                    <a:lstStyle/>
                    <a:p>
                      <a:pPr algn="ctr"/>
                      <a:r>
                        <a:rPr lang="en-AU" sz="1400" b="0">
                          <a:solidFill>
                            <a:srgbClr val="1B2A33"/>
                          </a:solidFill>
                          <a:latin typeface="Segoe UI"/>
                          <a:cs typeface="Segoe UI"/>
                        </a:rPr>
                        <a:t>$8,000</a:t>
                      </a:r>
                    </a:p>
                  </a:txBody>
                  <a:tcPr anchor="ctr">
                    <a:solidFill>
                      <a:srgbClr val="F7F9FB"/>
                    </a:solidFill>
                  </a:tcPr>
                </a:tc>
                <a:tc>
                  <a:txBody>
                    <a:bodyPr/>
                    <a:lstStyle/>
                    <a:p>
                      <a:pPr algn="ctr"/>
                      <a:endParaRPr lang="en-AU" sz="1400" b="0">
                        <a:solidFill>
                          <a:srgbClr val="1B2A33"/>
                        </a:solidFill>
                        <a:latin typeface="Segoe UI"/>
                        <a:cs typeface="Segoe UI"/>
                      </a:endParaRPr>
                    </a:p>
                  </a:txBody>
                  <a:tcPr anchor="ctr">
                    <a:solidFill>
                      <a:schemeClr val="bg1"/>
                    </a:solidFill>
                  </a:tcPr>
                </a:tc>
                <a:tc>
                  <a:txBody>
                    <a:bodyPr/>
                    <a:lstStyle/>
                    <a:p>
                      <a:pPr algn="ctr"/>
                      <a:endParaRPr lang="en-AU" sz="1400" b="0">
                        <a:solidFill>
                          <a:srgbClr val="1B2A33"/>
                        </a:solidFill>
                        <a:latin typeface="Segoe UI"/>
                        <a:cs typeface="Segoe UI"/>
                      </a:endParaRPr>
                    </a:p>
                  </a:txBody>
                  <a:tcPr anchor="ctr">
                    <a:solidFill>
                      <a:schemeClr val="bg1"/>
                    </a:solidFill>
                  </a:tcPr>
                </a:tc>
                <a:extLst>
                  <a:ext uri="{0D108BD9-81ED-4DB2-BD59-A6C34878D82A}">
                    <a16:rowId xmlns:a16="http://schemas.microsoft.com/office/drawing/2014/main" val="4044155904"/>
                  </a:ext>
                </a:extLst>
              </a:tr>
              <a:tr h="508000">
                <a:tc>
                  <a:txBody>
                    <a:bodyPr/>
                    <a:lstStyle/>
                    <a:p>
                      <a:pPr algn="l"/>
                      <a:r>
                        <a:rPr lang="en-AU" sz="1400" b="1">
                          <a:solidFill>
                            <a:srgbClr val="1B3A6B"/>
                          </a:solidFill>
                          <a:latin typeface="Segoe UI"/>
                          <a:cs typeface="Segoe UI"/>
                        </a:rPr>
                        <a:t>Non-Clinical Care pa</a:t>
                      </a:r>
                    </a:p>
                  </a:txBody>
                  <a:tcPr anchor="ctr">
                    <a:solidFill>
                      <a:srgbClr val="E9EEF7"/>
                    </a:solidFill>
                  </a:tcPr>
                </a:tc>
                <a:tc>
                  <a:txBody>
                    <a:bodyPr/>
                    <a:lstStyle/>
                    <a:p>
                      <a:pPr algn="ctr"/>
                      <a:r>
                        <a:rPr lang="en-AU" sz="1400" b="0">
                          <a:solidFill>
                            <a:srgbClr val="1B2A33"/>
                          </a:solidFill>
                          <a:latin typeface="Segoe UI"/>
                          <a:cs typeface="Segoe UI"/>
                        </a:rPr>
                        <a:t>$0</a:t>
                      </a:r>
                    </a:p>
                  </a:txBody>
                  <a:tcPr anchor="ctr">
                    <a:solidFill>
                      <a:srgbClr val="FFFFFF"/>
                    </a:solidFill>
                  </a:tcPr>
                </a:tc>
                <a:tc>
                  <a:txBody>
                    <a:bodyPr/>
                    <a:lstStyle/>
                    <a:p>
                      <a:pPr algn="ctr"/>
                      <a:r>
                        <a:rPr lang="en-AU" sz="1400" b="0">
                          <a:solidFill>
                            <a:srgbClr val="1B2A33"/>
                          </a:solidFill>
                          <a:latin typeface="Segoe UI"/>
                          <a:cs typeface="Segoe UI"/>
                        </a:rPr>
                        <a:t>$0</a:t>
                      </a:r>
                    </a:p>
                  </a:txBody>
                  <a:tcPr anchor="ctr">
                    <a:solidFill>
                      <a:srgbClr val="FFFFFF"/>
                    </a:solidFill>
                  </a:tcPr>
                </a:tc>
                <a:tc>
                  <a:txBody>
                    <a:bodyPr/>
                    <a:lstStyle/>
                    <a:p>
                      <a:pPr algn="ctr"/>
                      <a:r>
                        <a:rPr lang="en-AU" sz="1400" b="0">
                          <a:solidFill>
                            <a:srgbClr val="FF0000"/>
                          </a:solidFill>
                          <a:latin typeface="Segoe UI"/>
                          <a:cs typeface="Segoe UI"/>
                        </a:rPr>
                        <a:t>$15,808</a:t>
                      </a:r>
                    </a:p>
                  </a:txBody>
                  <a:tcPr anchor="ctr">
                    <a:solidFill>
                      <a:srgbClr val="FFFFFF"/>
                    </a:solidFill>
                  </a:tcPr>
                </a:tc>
                <a:tc>
                  <a:txBody>
                    <a:bodyPr/>
                    <a:lstStyle/>
                    <a:p>
                      <a:pPr algn="ctr"/>
                      <a:endParaRPr lang="en-AU" sz="1400" b="0">
                        <a:solidFill>
                          <a:srgbClr val="FF0000"/>
                        </a:solidFill>
                        <a:latin typeface="Segoe UI"/>
                        <a:cs typeface="Segoe UI"/>
                      </a:endParaRPr>
                    </a:p>
                  </a:txBody>
                  <a:tcPr anchor="ctr">
                    <a:solidFill>
                      <a:schemeClr val="bg1"/>
                    </a:solidFill>
                  </a:tcPr>
                </a:tc>
                <a:tc>
                  <a:txBody>
                    <a:bodyPr/>
                    <a:lstStyle/>
                    <a:p>
                      <a:pPr algn="ctr"/>
                      <a:endParaRPr lang="en-AU" sz="1400" b="0">
                        <a:solidFill>
                          <a:srgbClr val="FF0000"/>
                        </a:solidFill>
                        <a:latin typeface="Segoe UI"/>
                        <a:cs typeface="Segoe UI"/>
                      </a:endParaRPr>
                    </a:p>
                  </a:txBody>
                  <a:tcPr anchor="ctr">
                    <a:solidFill>
                      <a:schemeClr val="bg1"/>
                    </a:solidFill>
                  </a:tcPr>
                </a:tc>
                <a:extLst>
                  <a:ext uri="{0D108BD9-81ED-4DB2-BD59-A6C34878D82A}">
                    <a16:rowId xmlns:a16="http://schemas.microsoft.com/office/drawing/2014/main" val="3072751045"/>
                  </a:ext>
                </a:extLst>
              </a:tr>
              <a:tr h="635000">
                <a:tc>
                  <a:txBody>
                    <a:bodyPr/>
                    <a:lstStyle/>
                    <a:p>
                      <a:pPr algn="l"/>
                      <a:r>
                        <a:rPr lang="en-AU" sz="1400" b="1">
                          <a:solidFill>
                            <a:srgbClr val="1B3A6B"/>
                          </a:solidFill>
                          <a:latin typeface="Segoe UI"/>
                          <a:cs typeface="Segoe UI"/>
                        </a:rPr>
                        <a:t>Accommodation</a:t>
                      </a:r>
                    </a:p>
                  </a:txBody>
                  <a:tcPr anchor="ctr">
                    <a:solidFill>
                      <a:srgbClr val="E9EEF7"/>
                    </a:solidFill>
                  </a:tcPr>
                </a:tc>
                <a:tc>
                  <a:txBody>
                    <a:bodyPr/>
                    <a:lstStyle/>
                    <a:p>
                      <a:pPr algn="ctr"/>
                      <a:r>
                        <a:rPr lang="en-AU" sz="1400" b="0">
                          <a:solidFill>
                            <a:srgbClr val="1B2A33"/>
                          </a:solidFill>
                          <a:latin typeface="Segoe UI"/>
                          <a:cs typeface="Segoe UI"/>
                        </a:rPr>
                        <a:t>DAP $46,000 pa
(RAD $550,000)</a:t>
                      </a:r>
                    </a:p>
                  </a:txBody>
                  <a:tcPr anchor="ctr">
                    <a:solidFill>
                      <a:srgbClr val="F7F9FB"/>
                    </a:solidFill>
                  </a:tcPr>
                </a:tc>
                <a:tc>
                  <a:txBody>
                    <a:bodyPr/>
                    <a:lstStyle/>
                    <a:p>
                      <a:pPr algn="ctr"/>
                      <a:r>
                        <a:rPr lang="en-AU" sz="1400" b="1">
                          <a:solidFill>
                            <a:srgbClr val="FF0000"/>
                          </a:solidFill>
                          <a:latin typeface="Segoe UI"/>
                          <a:cs typeface="Segoe UI"/>
                        </a:rPr>
                        <a:t>DAP $42,000 pa</a:t>
                      </a:r>
                      <a:r>
                        <a:rPr lang="en-AU" sz="1400" b="0">
                          <a:solidFill>
                            <a:srgbClr val="FF0000"/>
                          </a:solidFill>
                          <a:latin typeface="Segoe UI"/>
                          <a:cs typeface="Segoe UI"/>
                        </a:rPr>
                        <a:t>
(RAD $500,000)</a:t>
                      </a:r>
                    </a:p>
                  </a:txBody>
                  <a:tcPr anchor="ctr">
                    <a:solidFill>
                      <a:srgbClr val="F7F9FB"/>
                    </a:solidFill>
                  </a:tcPr>
                </a:tc>
                <a:tc>
                  <a:txBody>
                    <a:bodyPr/>
                    <a:lstStyle/>
                    <a:p>
                      <a:pPr algn="ctr"/>
                      <a:r>
                        <a:rPr lang="en-AU" sz="1400" b="1">
                          <a:solidFill>
                            <a:srgbClr val="FF0000"/>
                          </a:solidFill>
                          <a:latin typeface="Segoe UI"/>
                          <a:cs typeface="Segoe UI"/>
                        </a:rPr>
                        <a:t>RAD $500,000</a:t>
                      </a:r>
                    </a:p>
                  </a:txBody>
                  <a:tcPr anchor="ctr">
                    <a:solidFill>
                      <a:srgbClr val="F7F9FB"/>
                    </a:solidFill>
                  </a:tcPr>
                </a:tc>
                <a:tc>
                  <a:txBody>
                    <a:bodyPr/>
                    <a:lstStyle/>
                    <a:p>
                      <a:pPr algn="ctr"/>
                      <a:endParaRPr lang="en-AU" sz="1400" b="0">
                        <a:solidFill>
                          <a:srgbClr val="1B2A33"/>
                        </a:solidFill>
                        <a:latin typeface="Segoe UI"/>
                        <a:cs typeface="Segoe UI"/>
                      </a:endParaRPr>
                    </a:p>
                  </a:txBody>
                  <a:tcPr anchor="ctr">
                    <a:solidFill>
                      <a:schemeClr val="bg1"/>
                    </a:solidFill>
                  </a:tcPr>
                </a:tc>
                <a:tc>
                  <a:txBody>
                    <a:bodyPr/>
                    <a:lstStyle/>
                    <a:p>
                      <a:pPr algn="ctr"/>
                      <a:endParaRPr lang="en-AU" sz="1400" b="0">
                        <a:solidFill>
                          <a:srgbClr val="1B2A33"/>
                        </a:solidFill>
                        <a:latin typeface="Segoe UI"/>
                        <a:cs typeface="Segoe UI"/>
                      </a:endParaRPr>
                    </a:p>
                  </a:txBody>
                  <a:tcPr anchor="ctr">
                    <a:solidFill>
                      <a:schemeClr val="bg1"/>
                    </a:solidFill>
                  </a:tcPr>
                </a:tc>
                <a:extLst>
                  <a:ext uri="{0D108BD9-81ED-4DB2-BD59-A6C34878D82A}">
                    <a16:rowId xmlns:a16="http://schemas.microsoft.com/office/drawing/2014/main" val="3654557559"/>
                  </a:ext>
                </a:extLst>
              </a:tr>
              <a:tr h="508000">
                <a:tc>
                  <a:txBody>
                    <a:bodyPr/>
                    <a:lstStyle/>
                    <a:p>
                      <a:pPr algn="l"/>
                      <a:r>
                        <a:rPr lang="en-AU" sz="1400" b="1">
                          <a:solidFill>
                            <a:srgbClr val="1B3A6B"/>
                          </a:solidFill>
                          <a:latin typeface="Segoe UI"/>
                          <a:cs typeface="Segoe UI"/>
                        </a:rPr>
                        <a:t>Age Pension</a:t>
                      </a:r>
                    </a:p>
                  </a:txBody>
                  <a:tcPr anchor="ctr">
                    <a:solidFill>
                      <a:srgbClr val="E9EEF7"/>
                    </a:solidFill>
                  </a:tcPr>
                </a:tc>
                <a:tc>
                  <a:txBody>
                    <a:bodyPr/>
                    <a:lstStyle/>
                    <a:p>
                      <a:pPr algn="ctr"/>
                      <a:r>
                        <a:rPr lang="en-AU" sz="1400" b="0">
                          <a:solidFill>
                            <a:srgbClr val="1B2A33"/>
                          </a:solidFill>
                          <a:latin typeface="Segoe UI"/>
                          <a:cs typeface="Segoe UI"/>
                        </a:rPr>
                        <a:t>$31,000 pa</a:t>
                      </a:r>
                    </a:p>
                  </a:txBody>
                  <a:tcPr anchor="ctr">
                    <a:solidFill>
                      <a:srgbClr val="FFFFFF"/>
                    </a:solidFill>
                  </a:tcPr>
                </a:tc>
                <a:tc>
                  <a:txBody>
                    <a:bodyPr/>
                    <a:lstStyle/>
                    <a:p>
                      <a:pPr algn="ctr"/>
                      <a:r>
                        <a:rPr lang="en-AU" sz="1400" b="0">
                          <a:solidFill>
                            <a:srgbClr val="1B2A33"/>
                          </a:solidFill>
                          <a:latin typeface="Segoe UI"/>
                          <a:cs typeface="Segoe UI"/>
                        </a:rPr>
                        <a:t>$31,000 pa</a:t>
                      </a:r>
                    </a:p>
                  </a:txBody>
                  <a:tcPr anchor="ctr">
                    <a:solidFill>
                      <a:srgbClr val="FFFFFF"/>
                    </a:solidFill>
                  </a:tcPr>
                </a:tc>
                <a:tc>
                  <a:txBody>
                    <a:bodyPr/>
                    <a:lstStyle/>
                    <a:p>
                      <a:pPr algn="ctr"/>
                      <a:r>
                        <a:rPr lang="en-AU" sz="1400" b="0">
                          <a:solidFill>
                            <a:srgbClr val="1B2A33"/>
                          </a:solidFill>
                          <a:latin typeface="Segoe UI"/>
                          <a:cs typeface="Segoe UI"/>
                        </a:rPr>
                        <a:t>$31,000 pa</a:t>
                      </a:r>
                    </a:p>
                  </a:txBody>
                  <a:tcPr anchor="ctr">
                    <a:solidFill>
                      <a:srgbClr val="FFFFFF"/>
                    </a:solidFill>
                  </a:tcPr>
                </a:tc>
                <a:tc>
                  <a:txBody>
                    <a:bodyPr/>
                    <a:lstStyle/>
                    <a:p>
                      <a:pPr algn="ctr"/>
                      <a:endParaRPr lang="en-AU" sz="1400" b="0">
                        <a:solidFill>
                          <a:srgbClr val="FF0000"/>
                        </a:solidFill>
                        <a:latin typeface="Segoe UI"/>
                        <a:cs typeface="Segoe UI"/>
                      </a:endParaRPr>
                    </a:p>
                  </a:txBody>
                  <a:tcPr anchor="ctr">
                    <a:solidFill>
                      <a:schemeClr val="bg1"/>
                    </a:solidFill>
                  </a:tcPr>
                </a:tc>
                <a:tc>
                  <a:txBody>
                    <a:bodyPr/>
                    <a:lstStyle/>
                    <a:p>
                      <a:pPr algn="ctr"/>
                      <a:endParaRPr lang="en-AU" sz="1400" b="0">
                        <a:solidFill>
                          <a:srgbClr val="FF0000"/>
                        </a:solidFill>
                        <a:latin typeface="Segoe UI"/>
                        <a:cs typeface="Segoe UI"/>
                      </a:endParaRPr>
                    </a:p>
                  </a:txBody>
                  <a:tcPr anchor="ctr">
                    <a:solidFill>
                      <a:schemeClr val="bg1"/>
                    </a:solidFill>
                  </a:tcPr>
                </a:tc>
                <a:extLst>
                  <a:ext uri="{0D108BD9-81ED-4DB2-BD59-A6C34878D82A}">
                    <a16:rowId xmlns:a16="http://schemas.microsoft.com/office/drawing/2014/main" val="1965740117"/>
                  </a:ext>
                </a:extLst>
              </a:tr>
            </a:tbl>
          </a:graphicData>
        </a:graphic>
      </p:graphicFrame>
      <p:sp>
        <p:nvSpPr>
          <p:cNvPr id="2" name="Rectangle 1">
            <a:extLst>
              <a:ext uri="{FF2B5EF4-FFF2-40B4-BE49-F238E27FC236}">
                <a16:creationId xmlns:a16="http://schemas.microsoft.com/office/drawing/2014/main" id="{82DAA1CE-401C-08A6-EF3C-104A95B68B62}"/>
              </a:ext>
            </a:extLst>
          </p:cNvPr>
          <p:cNvSpPr/>
          <p:nvPr/>
        </p:nvSpPr>
        <p:spPr>
          <a:xfrm>
            <a:off x="326849" y="6620716"/>
            <a:ext cx="3098800" cy="2372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i="1">
                <a:solidFill>
                  <a:schemeClr val="tx1"/>
                </a:solidFill>
              </a:rPr>
              <a:t>* All amounts rounded to $,000</a:t>
            </a:r>
          </a:p>
        </p:txBody>
      </p:sp>
    </p:spTree>
    <p:extLst>
      <p:ext uri="{BB962C8B-B14F-4D97-AF65-F5344CB8AC3E}">
        <p14:creationId xmlns:p14="http://schemas.microsoft.com/office/powerpoint/2010/main" val="184007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sz="2800" b="1">
                <a:solidFill>
                  <a:srgbClr val="1B3A6B"/>
                </a:solidFill>
                <a:latin typeface="Segoe UI"/>
                <a:cs typeface="Segoe UI"/>
              </a:rPr>
              <a:t>Contents</a:t>
            </a:r>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4</a:t>
            </a:fld>
            <a:endParaRPr lang="en-GB"/>
          </a:p>
        </p:txBody>
      </p:sp>
      <p:sp>
        <p:nvSpPr>
          <p:cNvPr id="921" name="ContentsList"/>
          <p:cNvSpPr txBox="1"/>
          <p:nvPr/>
        </p:nvSpPr>
        <p:spPr>
          <a:xfrm>
            <a:off x="508000" y="1219200"/>
            <a:ext cx="7874000" cy="4978400"/>
          </a:xfrm>
          <a:prstGeom prst="rect">
            <a:avLst/>
          </a:prstGeom>
          <a:noFill/>
        </p:spPr>
        <p:txBody>
          <a:bodyPr lIns="91440" tIns="45720" rIns="91440" bIns="45720" anchor="t"/>
          <a:lstStyle/>
          <a:p>
            <a:pPr marL="685800" indent="-685800" algn="l">
              <a:spcBef>
                <a:spcPts val="900"/>
              </a:spcBef>
              <a:buNone/>
            </a:pPr>
            <a:r>
              <a:rPr lang="en-AU" sz="2200">
                <a:solidFill>
                  <a:srgbClr val="1B2A33"/>
                </a:solidFill>
                <a:latin typeface="Segoe UI"/>
              </a:rPr>
              <a:t>Introduction</a:t>
            </a:r>
          </a:p>
          <a:p>
            <a:pPr marL="685800" indent="-685800">
              <a:spcBef>
                <a:spcPts val="900"/>
              </a:spcBef>
            </a:pPr>
            <a:r>
              <a:rPr lang="en-AU" sz="2200" b="1">
                <a:solidFill>
                  <a:srgbClr val="1B3A6B"/>
                </a:solidFill>
                <a:latin typeface="Segoe UI"/>
              </a:rPr>
              <a:t>01</a:t>
            </a:r>
            <a:r>
              <a:rPr lang="en-AU" sz="2200">
                <a:solidFill>
                  <a:srgbClr val="1B2A33"/>
                </a:solidFill>
                <a:latin typeface="Segoe UI"/>
              </a:rPr>
              <a:t>	Consumer Navigation Guide</a:t>
            </a:r>
          </a:p>
          <a:p>
            <a:pPr marL="685800" indent="-685800" algn="l">
              <a:spcBef>
                <a:spcPts val="900"/>
              </a:spcBef>
              <a:buNone/>
            </a:pPr>
            <a:r>
              <a:rPr lang="en-AU" sz="2200" b="1">
                <a:solidFill>
                  <a:srgbClr val="1B3A6B"/>
                </a:solidFill>
                <a:latin typeface="Segoe UI"/>
              </a:rPr>
              <a:t>02</a:t>
            </a:r>
            <a:r>
              <a:rPr lang="en-AU" sz="2200">
                <a:solidFill>
                  <a:srgbClr val="1B2A33"/>
                </a:solidFill>
                <a:latin typeface="Segoe UI"/>
              </a:rPr>
              <a:t>	Consumer </a:t>
            </a:r>
            <a:r>
              <a:rPr lang="en-AU" sz="2200" err="1">
                <a:solidFill>
                  <a:srgbClr val="1B2A33"/>
                </a:solidFill>
                <a:latin typeface="Segoe UI"/>
              </a:rPr>
              <a:t>MyAgedCare</a:t>
            </a:r>
            <a:r>
              <a:rPr lang="en-AU" sz="2200">
                <a:solidFill>
                  <a:srgbClr val="1B2A33"/>
                </a:solidFill>
                <a:latin typeface="Segoe UI"/>
              </a:rPr>
              <a:t> website</a:t>
            </a:r>
            <a:endParaRPr lang="en-AU" sz="2200">
              <a:solidFill>
                <a:srgbClr val="1B2A33"/>
              </a:solidFill>
              <a:latin typeface="Segoe UI"/>
              <a:cs typeface="Segoe UI"/>
            </a:endParaRPr>
          </a:p>
          <a:p>
            <a:pPr marL="685800" indent="-685800" algn="l">
              <a:spcBef>
                <a:spcPts val="900"/>
              </a:spcBef>
              <a:buNone/>
            </a:pPr>
            <a:r>
              <a:rPr lang="en-AU" sz="2200" b="1">
                <a:solidFill>
                  <a:srgbClr val="1B3A6B"/>
                </a:solidFill>
                <a:latin typeface="Segoe UI"/>
              </a:rPr>
              <a:t>03</a:t>
            </a:r>
            <a:r>
              <a:rPr lang="en-AU" sz="2200">
                <a:solidFill>
                  <a:srgbClr val="1B2A33"/>
                </a:solidFill>
                <a:latin typeface="Segoe UI"/>
              </a:rPr>
              <a:t>	Consumer Service providers</a:t>
            </a:r>
          </a:p>
          <a:p>
            <a:pPr marL="685800" indent="-685800" algn="l">
              <a:spcBef>
                <a:spcPts val="900"/>
              </a:spcBef>
              <a:buNone/>
            </a:pPr>
            <a:r>
              <a:rPr lang="en-AU" sz="2200" b="1">
                <a:solidFill>
                  <a:srgbClr val="1B3A6B"/>
                </a:solidFill>
                <a:latin typeface="Segoe UI"/>
              </a:rPr>
              <a:t>04</a:t>
            </a:r>
            <a:r>
              <a:rPr lang="en-AU" sz="2200">
                <a:solidFill>
                  <a:srgbClr val="1B2A33"/>
                </a:solidFill>
                <a:latin typeface="Segoe UI"/>
              </a:rPr>
              <a:t>	Consumer Cost Comparison</a:t>
            </a:r>
          </a:p>
          <a:p>
            <a:pPr marL="685800" indent="-685800" algn="l">
              <a:spcBef>
                <a:spcPts val="900"/>
              </a:spcBef>
              <a:buNone/>
            </a:pPr>
            <a:r>
              <a:rPr lang="en-AU" sz="2200" b="1">
                <a:solidFill>
                  <a:srgbClr val="1B3A6B"/>
                </a:solidFill>
                <a:latin typeface="Segoe UI"/>
              </a:rPr>
              <a:t>05</a:t>
            </a:r>
            <a:r>
              <a:rPr lang="en-AU" sz="2200">
                <a:solidFill>
                  <a:srgbClr val="1B2A33"/>
                </a:solidFill>
                <a:latin typeface="Segoe UI"/>
              </a:rPr>
              <a:t>	Means testing</a:t>
            </a:r>
          </a:p>
          <a:p>
            <a:pPr marL="685800" indent="-685800" algn="l">
              <a:spcBef>
                <a:spcPts val="900"/>
              </a:spcBef>
              <a:buNone/>
            </a:pPr>
            <a:r>
              <a:rPr lang="en-AU" sz="2200" b="1">
                <a:solidFill>
                  <a:srgbClr val="1B3A6B"/>
                </a:solidFill>
                <a:latin typeface="Segoe UI"/>
              </a:rPr>
              <a:t>06</a:t>
            </a:r>
            <a:r>
              <a:rPr lang="en-AU" sz="2200">
                <a:solidFill>
                  <a:srgbClr val="1B2A33"/>
                </a:solidFill>
                <a:latin typeface="Segoe UI"/>
              </a:rPr>
              <a:t>	Solvency</a:t>
            </a:r>
          </a:p>
          <a:p>
            <a:pPr marL="685800" indent="-685800" algn="l">
              <a:spcBef>
                <a:spcPts val="900"/>
              </a:spcBef>
              <a:buNone/>
            </a:pPr>
            <a:r>
              <a:rPr lang="en-AU" sz="2200">
                <a:solidFill>
                  <a:srgbClr val="1B2A33"/>
                </a:solidFill>
                <a:latin typeface="Segoe UI"/>
              </a:rPr>
              <a:t>Q&amp;A</a:t>
            </a:r>
          </a:p>
        </p:txBody>
      </p:sp>
    </p:spTree>
    <p:extLst>
      <p:ext uri="{BB962C8B-B14F-4D97-AF65-F5344CB8AC3E}">
        <p14:creationId xmlns:p14="http://schemas.microsoft.com/office/powerpoint/2010/main" val="38810096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634370E1-9BBA-0117-5424-2573B1EA10F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2A67DB3-32AF-A5ED-8A6D-EE8D737C5783}"/>
              </a:ext>
            </a:extLst>
          </p:cNvPr>
          <p:cNvSpPr>
            <a:spLocks noGrp="1"/>
          </p:cNvSpPr>
          <p:nvPr>
            <p:ph type="title"/>
          </p:nvPr>
        </p:nvSpPr>
        <p:spPr>
          <a:xfrm>
            <a:off x="326848" y="288389"/>
            <a:ext cx="11458751" cy="1232435"/>
          </a:xfrm>
        </p:spPr>
        <p:txBody>
          <a:bodyPr/>
          <a:lstStyle/>
          <a:p>
            <a:pPr algn="l">
              <a:buNone/>
            </a:pPr>
            <a:r>
              <a:rPr lang="en-AU" sz="2800" b="1">
                <a:solidFill>
                  <a:srgbClr val="1B3A6B"/>
                </a:solidFill>
                <a:latin typeface="Segoe UI"/>
              </a:rPr>
              <a:t>Cost outcomes under different scenarios</a:t>
            </a:r>
          </a:p>
        </p:txBody>
      </p:sp>
      <p:sp>
        <p:nvSpPr>
          <p:cNvPr id="4" name="Slide Number Placeholder 3">
            <a:extLst>
              <a:ext uri="{FF2B5EF4-FFF2-40B4-BE49-F238E27FC236}">
                <a16:creationId xmlns:a16="http://schemas.microsoft.com/office/drawing/2014/main" id="{35262C2C-0211-98AB-CD1A-8AAD7BC2CF62}"/>
              </a:ext>
            </a:extLst>
          </p:cNvPr>
          <p:cNvSpPr>
            <a:spLocks noGrp="1"/>
          </p:cNvSpPr>
          <p:nvPr>
            <p:ph type="sldNum" sz="quarter" idx="12"/>
          </p:nvPr>
        </p:nvSpPr>
        <p:spPr/>
        <p:txBody>
          <a:bodyPr/>
          <a:lstStyle/>
          <a:p>
            <a:fld id="{741AFF56-1126-4107-9C02-BC0EFBF16431}" type="slidenum">
              <a:rPr lang="en-GB" smtClean="0"/>
              <a:pPr/>
              <a:t>40</a:t>
            </a:fld>
            <a:endParaRPr lang="en-GB"/>
          </a:p>
        </p:txBody>
      </p:sp>
      <p:graphicFrame>
        <p:nvGraphicFramePr>
          <p:cNvPr id="3" name="Table 2">
            <a:extLst>
              <a:ext uri="{FF2B5EF4-FFF2-40B4-BE49-F238E27FC236}">
                <a16:creationId xmlns:a16="http://schemas.microsoft.com/office/drawing/2014/main" id="{2CBBB43E-5721-4FF1-B33A-CD2380A4CEC1}"/>
              </a:ext>
            </a:extLst>
          </p:cNvPr>
          <p:cNvGraphicFramePr>
            <a:graphicFrameLocks noGrp="1"/>
          </p:cNvGraphicFramePr>
          <p:nvPr>
            <p:extLst>
              <p:ext uri="{D42A27DB-BD31-4B8C-83A1-F6EECF244321}">
                <p14:modId xmlns:p14="http://schemas.microsoft.com/office/powerpoint/2010/main" val="225028920"/>
              </p:ext>
            </p:extLst>
          </p:nvPr>
        </p:nvGraphicFramePr>
        <p:xfrm>
          <a:off x="406400" y="1117600"/>
          <a:ext cx="11379200" cy="4318000"/>
        </p:xfrm>
        <a:graphic>
          <a:graphicData uri="http://schemas.openxmlformats.org/drawingml/2006/table">
            <a:tbl>
              <a:tblPr firstRow="1" bandRow="1">
                <a:tableStyleId>{5C22544A-7EE6-4342-B048-85BDC9FD1C3A}</a:tableStyleId>
              </a:tblPr>
              <a:tblGrid>
                <a:gridCol w="1947917">
                  <a:extLst>
                    <a:ext uri="{9D8B030D-6E8A-4147-A177-3AD203B41FA5}">
                      <a16:colId xmlns:a16="http://schemas.microsoft.com/office/drawing/2014/main" val="2915709611"/>
                    </a:ext>
                  </a:extLst>
                </a:gridCol>
                <a:gridCol w="1709683">
                  <a:extLst>
                    <a:ext uri="{9D8B030D-6E8A-4147-A177-3AD203B41FA5}">
                      <a16:colId xmlns:a16="http://schemas.microsoft.com/office/drawing/2014/main" val="3476275687"/>
                    </a:ext>
                  </a:extLst>
                </a:gridCol>
                <a:gridCol w="1930400">
                  <a:extLst>
                    <a:ext uri="{9D8B030D-6E8A-4147-A177-3AD203B41FA5}">
                      <a16:colId xmlns:a16="http://schemas.microsoft.com/office/drawing/2014/main" val="356410199"/>
                    </a:ext>
                  </a:extLst>
                </a:gridCol>
                <a:gridCol w="1930400">
                  <a:extLst>
                    <a:ext uri="{9D8B030D-6E8A-4147-A177-3AD203B41FA5}">
                      <a16:colId xmlns:a16="http://schemas.microsoft.com/office/drawing/2014/main" val="4083869498"/>
                    </a:ext>
                  </a:extLst>
                </a:gridCol>
                <a:gridCol w="1930400">
                  <a:extLst>
                    <a:ext uri="{9D8B030D-6E8A-4147-A177-3AD203B41FA5}">
                      <a16:colId xmlns:a16="http://schemas.microsoft.com/office/drawing/2014/main" val="1385888460"/>
                    </a:ext>
                  </a:extLst>
                </a:gridCol>
                <a:gridCol w="1930400">
                  <a:extLst>
                    <a:ext uri="{9D8B030D-6E8A-4147-A177-3AD203B41FA5}">
                      <a16:colId xmlns:a16="http://schemas.microsoft.com/office/drawing/2014/main" val="3902944514"/>
                    </a:ext>
                  </a:extLst>
                </a:gridCol>
              </a:tblGrid>
              <a:tr h="635000">
                <a:tc>
                  <a:txBody>
                    <a:bodyPr/>
                    <a:lstStyle/>
                    <a:p>
                      <a:pPr algn="l"/>
                      <a:endParaRPr lang="en-AU" sz="1400" b="1">
                        <a:solidFill>
                          <a:srgbClr val="FFFFFF"/>
                        </a:solidFill>
                        <a:latin typeface="Segoe UI"/>
                        <a:cs typeface="Segoe UI"/>
                      </a:endParaRPr>
                    </a:p>
                  </a:txBody>
                  <a:tcPr anchor="ctr">
                    <a:solidFill>
                      <a:srgbClr val="1B3A6B"/>
                    </a:solidFill>
                  </a:tcPr>
                </a:tc>
                <a:tc>
                  <a:txBody>
                    <a:bodyPr/>
                    <a:lstStyle/>
                    <a:p>
                      <a:pPr algn="ctr"/>
                      <a:r>
                        <a:rPr lang="en-AU" sz="1400" b="1" err="1">
                          <a:solidFill>
                            <a:srgbClr val="FFFFFF"/>
                          </a:solidFill>
                          <a:latin typeface="Segoe UI"/>
                          <a:cs typeface="Segoe UI"/>
                        </a:rPr>
                        <a:t>MyAgedCare</a:t>
                      </a:r>
                      <a:endParaRPr lang="en-AU" sz="1400" b="1">
                        <a:solidFill>
                          <a:srgbClr val="FFFFFF"/>
                        </a:solidFill>
                        <a:latin typeface="Segoe UI"/>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b="1">
                          <a:solidFill>
                            <a:srgbClr val="FFFFFF"/>
                          </a:solidFill>
                          <a:latin typeface="Segoe UI"/>
                          <a:cs typeface="Segoe UI"/>
                        </a:rPr>
                        <a:t>Published RAD</a:t>
                      </a:r>
                    </a:p>
                  </a:txBody>
                  <a:tcPr anchor="ctr">
                    <a:solidFill>
                      <a:srgbClr val="1B3A6B"/>
                    </a:solidFill>
                  </a:tcPr>
                </a:tc>
                <a:tc>
                  <a:txBody>
                    <a:bodyPr/>
                    <a:lstStyle/>
                    <a:p>
                      <a:pPr algn="ctr"/>
                      <a:r>
                        <a:rPr lang="en-AU" sz="1400" b="1">
                          <a:solidFill>
                            <a:srgbClr val="FFFFFF"/>
                          </a:solidFill>
                          <a:latin typeface="Segoe UI"/>
                          <a:cs typeface="Segoe UI"/>
                        </a:rPr>
                        <a:t>Actual RAD</a:t>
                      </a:r>
                      <a:br>
                        <a:rPr lang="en-AU" sz="1400" b="1">
                          <a:solidFill>
                            <a:srgbClr val="FFFFFF"/>
                          </a:solidFill>
                          <a:latin typeface="Segoe UI"/>
                          <a:cs typeface="Segoe UI"/>
                        </a:rPr>
                      </a:br>
                      <a:r>
                        <a:rPr lang="en-AU" sz="1400" b="1">
                          <a:solidFill>
                            <a:srgbClr val="FFFFFF"/>
                          </a:solidFill>
                          <a:latin typeface="Segoe UI"/>
                          <a:cs typeface="Segoe UI"/>
                        </a:rPr>
                        <a:t>pay DAP</a:t>
                      </a:r>
                    </a:p>
                  </a:txBody>
                  <a:tcPr anchor="ctr">
                    <a:solidFill>
                      <a:srgbClr val="1B3A6B"/>
                    </a:solidFill>
                  </a:tcPr>
                </a:tc>
                <a:tc>
                  <a:txBody>
                    <a:bodyPr/>
                    <a:lstStyle/>
                    <a:p>
                      <a:pPr algn="ctr"/>
                      <a:r>
                        <a:rPr lang="en-AU" sz="1400" b="1">
                          <a:solidFill>
                            <a:srgbClr val="FFFFFF"/>
                          </a:solidFill>
                          <a:latin typeface="Segoe UI"/>
                          <a:cs typeface="Segoe UI"/>
                        </a:rPr>
                        <a:t>Actual RAD</a:t>
                      </a:r>
                      <a:br>
                        <a:rPr lang="en-AU" sz="1400" b="1">
                          <a:solidFill>
                            <a:srgbClr val="FFFFFF"/>
                          </a:solidFill>
                          <a:latin typeface="Segoe UI"/>
                          <a:cs typeface="Segoe UI"/>
                        </a:rPr>
                      </a:br>
                      <a:r>
                        <a:rPr lang="en-AU" sz="1400" b="1">
                          <a:solidFill>
                            <a:srgbClr val="FFFFFF"/>
                          </a:solidFill>
                          <a:latin typeface="Segoe UI"/>
                          <a:cs typeface="Segoe UI"/>
                        </a:rPr>
                        <a:t>pay RAD</a:t>
                      </a:r>
                    </a:p>
                  </a:txBody>
                  <a:tcPr anchor="ctr">
                    <a:solidFill>
                      <a:srgbClr val="1B3A6B"/>
                    </a:solidFill>
                  </a:tcPr>
                </a:tc>
                <a:tc>
                  <a:txBody>
                    <a:bodyPr/>
                    <a:lstStyle/>
                    <a:p>
                      <a:pPr algn="ctr"/>
                      <a:r>
                        <a:rPr lang="en-AU" sz="1400" b="1">
                          <a:solidFill>
                            <a:srgbClr val="FFFFFF"/>
                          </a:solidFill>
                          <a:latin typeface="Segoe UI"/>
                          <a:cs typeface="Segoe UI"/>
                        </a:rPr>
                        <a:t>Higher </a:t>
                      </a:r>
                      <a:br>
                        <a:rPr lang="en-AU" sz="1400" b="1">
                          <a:solidFill>
                            <a:srgbClr val="FFFFFF"/>
                          </a:solidFill>
                          <a:latin typeface="Segoe UI"/>
                          <a:cs typeface="Segoe UI"/>
                        </a:rPr>
                      </a:br>
                      <a:r>
                        <a:rPr lang="en-AU" sz="1400" b="1">
                          <a:solidFill>
                            <a:srgbClr val="FFFFFF"/>
                          </a:solidFill>
                          <a:latin typeface="Segoe UI"/>
                          <a:cs typeface="Segoe UI"/>
                        </a:rPr>
                        <a:t>Investment assets</a:t>
                      </a:r>
                    </a:p>
                  </a:txBody>
                  <a:tcPr anchor="ctr">
                    <a:solidFill>
                      <a:srgbClr val="1B3A6B"/>
                    </a:solidFill>
                  </a:tcPr>
                </a:tc>
                <a:tc>
                  <a:txBody>
                    <a:bodyPr/>
                    <a:lstStyle/>
                    <a:p>
                      <a:pPr algn="ctr"/>
                      <a:r>
                        <a:rPr lang="en-AU" sz="1400" b="1">
                          <a:solidFill>
                            <a:srgbClr val="FFFFFF"/>
                          </a:solidFill>
                          <a:latin typeface="Segoe UI"/>
                          <a:cs typeface="Segoe UI"/>
                        </a:rPr>
                        <a:t>Higher RAD</a:t>
                      </a:r>
                    </a:p>
                  </a:txBody>
                  <a:tcPr anchor="ctr">
                    <a:solidFill>
                      <a:srgbClr val="1B3A6B"/>
                    </a:solidFill>
                  </a:tcPr>
                </a:tc>
                <a:extLst>
                  <a:ext uri="{0D108BD9-81ED-4DB2-BD59-A6C34878D82A}">
                    <a16:rowId xmlns:a16="http://schemas.microsoft.com/office/drawing/2014/main" val="3765405956"/>
                  </a:ext>
                </a:extLst>
              </a:tr>
              <a:tr h="508000">
                <a:tc>
                  <a:txBody>
                    <a:bodyPr/>
                    <a:lstStyle/>
                    <a:p>
                      <a:pPr algn="l"/>
                      <a:r>
                        <a:rPr lang="en-AU" sz="1400" b="1">
                          <a:solidFill>
                            <a:srgbClr val="1B3A6B"/>
                          </a:solidFill>
                          <a:latin typeface="Segoe UI"/>
                          <a:cs typeface="Segoe UI"/>
                        </a:rPr>
                        <a:t>House</a:t>
                      </a:r>
                    </a:p>
                  </a:txBody>
                  <a:tcPr anchor="ctr">
                    <a:solidFill>
                      <a:srgbClr val="E9EEF7"/>
                    </a:solidFill>
                  </a:tcPr>
                </a:tc>
                <a:tc>
                  <a:txBody>
                    <a:bodyPr/>
                    <a:lstStyle/>
                    <a:p>
                      <a:pPr algn="ctr"/>
                      <a:r>
                        <a:rPr lang="en-AU" sz="1400" b="0">
                          <a:solidFill>
                            <a:schemeClr val="tx1"/>
                          </a:solidFill>
                          <a:latin typeface="Segoe UI"/>
                          <a:cs typeface="Segoe UI"/>
                        </a:rPr>
                        <a:t>$500,000</a:t>
                      </a:r>
                    </a:p>
                  </a:txBody>
                  <a:tcPr anchor="ctr">
                    <a:solidFill>
                      <a:srgbClr val="FFFFFF"/>
                    </a:solidFill>
                  </a:tcPr>
                </a:tc>
                <a:tc>
                  <a:txBody>
                    <a:bodyPr/>
                    <a:lstStyle/>
                    <a:p>
                      <a:pPr algn="ctr"/>
                      <a:r>
                        <a:rPr lang="en-AU" sz="1400" b="0">
                          <a:solidFill>
                            <a:schemeClr val="tx1"/>
                          </a:solidFill>
                          <a:latin typeface="Segoe UI"/>
                          <a:cs typeface="Segoe UI"/>
                        </a:rPr>
                        <a:t>$500,000</a:t>
                      </a:r>
                    </a:p>
                  </a:txBody>
                  <a:tcPr anchor="ctr">
                    <a:solidFill>
                      <a:srgbClr val="FFFFFF"/>
                    </a:solidFill>
                  </a:tcPr>
                </a:tc>
                <a:tc>
                  <a:txBody>
                    <a:bodyPr/>
                    <a:lstStyle/>
                    <a:p>
                      <a:pPr algn="ctr"/>
                      <a:r>
                        <a:rPr lang="en-AU" sz="1400" b="0">
                          <a:solidFill>
                            <a:schemeClr val="tx1"/>
                          </a:solidFill>
                          <a:latin typeface="Segoe UI"/>
                          <a:cs typeface="Segoe UI"/>
                        </a:rPr>
                        <a:t>Sold</a:t>
                      </a:r>
                    </a:p>
                  </a:txBody>
                  <a:tcPr anchor="ctr">
                    <a:solidFill>
                      <a:srgbClr val="FFFFFF"/>
                    </a:solidFill>
                  </a:tcPr>
                </a:tc>
                <a:tc>
                  <a:txBody>
                    <a:bodyPr/>
                    <a:lstStyle/>
                    <a:p>
                      <a:pPr algn="ctr"/>
                      <a:r>
                        <a:rPr lang="en-AU" sz="1400" b="0">
                          <a:solidFill>
                            <a:srgbClr val="1B2A33"/>
                          </a:solidFill>
                          <a:latin typeface="Segoe UI"/>
                          <a:cs typeface="Segoe UI"/>
                        </a:rPr>
                        <a:t>Sold</a:t>
                      </a:r>
                    </a:p>
                  </a:txBody>
                  <a:tcPr anchor="ctr">
                    <a:solidFill>
                      <a:srgbClr val="FFFFFF"/>
                    </a:solidFill>
                  </a:tcPr>
                </a:tc>
                <a:tc>
                  <a:txBody>
                    <a:bodyPr/>
                    <a:lstStyle/>
                    <a:p>
                      <a:pPr algn="ctr"/>
                      <a:r>
                        <a:rPr lang="en-AU" sz="1400" b="0">
                          <a:solidFill>
                            <a:srgbClr val="1B2A33"/>
                          </a:solidFill>
                          <a:latin typeface="Segoe UI"/>
                          <a:cs typeface="Segoe UI"/>
                        </a:rPr>
                        <a:t>Sold</a:t>
                      </a:r>
                    </a:p>
                  </a:txBody>
                  <a:tcPr anchor="ctr">
                    <a:solidFill>
                      <a:srgbClr val="FFFFFF"/>
                    </a:solidFill>
                  </a:tcPr>
                </a:tc>
                <a:extLst>
                  <a:ext uri="{0D108BD9-81ED-4DB2-BD59-A6C34878D82A}">
                    <a16:rowId xmlns:a16="http://schemas.microsoft.com/office/drawing/2014/main" val="2151415879"/>
                  </a:ext>
                </a:extLst>
              </a:tr>
              <a:tr h="508000">
                <a:tc>
                  <a:txBody>
                    <a:bodyPr/>
                    <a:lstStyle/>
                    <a:p>
                      <a:pPr algn="l"/>
                      <a:r>
                        <a:rPr lang="en-AU" sz="1400" b="1">
                          <a:solidFill>
                            <a:srgbClr val="1B3A6B"/>
                          </a:solidFill>
                          <a:latin typeface="Segoe UI"/>
                          <a:cs typeface="Segoe UI"/>
                        </a:rPr>
                        <a:t>Super / savings</a:t>
                      </a:r>
                    </a:p>
                  </a:txBody>
                  <a:tcPr anchor="ctr">
                    <a:solidFill>
                      <a:srgbClr val="E9EEF7"/>
                    </a:solidFill>
                  </a:tcPr>
                </a:tc>
                <a:tc>
                  <a:txBody>
                    <a:bodyPr/>
                    <a:lstStyle/>
                    <a:p>
                      <a:pPr algn="ctr"/>
                      <a:r>
                        <a:rPr lang="en-AU" sz="1400" b="0">
                          <a:solidFill>
                            <a:schemeClr val="tx1"/>
                          </a:solidFill>
                          <a:latin typeface="Segoe UI"/>
                          <a:cs typeface="Segoe UI"/>
                        </a:rPr>
                        <a:t>$250,000</a:t>
                      </a:r>
                    </a:p>
                  </a:txBody>
                  <a:tcPr anchor="ctr">
                    <a:solidFill>
                      <a:srgbClr val="F7F9FB"/>
                    </a:solidFill>
                  </a:tcPr>
                </a:tc>
                <a:tc>
                  <a:txBody>
                    <a:bodyPr/>
                    <a:lstStyle/>
                    <a:p>
                      <a:pPr algn="ctr"/>
                      <a:r>
                        <a:rPr lang="en-AU" sz="1400" b="0">
                          <a:solidFill>
                            <a:schemeClr val="tx1"/>
                          </a:solidFill>
                          <a:latin typeface="Segoe UI"/>
                          <a:cs typeface="Segoe UI"/>
                        </a:rPr>
                        <a:t>$250,000</a:t>
                      </a:r>
                    </a:p>
                  </a:txBody>
                  <a:tcPr anchor="ctr">
                    <a:solidFill>
                      <a:srgbClr val="F7F9FB"/>
                    </a:solidFill>
                  </a:tcPr>
                </a:tc>
                <a:tc>
                  <a:txBody>
                    <a:bodyPr/>
                    <a:lstStyle/>
                    <a:p>
                      <a:pPr algn="ctr"/>
                      <a:r>
                        <a:rPr lang="en-AU" sz="1400" b="0">
                          <a:solidFill>
                            <a:schemeClr val="tx1"/>
                          </a:solidFill>
                          <a:latin typeface="Segoe UI"/>
                          <a:cs typeface="Segoe UI"/>
                        </a:rPr>
                        <a:t>$250,000</a:t>
                      </a:r>
                    </a:p>
                  </a:txBody>
                  <a:tcPr anchor="ctr">
                    <a:solidFill>
                      <a:srgbClr val="F7F9FB"/>
                    </a:solidFill>
                  </a:tcPr>
                </a:tc>
                <a:tc>
                  <a:txBody>
                    <a:bodyPr/>
                    <a:lstStyle/>
                    <a:p>
                      <a:pPr algn="ctr"/>
                      <a:r>
                        <a:rPr lang="en-AU" sz="1400" b="1">
                          <a:solidFill>
                            <a:srgbClr val="FF0000"/>
                          </a:solidFill>
                          <a:latin typeface="Segoe UI"/>
                          <a:cs typeface="Segoe UI"/>
                        </a:rPr>
                        <a:t>$500,000</a:t>
                      </a:r>
                    </a:p>
                  </a:txBody>
                  <a:tcPr anchor="ctr">
                    <a:solidFill>
                      <a:srgbClr val="F7F9FB"/>
                    </a:solidFill>
                  </a:tcPr>
                </a:tc>
                <a:tc>
                  <a:txBody>
                    <a:bodyPr/>
                    <a:lstStyle/>
                    <a:p>
                      <a:pPr algn="ctr"/>
                      <a:r>
                        <a:rPr lang="en-AU" sz="1400" b="0">
                          <a:solidFill>
                            <a:srgbClr val="1B2A33"/>
                          </a:solidFill>
                          <a:latin typeface="Segoe UI"/>
                          <a:cs typeface="Segoe UI"/>
                        </a:rPr>
                        <a:t>$250,000</a:t>
                      </a:r>
                    </a:p>
                  </a:txBody>
                  <a:tcPr anchor="ctr">
                    <a:solidFill>
                      <a:srgbClr val="F7F9FB"/>
                    </a:solidFill>
                  </a:tcPr>
                </a:tc>
                <a:extLst>
                  <a:ext uri="{0D108BD9-81ED-4DB2-BD59-A6C34878D82A}">
                    <a16:rowId xmlns:a16="http://schemas.microsoft.com/office/drawing/2014/main" val="401980964"/>
                  </a:ext>
                </a:extLst>
              </a:tr>
              <a:tr h="508000">
                <a:tc>
                  <a:txBody>
                    <a:bodyPr/>
                    <a:lstStyle/>
                    <a:p>
                      <a:pPr algn="l"/>
                      <a:r>
                        <a:rPr lang="en-AU" sz="1400" b="1">
                          <a:solidFill>
                            <a:srgbClr val="1B3A6B"/>
                          </a:solidFill>
                          <a:latin typeface="Segoe UI"/>
                          <a:cs typeface="Segoe UI"/>
                        </a:rPr>
                        <a:t>Basic daily fee pa</a:t>
                      </a:r>
                    </a:p>
                  </a:txBody>
                  <a:tcPr anchor="ctr">
                    <a:solidFill>
                      <a:srgbClr val="E9EEF7"/>
                    </a:solidFill>
                  </a:tcPr>
                </a:tc>
                <a:tc>
                  <a:txBody>
                    <a:bodyPr/>
                    <a:lstStyle/>
                    <a:p>
                      <a:pPr algn="ctr"/>
                      <a:r>
                        <a:rPr lang="en-AU" sz="1400" b="0">
                          <a:solidFill>
                            <a:schemeClr val="tx1"/>
                          </a:solidFill>
                          <a:latin typeface="Segoe UI"/>
                          <a:cs typeface="Segoe UI"/>
                        </a:rPr>
                        <a:t>$24,000</a:t>
                      </a:r>
                    </a:p>
                  </a:txBody>
                  <a:tcPr anchor="ctr">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b="0">
                          <a:solidFill>
                            <a:schemeClr val="tx1"/>
                          </a:solidFill>
                          <a:latin typeface="Segoe UI"/>
                          <a:cs typeface="Segoe UI"/>
                        </a:rPr>
                        <a:t>$24,000</a:t>
                      </a:r>
                    </a:p>
                  </a:txBody>
                  <a:tcPr anchor="ctr">
                    <a:solidFill>
                      <a:srgbClr val="FFFFFF"/>
                    </a:solidFill>
                  </a:tcPr>
                </a:tc>
                <a:tc>
                  <a:txBody>
                    <a:bodyPr/>
                    <a:lstStyle/>
                    <a:p>
                      <a:pPr algn="ctr"/>
                      <a:r>
                        <a:rPr lang="en-AU" sz="1400" b="0">
                          <a:solidFill>
                            <a:schemeClr val="tx1"/>
                          </a:solidFill>
                          <a:latin typeface="Segoe UI"/>
                          <a:cs typeface="Segoe UI"/>
                        </a:rPr>
                        <a:t>$24,000</a:t>
                      </a:r>
                    </a:p>
                  </a:txBody>
                  <a:tcPr anchor="ctr">
                    <a:solidFill>
                      <a:srgbClr val="FFFFFF"/>
                    </a:solidFill>
                  </a:tcPr>
                </a:tc>
                <a:tc>
                  <a:txBody>
                    <a:bodyPr/>
                    <a:lstStyle/>
                    <a:p>
                      <a:pPr algn="ctr"/>
                      <a:r>
                        <a:rPr lang="en-AU" sz="1400" b="0">
                          <a:solidFill>
                            <a:srgbClr val="1B2A33"/>
                          </a:solidFill>
                          <a:latin typeface="Segoe UI"/>
                          <a:cs typeface="Segoe UI"/>
                        </a:rPr>
                        <a:t>$24,000</a:t>
                      </a:r>
                    </a:p>
                  </a:txBody>
                  <a:tcPr anchor="ctr">
                    <a:solidFill>
                      <a:srgbClr val="FFFFFF"/>
                    </a:solidFill>
                  </a:tcPr>
                </a:tc>
                <a:tc>
                  <a:txBody>
                    <a:bodyPr/>
                    <a:lstStyle/>
                    <a:p>
                      <a:pPr algn="ctr"/>
                      <a:r>
                        <a:rPr lang="en-AU" sz="1400" b="0">
                          <a:solidFill>
                            <a:srgbClr val="1B2A33"/>
                          </a:solidFill>
                          <a:latin typeface="Segoe UI"/>
                          <a:cs typeface="Segoe UI"/>
                        </a:rPr>
                        <a:t>$24,000</a:t>
                      </a:r>
                    </a:p>
                  </a:txBody>
                  <a:tcPr anchor="ctr">
                    <a:solidFill>
                      <a:srgbClr val="FFFFFF"/>
                    </a:solidFill>
                  </a:tcPr>
                </a:tc>
                <a:extLst>
                  <a:ext uri="{0D108BD9-81ED-4DB2-BD59-A6C34878D82A}">
                    <a16:rowId xmlns:a16="http://schemas.microsoft.com/office/drawing/2014/main" val="1058515071"/>
                  </a:ext>
                </a:extLst>
              </a:tr>
              <a:tr h="508000">
                <a:tc>
                  <a:txBody>
                    <a:bodyPr/>
                    <a:lstStyle/>
                    <a:p>
                      <a:pPr algn="l"/>
                      <a:r>
                        <a:rPr lang="en-AU" sz="1400" b="1">
                          <a:solidFill>
                            <a:srgbClr val="1B3A6B"/>
                          </a:solidFill>
                          <a:latin typeface="Segoe UI"/>
                          <a:cs typeface="Segoe UI"/>
                        </a:rPr>
                        <a:t>Hotelling pa</a:t>
                      </a:r>
                    </a:p>
                  </a:txBody>
                  <a:tcPr anchor="ctr">
                    <a:solidFill>
                      <a:srgbClr val="E9EEF7"/>
                    </a:solidFill>
                  </a:tcPr>
                </a:tc>
                <a:tc>
                  <a:txBody>
                    <a:bodyPr/>
                    <a:lstStyle/>
                    <a:p>
                      <a:pPr algn="ctr"/>
                      <a:r>
                        <a:rPr lang="en-AU" sz="1400" b="0">
                          <a:solidFill>
                            <a:schemeClr val="tx1"/>
                          </a:solidFill>
                          <a:latin typeface="Segoe UI"/>
                          <a:cs typeface="Segoe UI"/>
                        </a:rPr>
                        <a:t>$8,000</a:t>
                      </a:r>
                    </a:p>
                  </a:txBody>
                  <a:tcPr anchor="ctr">
                    <a:solidFill>
                      <a:srgbClr val="F7F9FB"/>
                    </a:solidFill>
                  </a:tcPr>
                </a:tc>
                <a:tc>
                  <a:txBody>
                    <a:bodyPr/>
                    <a:lstStyle/>
                    <a:p>
                      <a:pPr algn="ctr"/>
                      <a:r>
                        <a:rPr lang="en-AU" sz="1400" b="0">
                          <a:solidFill>
                            <a:schemeClr val="tx1"/>
                          </a:solidFill>
                          <a:latin typeface="Segoe UI"/>
                          <a:cs typeface="Segoe UI"/>
                        </a:rPr>
                        <a:t>$8,000</a:t>
                      </a:r>
                    </a:p>
                  </a:txBody>
                  <a:tcPr anchor="ctr">
                    <a:solidFill>
                      <a:srgbClr val="F7F9FB"/>
                    </a:solidFill>
                  </a:tcPr>
                </a:tc>
                <a:tc>
                  <a:txBody>
                    <a:bodyPr/>
                    <a:lstStyle/>
                    <a:p>
                      <a:pPr algn="ctr"/>
                      <a:r>
                        <a:rPr lang="en-AU" sz="1400" b="0">
                          <a:solidFill>
                            <a:schemeClr val="tx1"/>
                          </a:solidFill>
                          <a:latin typeface="Segoe UI"/>
                          <a:cs typeface="Segoe UI"/>
                        </a:rPr>
                        <a:t>$8,000</a:t>
                      </a:r>
                    </a:p>
                  </a:txBody>
                  <a:tcPr anchor="ctr">
                    <a:solidFill>
                      <a:srgbClr val="F7F9FB"/>
                    </a:solidFill>
                  </a:tcPr>
                </a:tc>
                <a:tc>
                  <a:txBody>
                    <a:bodyPr/>
                    <a:lstStyle/>
                    <a:p>
                      <a:pPr algn="ctr"/>
                      <a:r>
                        <a:rPr lang="en-AU" sz="1400" b="0">
                          <a:solidFill>
                            <a:srgbClr val="1B2A33"/>
                          </a:solidFill>
                          <a:latin typeface="Segoe UI"/>
                          <a:cs typeface="Segoe UI"/>
                        </a:rPr>
                        <a:t>$8,000</a:t>
                      </a:r>
                    </a:p>
                  </a:txBody>
                  <a:tcPr anchor="ctr">
                    <a:solidFill>
                      <a:srgbClr val="F7F9FB"/>
                    </a:solidFill>
                  </a:tcPr>
                </a:tc>
                <a:tc>
                  <a:txBody>
                    <a:bodyPr/>
                    <a:lstStyle/>
                    <a:p>
                      <a:pPr algn="ctr"/>
                      <a:r>
                        <a:rPr lang="en-AU" sz="1400" b="0">
                          <a:solidFill>
                            <a:srgbClr val="1B2A33"/>
                          </a:solidFill>
                          <a:latin typeface="Segoe UI"/>
                          <a:cs typeface="Segoe UI"/>
                        </a:rPr>
                        <a:t>$8,000</a:t>
                      </a:r>
                    </a:p>
                  </a:txBody>
                  <a:tcPr anchor="ctr">
                    <a:solidFill>
                      <a:srgbClr val="F7F9FB"/>
                    </a:solidFill>
                  </a:tcPr>
                </a:tc>
                <a:extLst>
                  <a:ext uri="{0D108BD9-81ED-4DB2-BD59-A6C34878D82A}">
                    <a16:rowId xmlns:a16="http://schemas.microsoft.com/office/drawing/2014/main" val="4044155904"/>
                  </a:ext>
                </a:extLst>
              </a:tr>
              <a:tr h="508000">
                <a:tc>
                  <a:txBody>
                    <a:bodyPr/>
                    <a:lstStyle/>
                    <a:p>
                      <a:pPr algn="l"/>
                      <a:r>
                        <a:rPr lang="en-AU" sz="1400" b="1">
                          <a:solidFill>
                            <a:srgbClr val="1B3A6B"/>
                          </a:solidFill>
                          <a:latin typeface="Segoe UI"/>
                          <a:cs typeface="Segoe UI"/>
                        </a:rPr>
                        <a:t>Non-Clinical Care pa</a:t>
                      </a:r>
                    </a:p>
                  </a:txBody>
                  <a:tcPr anchor="ctr">
                    <a:solidFill>
                      <a:srgbClr val="E9EEF7"/>
                    </a:solidFill>
                  </a:tcPr>
                </a:tc>
                <a:tc>
                  <a:txBody>
                    <a:bodyPr/>
                    <a:lstStyle/>
                    <a:p>
                      <a:pPr algn="ctr"/>
                      <a:r>
                        <a:rPr lang="en-AU" sz="1400" b="0">
                          <a:solidFill>
                            <a:schemeClr val="tx1"/>
                          </a:solidFill>
                          <a:latin typeface="Segoe UI"/>
                          <a:cs typeface="Segoe UI"/>
                        </a:rPr>
                        <a:t>$0</a:t>
                      </a:r>
                    </a:p>
                  </a:txBody>
                  <a:tcPr anchor="ctr">
                    <a:solidFill>
                      <a:srgbClr val="FFFFFF"/>
                    </a:solidFill>
                  </a:tcPr>
                </a:tc>
                <a:tc>
                  <a:txBody>
                    <a:bodyPr/>
                    <a:lstStyle/>
                    <a:p>
                      <a:pPr algn="ctr"/>
                      <a:r>
                        <a:rPr lang="en-AU" sz="1400" b="0">
                          <a:solidFill>
                            <a:schemeClr val="tx1"/>
                          </a:solidFill>
                          <a:latin typeface="Segoe UI"/>
                          <a:cs typeface="Segoe UI"/>
                        </a:rPr>
                        <a:t>$0</a:t>
                      </a:r>
                    </a:p>
                  </a:txBody>
                  <a:tcPr anchor="ctr">
                    <a:solidFill>
                      <a:srgbClr val="FFFFFF"/>
                    </a:solidFill>
                  </a:tcPr>
                </a:tc>
                <a:tc>
                  <a:txBody>
                    <a:bodyPr/>
                    <a:lstStyle/>
                    <a:p>
                      <a:pPr algn="ctr"/>
                      <a:r>
                        <a:rPr lang="en-AU" sz="1400" b="0">
                          <a:solidFill>
                            <a:schemeClr val="tx1"/>
                          </a:solidFill>
                          <a:latin typeface="Segoe UI"/>
                          <a:cs typeface="Segoe UI"/>
                        </a:rPr>
                        <a:t>$16,000</a:t>
                      </a:r>
                    </a:p>
                  </a:txBody>
                  <a:tcPr anchor="ctr">
                    <a:solidFill>
                      <a:srgbClr val="FFFFFF"/>
                    </a:solidFill>
                  </a:tcPr>
                </a:tc>
                <a:tc>
                  <a:txBody>
                    <a:bodyPr/>
                    <a:lstStyle/>
                    <a:p>
                      <a:pPr algn="ctr"/>
                      <a:r>
                        <a:rPr lang="en-AU" sz="1400" b="1">
                          <a:solidFill>
                            <a:srgbClr val="FF0000"/>
                          </a:solidFill>
                          <a:latin typeface="Segoe UI"/>
                          <a:cs typeface="Segoe UI"/>
                        </a:rPr>
                        <a:t>$37,000</a:t>
                      </a:r>
                    </a:p>
                  </a:txBody>
                  <a:tcPr anchor="ctr">
                    <a:solidFill>
                      <a:srgbClr val="FFFFFF"/>
                    </a:solidFill>
                  </a:tcPr>
                </a:tc>
                <a:tc>
                  <a:txBody>
                    <a:bodyPr/>
                    <a:lstStyle/>
                    <a:p>
                      <a:pPr algn="ctr"/>
                      <a:r>
                        <a:rPr lang="en-AU" sz="1400" b="1">
                          <a:solidFill>
                            <a:srgbClr val="FF0000"/>
                          </a:solidFill>
                          <a:latin typeface="Segoe UI"/>
                          <a:cs typeface="Segoe UI"/>
                        </a:rPr>
                        <a:t>$35,000</a:t>
                      </a:r>
                    </a:p>
                  </a:txBody>
                  <a:tcPr anchor="ctr">
                    <a:solidFill>
                      <a:srgbClr val="FFFFFF"/>
                    </a:solidFill>
                  </a:tcPr>
                </a:tc>
                <a:extLst>
                  <a:ext uri="{0D108BD9-81ED-4DB2-BD59-A6C34878D82A}">
                    <a16:rowId xmlns:a16="http://schemas.microsoft.com/office/drawing/2014/main" val="3072751045"/>
                  </a:ext>
                </a:extLst>
              </a:tr>
              <a:tr h="635000">
                <a:tc>
                  <a:txBody>
                    <a:bodyPr/>
                    <a:lstStyle/>
                    <a:p>
                      <a:pPr algn="l"/>
                      <a:r>
                        <a:rPr lang="en-AU" sz="1400" b="1">
                          <a:solidFill>
                            <a:srgbClr val="1B3A6B"/>
                          </a:solidFill>
                          <a:latin typeface="Segoe UI"/>
                          <a:cs typeface="Segoe UI"/>
                        </a:rPr>
                        <a:t>Accommodation</a:t>
                      </a:r>
                    </a:p>
                  </a:txBody>
                  <a:tcPr anchor="ctr">
                    <a:solidFill>
                      <a:srgbClr val="E9EEF7"/>
                    </a:solidFill>
                  </a:tcPr>
                </a:tc>
                <a:tc>
                  <a:txBody>
                    <a:bodyPr/>
                    <a:lstStyle/>
                    <a:p>
                      <a:pPr algn="ctr"/>
                      <a:r>
                        <a:rPr lang="en-AU" sz="1400" b="0">
                          <a:solidFill>
                            <a:schemeClr val="tx1"/>
                          </a:solidFill>
                          <a:latin typeface="Segoe UI"/>
                          <a:cs typeface="Segoe UI"/>
                        </a:rPr>
                        <a:t>DAP $46,000 pa
(RAD $550,000)</a:t>
                      </a:r>
                    </a:p>
                  </a:txBody>
                  <a:tcPr anchor="ctr">
                    <a:solidFill>
                      <a:srgbClr val="F7F9FB"/>
                    </a:solidFill>
                  </a:tcPr>
                </a:tc>
                <a:tc>
                  <a:txBody>
                    <a:bodyPr/>
                    <a:lstStyle/>
                    <a:p>
                      <a:pPr algn="ctr"/>
                      <a:r>
                        <a:rPr lang="en-AU" sz="1400" b="0">
                          <a:solidFill>
                            <a:schemeClr val="tx1"/>
                          </a:solidFill>
                          <a:latin typeface="Segoe UI"/>
                          <a:cs typeface="Segoe UI"/>
                        </a:rPr>
                        <a:t>DAP $42,000 pa
(RAD $500,000)</a:t>
                      </a:r>
                    </a:p>
                  </a:txBody>
                  <a:tcPr anchor="ctr">
                    <a:solidFill>
                      <a:srgbClr val="F7F9FB"/>
                    </a:solidFill>
                  </a:tcPr>
                </a:tc>
                <a:tc>
                  <a:txBody>
                    <a:bodyPr/>
                    <a:lstStyle/>
                    <a:p>
                      <a:pPr algn="ctr"/>
                      <a:r>
                        <a:rPr lang="en-AU" sz="1400" b="0">
                          <a:solidFill>
                            <a:schemeClr val="tx1"/>
                          </a:solidFill>
                          <a:latin typeface="Segoe UI"/>
                          <a:cs typeface="Segoe UI"/>
                        </a:rPr>
                        <a:t>RAD $500,000</a:t>
                      </a:r>
                    </a:p>
                  </a:txBody>
                  <a:tcPr anchor="ctr">
                    <a:solidFill>
                      <a:srgbClr val="F7F9FB"/>
                    </a:solidFill>
                  </a:tcPr>
                </a:tc>
                <a:tc>
                  <a:txBody>
                    <a:bodyPr/>
                    <a:lstStyle/>
                    <a:p>
                      <a:pPr algn="ctr"/>
                      <a:r>
                        <a:rPr lang="en-AU" sz="1400" b="0">
                          <a:solidFill>
                            <a:srgbClr val="1B2A33"/>
                          </a:solidFill>
                          <a:latin typeface="Segoe UI"/>
                          <a:cs typeface="Segoe UI"/>
                        </a:rPr>
                        <a:t>RAD $500,000</a:t>
                      </a:r>
                    </a:p>
                  </a:txBody>
                  <a:tcPr anchor="ctr">
                    <a:solidFill>
                      <a:srgbClr val="F7F9FB"/>
                    </a:solidFill>
                  </a:tcPr>
                </a:tc>
                <a:tc>
                  <a:txBody>
                    <a:bodyPr/>
                    <a:lstStyle/>
                    <a:p>
                      <a:pPr algn="ctr"/>
                      <a:r>
                        <a:rPr lang="en-AU" sz="1400" b="1">
                          <a:solidFill>
                            <a:srgbClr val="FF0000"/>
                          </a:solidFill>
                          <a:latin typeface="Segoe UI"/>
                          <a:cs typeface="Segoe UI"/>
                        </a:rPr>
                        <a:t>RAD $750,000</a:t>
                      </a:r>
                    </a:p>
                  </a:txBody>
                  <a:tcPr anchor="ctr">
                    <a:solidFill>
                      <a:srgbClr val="F7F9FB"/>
                    </a:solidFill>
                  </a:tcPr>
                </a:tc>
                <a:extLst>
                  <a:ext uri="{0D108BD9-81ED-4DB2-BD59-A6C34878D82A}">
                    <a16:rowId xmlns:a16="http://schemas.microsoft.com/office/drawing/2014/main" val="3654557559"/>
                  </a:ext>
                </a:extLst>
              </a:tr>
              <a:tr h="508000">
                <a:tc>
                  <a:txBody>
                    <a:bodyPr/>
                    <a:lstStyle/>
                    <a:p>
                      <a:pPr algn="l"/>
                      <a:r>
                        <a:rPr lang="en-AU" sz="1400" b="1">
                          <a:solidFill>
                            <a:srgbClr val="1B3A6B"/>
                          </a:solidFill>
                          <a:latin typeface="Segoe UI"/>
                          <a:cs typeface="Segoe UI"/>
                        </a:rPr>
                        <a:t>Age Pension</a:t>
                      </a:r>
                    </a:p>
                  </a:txBody>
                  <a:tcPr anchor="ctr">
                    <a:solidFill>
                      <a:srgbClr val="E9EEF7"/>
                    </a:solidFill>
                  </a:tcPr>
                </a:tc>
                <a:tc>
                  <a:txBody>
                    <a:bodyPr/>
                    <a:lstStyle/>
                    <a:p>
                      <a:pPr algn="ctr"/>
                      <a:r>
                        <a:rPr lang="en-AU" sz="1400" b="0">
                          <a:solidFill>
                            <a:schemeClr val="tx1"/>
                          </a:solidFill>
                          <a:latin typeface="Segoe UI"/>
                          <a:cs typeface="Segoe UI"/>
                        </a:rPr>
                        <a:t>$31,000 pa</a:t>
                      </a:r>
                    </a:p>
                  </a:txBody>
                  <a:tcPr anchor="ctr">
                    <a:solidFill>
                      <a:srgbClr val="FFFFFF"/>
                    </a:solidFill>
                  </a:tcPr>
                </a:tc>
                <a:tc>
                  <a:txBody>
                    <a:bodyPr/>
                    <a:lstStyle/>
                    <a:p>
                      <a:pPr algn="ctr"/>
                      <a:r>
                        <a:rPr lang="en-AU" sz="1400" b="0">
                          <a:solidFill>
                            <a:schemeClr val="tx1"/>
                          </a:solidFill>
                          <a:latin typeface="Segoe UI"/>
                          <a:cs typeface="Segoe UI"/>
                        </a:rPr>
                        <a:t>$31,000 pa</a:t>
                      </a:r>
                    </a:p>
                  </a:txBody>
                  <a:tcPr anchor="ctr">
                    <a:solidFill>
                      <a:srgbClr val="FFFFFF"/>
                    </a:solidFill>
                  </a:tcPr>
                </a:tc>
                <a:tc>
                  <a:txBody>
                    <a:bodyPr/>
                    <a:lstStyle/>
                    <a:p>
                      <a:pPr algn="ctr"/>
                      <a:r>
                        <a:rPr lang="en-AU" sz="1400" b="0">
                          <a:solidFill>
                            <a:schemeClr val="tx1"/>
                          </a:solidFill>
                          <a:latin typeface="Segoe UI"/>
                          <a:cs typeface="Segoe UI"/>
                        </a:rPr>
                        <a:t>$31,000 pa</a:t>
                      </a:r>
                    </a:p>
                  </a:txBody>
                  <a:tcPr anchor="ctr">
                    <a:solidFill>
                      <a:srgbClr val="FFFFFF"/>
                    </a:solidFill>
                  </a:tcPr>
                </a:tc>
                <a:tc>
                  <a:txBody>
                    <a:bodyPr/>
                    <a:lstStyle/>
                    <a:p>
                      <a:pPr algn="ctr"/>
                      <a:r>
                        <a:rPr lang="en-AU" sz="1400" b="1">
                          <a:solidFill>
                            <a:srgbClr val="FF0000"/>
                          </a:solidFill>
                          <a:latin typeface="Segoe UI"/>
                          <a:cs typeface="Segoe UI"/>
                        </a:rPr>
                        <a:t>$27,000 pa</a:t>
                      </a:r>
                    </a:p>
                  </a:txBody>
                  <a:tcPr anchor="ctr">
                    <a:solidFill>
                      <a:srgbClr val="FFFFFF"/>
                    </a:solidFill>
                  </a:tcPr>
                </a:tc>
                <a:tc>
                  <a:txBody>
                    <a:bodyPr/>
                    <a:lstStyle/>
                    <a:p>
                      <a:pPr algn="ctr"/>
                      <a:r>
                        <a:rPr lang="en-AU" sz="1400" b="1">
                          <a:solidFill>
                            <a:srgbClr val="FF0000"/>
                          </a:solidFill>
                          <a:latin typeface="Segoe UI"/>
                          <a:cs typeface="Segoe UI"/>
                        </a:rPr>
                        <a:t>$31,000 pa</a:t>
                      </a:r>
                    </a:p>
                  </a:txBody>
                  <a:tcPr anchor="ctr">
                    <a:solidFill>
                      <a:srgbClr val="FFFFFF"/>
                    </a:solidFill>
                  </a:tcPr>
                </a:tc>
                <a:extLst>
                  <a:ext uri="{0D108BD9-81ED-4DB2-BD59-A6C34878D82A}">
                    <a16:rowId xmlns:a16="http://schemas.microsoft.com/office/drawing/2014/main" val="1965740117"/>
                  </a:ext>
                </a:extLst>
              </a:tr>
            </a:tbl>
          </a:graphicData>
        </a:graphic>
      </p:graphicFrame>
      <p:sp>
        <p:nvSpPr>
          <p:cNvPr id="2" name="Rectangle 1">
            <a:extLst>
              <a:ext uri="{FF2B5EF4-FFF2-40B4-BE49-F238E27FC236}">
                <a16:creationId xmlns:a16="http://schemas.microsoft.com/office/drawing/2014/main" id="{E57CFC5B-311E-8D3B-F0E7-CD251559CD1D}"/>
              </a:ext>
            </a:extLst>
          </p:cNvPr>
          <p:cNvSpPr/>
          <p:nvPr/>
        </p:nvSpPr>
        <p:spPr>
          <a:xfrm>
            <a:off x="326849" y="6620716"/>
            <a:ext cx="3098800" cy="2372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200" i="1">
                <a:solidFill>
                  <a:schemeClr val="tx1"/>
                </a:solidFill>
              </a:rPr>
              <a:t>* All amounts rounded to $,000</a:t>
            </a:r>
          </a:p>
        </p:txBody>
      </p:sp>
    </p:spTree>
    <p:extLst>
      <p:ext uri="{BB962C8B-B14F-4D97-AF65-F5344CB8AC3E}">
        <p14:creationId xmlns:p14="http://schemas.microsoft.com/office/powerpoint/2010/main" val="1640664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A42FA0F1-A1CA-E2E7-26D3-57A506BCF1A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470F2AE-0A81-2463-1281-040FBFA641AD}"/>
              </a:ext>
            </a:extLst>
          </p:cNvPr>
          <p:cNvSpPr>
            <a:spLocks noGrp="1"/>
          </p:cNvSpPr>
          <p:nvPr>
            <p:ph type="title"/>
          </p:nvPr>
        </p:nvSpPr>
        <p:spPr>
          <a:xfrm>
            <a:off x="326848" y="288389"/>
            <a:ext cx="11458751" cy="1232435"/>
          </a:xfrm>
        </p:spPr>
        <p:txBody>
          <a:bodyPr/>
          <a:lstStyle/>
          <a:p>
            <a:pPr algn="l">
              <a:buNone/>
            </a:pPr>
            <a:r>
              <a:rPr lang="en-AU" sz="2800" b="1">
                <a:solidFill>
                  <a:srgbClr val="1B3A6B"/>
                </a:solidFill>
                <a:latin typeface="Segoe UI"/>
              </a:rPr>
              <a:t>Age Pension means test vs aged care means test</a:t>
            </a:r>
          </a:p>
        </p:txBody>
      </p:sp>
      <p:graphicFrame>
        <p:nvGraphicFramePr>
          <p:cNvPr id="2" name="Table 1">
            <a:extLst>
              <a:ext uri="{FF2B5EF4-FFF2-40B4-BE49-F238E27FC236}">
                <a16:creationId xmlns:a16="http://schemas.microsoft.com/office/drawing/2014/main" id="{0C9EF6C2-BDE3-532E-89E2-2A971DE56039}"/>
              </a:ext>
            </a:extLst>
          </p:cNvPr>
          <p:cNvGraphicFramePr>
            <a:graphicFrameLocks noGrp="1"/>
          </p:cNvGraphicFramePr>
          <p:nvPr>
            <p:extLst>
              <p:ext uri="{D42A27DB-BD31-4B8C-83A1-F6EECF244321}">
                <p14:modId xmlns:p14="http://schemas.microsoft.com/office/powerpoint/2010/main" val="3342437641"/>
              </p:ext>
            </p:extLst>
          </p:nvPr>
        </p:nvGraphicFramePr>
        <p:xfrm>
          <a:off x="406400" y="1270000"/>
          <a:ext cx="11379200" cy="1676400"/>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76509449"/>
                    </a:ext>
                  </a:extLst>
                </a:gridCol>
                <a:gridCol w="2540000">
                  <a:extLst>
                    <a:ext uri="{9D8B030D-6E8A-4147-A177-3AD203B41FA5}">
                      <a16:colId xmlns:a16="http://schemas.microsoft.com/office/drawing/2014/main" val="300688780"/>
                    </a:ext>
                  </a:extLst>
                </a:gridCol>
                <a:gridCol w="3810000">
                  <a:extLst>
                    <a:ext uri="{9D8B030D-6E8A-4147-A177-3AD203B41FA5}">
                      <a16:colId xmlns:a16="http://schemas.microsoft.com/office/drawing/2014/main" val="4246727392"/>
                    </a:ext>
                  </a:extLst>
                </a:gridCol>
                <a:gridCol w="2489200">
                  <a:extLst>
                    <a:ext uri="{9D8B030D-6E8A-4147-A177-3AD203B41FA5}">
                      <a16:colId xmlns:a16="http://schemas.microsoft.com/office/drawing/2014/main" val="1091180209"/>
                    </a:ext>
                  </a:extLst>
                </a:gridCol>
              </a:tblGrid>
              <a:tr h="457200">
                <a:tc>
                  <a:txBody>
                    <a:bodyPr/>
                    <a:lstStyle/>
                    <a:p>
                      <a:pPr algn="l"/>
                      <a:r>
                        <a:rPr lang="en-AU" sz="1400" b="1">
                          <a:solidFill>
                            <a:srgbClr val="FFFFFF"/>
                          </a:solidFill>
                          <a:latin typeface="Segoe UI"/>
                          <a:cs typeface="Segoe UI"/>
                        </a:rPr>
                        <a:t>Age Pension</a:t>
                      </a:r>
                    </a:p>
                  </a:txBody>
                  <a:tcPr anchor="ctr">
                    <a:solidFill>
                      <a:srgbClr val="1B3A6B"/>
                    </a:solidFill>
                  </a:tcPr>
                </a:tc>
                <a:tc>
                  <a:txBody>
                    <a:bodyPr/>
                    <a:lstStyle/>
                    <a:p>
                      <a:pPr algn="l"/>
                      <a:r>
                        <a:rPr lang="en-AU" sz="1400" b="1">
                          <a:solidFill>
                            <a:srgbClr val="FFFFFF"/>
                          </a:solidFill>
                          <a:latin typeface="Segoe UI"/>
                          <a:cs typeface="Segoe UI"/>
                        </a:rPr>
                        <a:t>Thresholds</a:t>
                      </a:r>
                    </a:p>
                  </a:txBody>
                  <a:tcPr anchor="ctr">
                    <a:solidFill>
                      <a:srgbClr val="1B3A6B"/>
                    </a:solidFill>
                  </a:tcPr>
                </a:tc>
                <a:tc>
                  <a:txBody>
                    <a:bodyPr/>
                    <a:lstStyle/>
                    <a:p>
                      <a:pPr algn="l"/>
                      <a:r>
                        <a:rPr lang="en-AU" sz="1400" b="1">
                          <a:solidFill>
                            <a:srgbClr val="FFFFFF"/>
                          </a:solidFill>
                          <a:latin typeface="Segoe UI"/>
                          <a:cs typeface="Segoe UI"/>
                        </a:rPr>
                        <a:t>Calculation</a:t>
                      </a:r>
                    </a:p>
                  </a:txBody>
                  <a:tcPr anchor="ctr">
                    <a:solidFill>
                      <a:srgbClr val="1B3A6B"/>
                    </a:solidFill>
                  </a:tcPr>
                </a:tc>
                <a:tc>
                  <a:txBody>
                    <a:bodyPr/>
                    <a:lstStyle/>
                    <a:p>
                      <a:pPr algn="l"/>
                      <a:r>
                        <a:rPr lang="en-AU" sz="1400" b="1">
                          <a:solidFill>
                            <a:srgbClr val="FFFFFF"/>
                          </a:solidFill>
                          <a:latin typeface="Segoe UI"/>
                          <a:cs typeface="Segoe UI"/>
                        </a:rPr>
                        <a:t>Final Age Pension</a:t>
                      </a:r>
                    </a:p>
                  </a:txBody>
                  <a:tcPr anchor="ctr">
                    <a:solidFill>
                      <a:srgbClr val="1B3A6B"/>
                    </a:solidFill>
                  </a:tcPr>
                </a:tc>
                <a:extLst>
                  <a:ext uri="{0D108BD9-81ED-4DB2-BD59-A6C34878D82A}">
                    <a16:rowId xmlns:a16="http://schemas.microsoft.com/office/drawing/2014/main" val="2199730327"/>
                  </a:ext>
                </a:extLst>
              </a:tr>
              <a:tr h="609600">
                <a:tc>
                  <a:txBody>
                    <a:bodyPr/>
                    <a:lstStyle/>
                    <a:p>
                      <a:pPr algn="l"/>
                      <a:r>
                        <a:rPr lang="en-AU" sz="1400" b="1">
                          <a:solidFill>
                            <a:srgbClr val="1B3A6B"/>
                          </a:solidFill>
                          <a:latin typeface="Segoe UI"/>
                          <a:cs typeface="Segoe UI"/>
                        </a:rPr>
                        <a:t>Income test</a:t>
                      </a:r>
                    </a:p>
                  </a:txBody>
                  <a:tcPr anchor="ctr">
                    <a:solidFill>
                      <a:srgbClr val="E9EEF7"/>
                    </a:solidFill>
                  </a:tcPr>
                </a:tc>
                <a:tc>
                  <a:txBody>
                    <a:bodyPr/>
                    <a:lstStyle/>
                    <a:p>
                      <a:pPr algn="l"/>
                      <a:r>
                        <a:rPr lang="en-AU" sz="1400" b="0">
                          <a:solidFill>
                            <a:srgbClr val="1B2A33"/>
                          </a:solidFill>
                          <a:latin typeface="Segoe UI"/>
                          <a:cs typeface="Segoe UI"/>
                        </a:rPr>
                        <a:t>1 Income Threshold</a:t>
                      </a:r>
                    </a:p>
                  </a:txBody>
                  <a:tcPr anchor="ctr">
                    <a:solidFill>
                      <a:srgbClr val="FFFFFF"/>
                    </a:solidFill>
                  </a:tcPr>
                </a:tc>
                <a:tc>
                  <a:txBody>
                    <a:bodyPr/>
                    <a:lstStyle/>
                    <a:p>
                      <a:pPr algn="l"/>
                      <a:r>
                        <a:rPr lang="en-AU" sz="1400" b="0">
                          <a:solidFill>
                            <a:srgbClr val="1B2A33"/>
                          </a:solidFill>
                          <a:latin typeface="Segoe UI"/>
                          <a:cs typeface="Segoe UI"/>
                        </a:rPr>
                        <a:t>Pension = </a:t>
                      </a:r>
                      <a:br>
                        <a:rPr lang="en-AU" sz="1400" b="0">
                          <a:solidFill>
                            <a:srgbClr val="1B2A33"/>
                          </a:solidFill>
                          <a:latin typeface="Segoe UI"/>
                          <a:cs typeface="Segoe UI"/>
                        </a:rPr>
                      </a:br>
                      <a:r>
                        <a:rPr lang="en-AU" sz="1400" b="0">
                          <a:solidFill>
                            <a:srgbClr val="1B2A33"/>
                          </a:solidFill>
                          <a:latin typeface="Segoe UI"/>
                          <a:cs typeface="Segoe UI"/>
                        </a:rPr>
                        <a:t>Max pension less 50% of income &gt; threshold</a:t>
                      </a:r>
                    </a:p>
                  </a:txBody>
                  <a:tcPr anchor="ctr">
                    <a:solidFill>
                      <a:srgbClr val="FFFFFF"/>
                    </a:solidFill>
                  </a:tcPr>
                </a:tc>
                <a:tc rowSpan="2">
                  <a:txBody>
                    <a:bodyPr/>
                    <a:lstStyle/>
                    <a:p>
                      <a:pPr algn="l"/>
                      <a:r>
                        <a:rPr lang="en-AU" sz="1400" b="0">
                          <a:solidFill>
                            <a:srgbClr val="1B2A33"/>
                          </a:solidFill>
                          <a:latin typeface="Segoe UI"/>
                          <a:cs typeface="Segoe UI"/>
                        </a:rPr>
                        <a:t>Lower of the two</a:t>
                      </a:r>
                    </a:p>
                  </a:txBody>
                  <a:tcPr anchor="ctr">
                    <a:solidFill>
                      <a:srgbClr val="FFFFFF"/>
                    </a:solidFill>
                  </a:tcPr>
                </a:tc>
                <a:extLst>
                  <a:ext uri="{0D108BD9-81ED-4DB2-BD59-A6C34878D82A}">
                    <a16:rowId xmlns:a16="http://schemas.microsoft.com/office/drawing/2014/main" val="3842291052"/>
                  </a:ext>
                </a:extLst>
              </a:tr>
              <a:tr h="609600">
                <a:tc>
                  <a:txBody>
                    <a:bodyPr/>
                    <a:lstStyle/>
                    <a:p>
                      <a:pPr algn="l"/>
                      <a:r>
                        <a:rPr lang="en-AU" sz="1400" b="1">
                          <a:solidFill>
                            <a:srgbClr val="1B3A6B"/>
                          </a:solidFill>
                          <a:latin typeface="Segoe UI"/>
                          <a:cs typeface="Segoe UI"/>
                        </a:rPr>
                        <a:t>Assets test</a:t>
                      </a:r>
                    </a:p>
                  </a:txBody>
                  <a:tcPr anchor="ctr">
                    <a:solidFill>
                      <a:srgbClr val="E9EEF7"/>
                    </a:solidFill>
                  </a:tcPr>
                </a:tc>
                <a:tc>
                  <a:txBody>
                    <a:bodyPr/>
                    <a:lstStyle/>
                    <a:p>
                      <a:pPr algn="l"/>
                      <a:r>
                        <a:rPr lang="en-AU" sz="1400" b="0">
                          <a:solidFill>
                            <a:srgbClr val="1B2A33"/>
                          </a:solidFill>
                          <a:latin typeface="Segoe UI"/>
                          <a:cs typeface="Segoe UI"/>
                        </a:rPr>
                        <a:t>1 Assets Threshold</a:t>
                      </a:r>
                    </a:p>
                  </a:txBody>
                  <a:tcPr anchor="ctr">
                    <a:solidFill>
                      <a:srgbClr val="FFFFFF"/>
                    </a:solidFill>
                  </a:tcPr>
                </a:tc>
                <a:tc>
                  <a:txBody>
                    <a:bodyPr/>
                    <a:lstStyle/>
                    <a:p>
                      <a:pPr algn="l"/>
                      <a:r>
                        <a:rPr lang="en-AU" sz="1400" b="0">
                          <a:solidFill>
                            <a:srgbClr val="1B2A33"/>
                          </a:solidFill>
                          <a:latin typeface="Segoe UI"/>
                          <a:cs typeface="Segoe UI"/>
                        </a:rPr>
                        <a:t>Pension = </a:t>
                      </a:r>
                      <a:br>
                        <a:rPr lang="en-AU" sz="1400" b="0">
                          <a:solidFill>
                            <a:srgbClr val="1B2A33"/>
                          </a:solidFill>
                          <a:latin typeface="Segoe UI"/>
                          <a:cs typeface="Segoe UI"/>
                        </a:rPr>
                      </a:br>
                      <a:r>
                        <a:rPr lang="en-AU" sz="1400" b="0">
                          <a:solidFill>
                            <a:srgbClr val="1B2A33"/>
                          </a:solidFill>
                          <a:latin typeface="Segoe UI"/>
                          <a:cs typeface="Segoe UI"/>
                        </a:rPr>
                        <a:t>Max pension less 7.8% of assets &gt; threshold</a:t>
                      </a:r>
                    </a:p>
                  </a:txBody>
                  <a:tcPr anchor="ctr">
                    <a:solidFill>
                      <a:srgbClr val="FFFFFF"/>
                    </a:solidFill>
                  </a:tcPr>
                </a:tc>
                <a:tc vMerge="1">
                  <a:txBody>
                    <a:bodyPr/>
                    <a:lstStyle/>
                    <a:p>
                      <a:endParaRPr lang="en-AU"/>
                    </a:p>
                  </a:txBody>
                  <a:tcPr/>
                </a:tc>
                <a:extLst>
                  <a:ext uri="{0D108BD9-81ED-4DB2-BD59-A6C34878D82A}">
                    <a16:rowId xmlns:a16="http://schemas.microsoft.com/office/drawing/2014/main" val="2052094986"/>
                  </a:ext>
                </a:extLst>
              </a:tr>
            </a:tbl>
          </a:graphicData>
        </a:graphic>
      </p:graphicFrame>
      <p:graphicFrame>
        <p:nvGraphicFramePr>
          <p:cNvPr id="3" name="Table 2">
            <a:extLst>
              <a:ext uri="{FF2B5EF4-FFF2-40B4-BE49-F238E27FC236}">
                <a16:creationId xmlns:a16="http://schemas.microsoft.com/office/drawing/2014/main" id="{71F6348A-8D6A-B3BF-6A2E-6CFAA950E50C}"/>
              </a:ext>
            </a:extLst>
          </p:cNvPr>
          <p:cNvGraphicFramePr>
            <a:graphicFrameLocks noGrp="1"/>
          </p:cNvGraphicFramePr>
          <p:nvPr/>
        </p:nvGraphicFramePr>
        <p:xfrm>
          <a:off x="406400" y="3454400"/>
          <a:ext cx="11379200" cy="1402080"/>
        </p:xfrm>
        <a:graphic>
          <a:graphicData uri="http://schemas.openxmlformats.org/drawingml/2006/table">
            <a:tbl>
              <a:tblPr firstRow="1" bandRow="1">
                <a:tableStyleId>{5C22544A-7EE6-4342-B048-85BDC9FD1C3A}</a:tableStyleId>
              </a:tblPr>
              <a:tblGrid>
                <a:gridCol w="2540000">
                  <a:extLst>
                    <a:ext uri="{9D8B030D-6E8A-4147-A177-3AD203B41FA5}">
                      <a16:colId xmlns:a16="http://schemas.microsoft.com/office/drawing/2014/main" val="76509449"/>
                    </a:ext>
                  </a:extLst>
                </a:gridCol>
                <a:gridCol w="2540000">
                  <a:extLst>
                    <a:ext uri="{9D8B030D-6E8A-4147-A177-3AD203B41FA5}">
                      <a16:colId xmlns:a16="http://schemas.microsoft.com/office/drawing/2014/main" val="300688780"/>
                    </a:ext>
                  </a:extLst>
                </a:gridCol>
                <a:gridCol w="3810000">
                  <a:extLst>
                    <a:ext uri="{9D8B030D-6E8A-4147-A177-3AD203B41FA5}">
                      <a16:colId xmlns:a16="http://schemas.microsoft.com/office/drawing/2014/main" val="4246727392"/>
                    </a:ext>
                  </a:extLst>
                </a:gridCol>
                <a:gridCol w="2489200">
                  <a:extLst>
                    <a:ext uri="{9D8B030D-6E8A-4147-A177-3AD203B41FA5}">
                      <a16:colId xmlns:a16="http://schemas.microsoft.com/office/drawing/2014/main" val="1091180209"/>
                    </a:ext>
                  </a:extLst>
                </a:gridCol>
              </a:tblGrid>
              <a:tr h="457200">
                <a:tc>
                  <a:txBody>
                    <a:bodyPr/>
                    <a:lstStyle/>
                    <a:p>
                      <a:pPr algn="l"/>
                      <a:r>
                        <a:rPr lang="en-AU" sz="1400" b="1">
                          <a:solidFill>
                            <a:srgbClr val="FFFFFF"/>
                          </a:solidFill>
                          <a:latin typeface="Segoe UI"/>
                          <a:cs typeface="Segoe UI"/>
                        </a:rPr>
                        <a:t>Aged care HSC &amp; NCC costs</a:t>
                      </a:r>
                    </a:p>
                  </a:txBody>
                  <a:tcPr anchor="ctr">
                    <a:solidFill>
                      <a:srgbClr val="1B3A6B"/>
                    </a:solidFill>
                  </a:tcPr>
                </a:tc>
                <a:tc>
                  <a:txBody>
                    <a:bodyPr/>
                    <a:lstStyle/>
                    <a:p>
                      <a:pPr algn="l"/>
                      <a:r>
                        <a:rPr lang="en-AU" sz="1400" b="1">
                          <a:solidFill>
                            <a:srgbClr val="FFFFFF"/>
                          </a:solidFill>
                          <a:latin typeface="Segoe UI"/>
                          <a:cs typeface="Segoe UI"/>
                        </a:rPr>
                        <a:t>Thresholds</a:t>
                      </a:r>
                    </a:p>
                  </a:txBody>
                  <a:tcPr anchor="ctr">
                    <a:solidFill>
                      <a:srgbClr val="1B3A6B"/>
                    </a:solidFill>
                  </a:tcPr>
                </a:tc>
                <a:tc>
                  <a:txBody>
                    <a:bodyPr/>
                    <a:lstStyle/>
                    <a:p>
                      <a:pPr algn="l"/>
                      <a:r>
                        <a:rPr lang="en-AU" sz="1400" b="1">
                          <a:solidFill>
                            <a:srgbClr val="FFFFFF"/>
                          </a:solidFill>
                          <a:latin typeface="Segoe UI"/>
                          <a:cs typeface="Segoe UI"/>
                        </a:rPr>
                        <a:t>Calculation</a:t>
                      </a:r>
                    </a:p>
                  </a:txBody>
                  <a:tcPr anchor="ctr">
                    <a:solidFill>
                      <a:srgbClr val="1B3A6B"/>
                    </a:solidFill>
                  </a:tcPr>
                </a:tc>
                <a:tc>
                  <a:txBody>
                    <a:bodyPr/>
                    <a:lstStyle/>
                    <a:p>
                      <a:pPr algn="l"/>
                      <a:r>
                        <a:rPr lang="en-AU" sz="1400" b="1">
                          <a:solidFill>
                            <a:srgbClr val="FFFFFF"/>
                          </a:solidFill>
                          <a:latin typeface="Segoe UI"/>
                          <a:cs typeface="Segoe UI"/>
                        </a:rPr>
                        <a:t>Final cost</a:t>
                      </a:r>
                    </a:p>
                  </a:txBody>
                  <a:tcPr anchor="ctr">
                    <a:solidFill>
                      <a:srgbClr val="1B3A6B"/>
                    </a:solidFill>
                  </a:tcPr>
                </a:tc>
                <a:extLst>
                  <a:ext uri="{0D108BD9-81ED-4DB2-BD59-A6C34878D82A}">
                    <a16:rowId xmlns:a16="http://schemas.microsoft.com/office/drawing/2014/main" val="2199730327"/>
                  </a:ext>
                </a:extLst>
              </a:tr>
              <a:tr h="914400">
                <a:tc>
                  <a:txBody>
                    <a:bodyPr/>
                    <a:lstStyle/>
                    <a:p>
                      <a:pPr algn="l"/>
                      <a:r>
                        <a:rPr lang="en-AU" sz="1400" b="1">
                          <a:solidFill>
                            <a:srgbClr val="1B3A6B"/>
                          </a:solidFill>
                          <a:latin typeface="Segoe UI"/>
                          <a:cs typeface="Segoe UI"/>
                        </a:rPr>
                        <a:t>Combined</a:t>
                      </a:r>
                    </a:p>
                    <a:p>
                      <a:pPr algn="l"/>
                      <a:r>
                        <a:rPr lang="en-AU" sz="1400" b="1">
                          <a:solidFill>
                            <a:srgbClr val="1B3A6B"/>
                          </a:solidFill>
                          <a:latin typeface="Segoe UI"/>
                          <a:cs typeface="Segoe UI"/>
                        </a:rPr>
                        <a:t>Income test</a:t>
                      </a:r>
                    </a:p>
                    <a:p>
                      <a:pPr algn="l"/>
                      <a:r>
                        <a:rPr lang="en-AU" sz="1400" b="1">
                          <a:solidFill>
                            <a:srgbClr val="1B3A6B"/>
                          </a:solidFill>
                          <a:latin typeface="Segoe UI"/>
                          <a:cs typeface="Segoe UI"/>
                        </a:rPr>
                        <a:t>Assets test</a:t>
                      </a:r>
                    </a:p>
                  </a:txBody>
                  <a:tcPr anchor="ctr">
                    <a:solidFill>
                      <a:srgbClr val="E9EEF7"/>
                    </a:solidFill>
                  </a:tcPr>
                </a:tc>
                <a:tc>
                  <a:txBody>
                    <a:bodyPr/>
                    <a:lstStyle/>
                    <a:p>
                      <a:pPr algn="l"/>
                      <a:r>
                        <a:rPr lang="en-AU" sz="1400" b="0">
                          <a:solidFill>
                            <a:srgbClr val="1B2A33"/>
                          </a:solidFill>
                          <a:latin typeface="Segoe UI"/>
                          <a:cs typeface="Segoe UI"/>
                        </a:rPr>
                        <a:t>18 Thresholds for income, assets and testing amounts</a:t>
                      </a:r>
                      <a:br>
                        <a:rPr lang="en-AU" sz="1400" b="0">
                          <a:solidFill>
                            <a:srgbClr val="1B2A33"/>
                          </a:solidFill>
                          <a:latin typeface="Segoe UI"/>
                          <a:cs typeface="Segoe UI"/>
                        </a:rPr>
                      </a:br>
                      <a:br>
                        <a:rPr lang="en-AU" sz="1400" b="0">
                          <a:solidFill>
                            <a:srgbClr val="1B2A33"/>
                          </a:solidFill>
                          <a:latin typeface="Segoe UI"/>
                          <a:cs typeface="Segoe UI"/>
                        </a:rPr>
                      </a:br>
                      <a:r>
                        <a:rPr lang="en-AU" sz="1400" b="0">
                          <a:solidFill>
                            <a:srgbClr val="1B2A33"/>
                          </a:solidFill>
                          <a:latin typeface="Segoe UI"/>
                          <a:cs typeface="Segoe UI"/>
                        </a:rPr>
                        <a:t>All indexed twice a year</a:t>
                      </a:r>
                    </a:p>
                  </a:txBody>
                  <a:tcPr anchor="ctr">
                    <a:solidFill>
                      <a:srgbClr val="FFFFFF"/>
                    </a:solidFill>
                  </a:tcPr>
                </a:tc>
                <a:tc>
                  <a:txBody>
                    <a:bodyPr/>
                    <a:lstStyle/>
                    <a:p>
                      <a:pPr algn="l"/>
                      <a:r>
                        <a:rPr lang="en-AU" sz="1400" b="0">
                          <a:solidFill>
                            <a:srgbClr val="1B2A33"/>
                          </a:solidFill>
                          <a:latin typeface="Segoe UI"/>
                          <a:cs typeface="Segoe UI"/>
                        </a:rPr>
                        <a:t>~20 Calculations required</a:t>
                      </a:r>
                    </a:p>
                  </a:txBody>
                  <a:tcPr anchor="ctr">
                    <a:solidFill>
                      <a:srgbClr val="FFFFFF"/>
                    </a:solidFill>
                  </a:tcPr>
                </a:tc>
                <a:tc>
                  <a:txBody>
                    <a:bodyPr/>
                    <a:lstStyle/>
                    <a:p>
                      <a:pPr algn="l"/>
                      <a:r>
                        <a:rPr lang="en-AU" sz="1400" b="0">
                          <a:solidFill>
                            <a:srgbClr val="1B2A33"/>
                          </a:solidFill>
                          <a:latin typeface="Segoe UI"/>
                          <a:cs typeface="Segoe UI"/>
                        </a:rPr>
                        <a:t>HSC max of $8,085</a:t>
                      </a:r>
                    </a:p>
                    <a:p>
                      <a:pPr algn="l"/>
                      <a:r>
                        <a:rPr lang="en-AU" sz="1400" b="0">
                          <a:solidFill>
                            <a:srgbClr val="1B2A33"/>
                          </a:solidFill>
                          <a:latin typeface="Segoe UI"/>
                          <a:cs typeface="Segoe UI"/>
                        </a:rPr>
                        <a:t>NCC max of $39,172</a:t>
                      </a:r>
                    </a:p>
                  </a:txBody>
                  <a:tcPr anchor="ctr">
                    <a:solidFill>
                      <a:srgbClr val="FFFFFF"/>
                    </a:solidFill>
                  </a:tcPr>
                </a:tc>
                <a:extLst>
                  <a:ext uri="{0D108BD9-81ED-4DB2-BD59-A6C34878D82A}">
                    <a16:rowId xmlns:a16="http://schemas.microsoft.com/office/drawing/2014/main" val="3842291052"/>
                  </a:ext>
                </a:extLst>
              </a:tr>
            </a:tbl>
          </a:graphicData>
        </a:graphic>
      </p:graphicFrame>
      <p:sp>
        <p:nvSpPr>
          <p:cNvPr id="4" name="SummaryBar">
            <a:extLst>
              <a:ext uri="{FF2B5EF4-FFF2-40B4-BE49-F238E27FC236}">
                <a16:creationId xmlns:a16="http://schemas.microsoft.com/office/drawing/2014/main" id="{B54D2890-16D8-453E-B1BA-FB3B163504C0}"/>
              </a:ext>
            </a:extLst>
          </p:cNvPr>
          <p:cNvSpPr/>
          <p:nvPr/>
        </p:nvSpPr>
        <p:spPr>
          <a:xfrm>
            <a:off x="406400" y="5003800"/>
            <a:ext cx="11379200" cy="736600"/>
          </a:xfrm>
          <a:prstGeom prst="rect">
            <a:avLst/>
          </a:prstGeom>
          <a:solidFill>
            <a:srgbClr val="FAF0E4"/>
          </a:solidFill>
          <a:ln w="15875" cap="flat" cmpd="sng" algn="ctr">
            <a:solidFill>
              <a:srgbClr val="C87A33"/>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ctr" anchorCtr="0">
            <a:noAutofit/>
          </a:bodyPr>
          <a:lstStyle/>
          <a:p>
            <a:pPr algn="ctr">
              <a:buNone/>
            </a:pPr>
            <a:r>
              <a:rPr lang="en-AU" sz="1600" b="1">
                <a:solidFill>
                  <a:srgbClr val="8A5522"/>
                </a:solidFill>
                <a:latin typeface="Segoe UI"/>
              </a:rPr>
              <a:t>2 thresholds and 2 calculations for the Age Pension vs 18 thresholds and 20 calculations for aged care</a:t>
            </a:r>
          </a:p>
        </p:txBody>
      </p:sp>
    </p:spTree>
    <p:extLst>
      <p:ext uri="{BB962C8B-B14F-4D97-AF65-F5344CB8AC3E}">
        <p14:creationId xmlns:p14="http://schemas.microsoft.com/office/powerpoint/2010/main" val="1008893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348E08A0-CA9D-4C5D-001D-52E6DB8EE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3032A-AA43-E582-7E3B-260F6342EA51}"/>
              </a:ext>
            </a:extLst>
          </p:cNvPr>
          <p:cNvSpPr>
            <a:spLocks noGrp="1"/>
          </p:cNvSpPr>
          <p:nvPr>
            <p:ph type="title"/>
          </p:nvPr>
        </p:nvSpPr>
        <p:spPr/>
        <p:txBody>
          <a:bodyPr>
            <a:normAutofit/>
          </a:bodyPr>
          <a:lstStyle/>
          <a:p>
            <a:pPr algn="l">
              <a:buNone/>
            </a:pPr>
            <a:r>
              <a:rPr lang="en-AU" sz="2800" b="1">
                <a:solidFill>
                  <a:srgbClr val="1B3A6B"/>
                </a:solidFill>
                <a:latin typeface="Segoe UI"/>
              </a:rPr>
              <a:t>Two key problems</a:t>
            </a:r>
          </a:p>
        </p:txBody>
      </p:sp>
      <p:sp>
        <p:nvSpPr>
          <p:cNvPr id="5" name="Arrow: Striped Right 4">
            <a:extLst>
              <a:ext uri="{FF2B5EF4-FFF2-40B4-BE49-F238E27FC236}">
                <a16:creationId xmlns:a16="http://schemas.microsoft.com/office/drawing/2014/main" id="{50510064-17F2-0392-F694-29869354AC17}"/>
              </a:ext>
            </a:extLst>
          </p:cNvPr>
          <p:cNvSpPr/>
          <p:nvPr/>
        </p:nvSpPr>
        <p:spPr>
          <a:xfrm>
            <a:off x="8534400" y="2768600"/>
            <a:ext cx="812800" cy="1117600"/>
          </a:xfrm>
          <a:prstGeom prst="stripedRightArrow">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Rounded Corners 5">
            <a:extLst>
              <a:ext uri="{FF2B5EF4-FFF2-40B4-BE49-F238E27FC236}">
                <a16:creationId xmlns:a16="http://schemas.microsoft.com/office/drawing/2014/main" id="{23EE98FD-0965-DB82-8FDF-43A8A62FBFC2}"/>
              </a:ext>
            </a:extLst>
          </p:cNvPr>
          <p:cNvSpPr/>
          <p:nvPr/>
        </p:nvSpPr>
        <p:spPr>
          <a:xfrm>
            <a:off x="9499600" y="2590800"/>
            <a:ext cx="2336800" cy="1473200"/>
          </a:xfrm>
          <a:prstGeom prst="roundRect">
            <a:avLst/>
          </a:prstGeom>
          <a:solidFill>
            <a:srgbClr val="FAF0E4"/>
          </a:solidFill>
          <a:ln w="15875" cap="flat" cmpd="sng" algn="ctr">
            <a:solidFill>
              <a:srgbClr val="C87A33"/>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algn="ctr">
              <a:buNone/>
            </a:pPr>
            <a:r>
              <a:rPr lang="en-AU" sz="1700" b="1">
                <a:solidFill>
                  <a:srgbClr val="8A5522"/>
                </a:solidFill>
                <a:latin typeface="Segoe UI"/>
              </a:rPr>
              <a:t>No choice but to seek professional financial advice</a:t>
            </a:r>
          </a:p>
        </p:txBody>
      </p:sp>
      <p:sp>
        <p:nvSpPr>
          <p:cNvPr id="4" name="Label1">
            <a:extLst>
              <a:ext uri="{FF2B5EF4-FFF2-40B4-BE49-F238E27FC236}">
                <a16:creationId xmlns:a16="http://schemas.microsoft.com/office/drawing/2014/main" id="{ACCC2FB6-F250-4119-B73E-B56742C86F20}"/>
              </a:ext>
            </a:extLst>
          </p:cNvPr>
          <p:cNvSpPr/>
          <p:nvPr/>
        </p:nvSpPr>
        <p:spPr>
          <a:xfrm>
            <a:off x="406400" y="1117600"/>
            <a:ext cx="2946400" cy="2489200"/>
          </a:xfrm>
          <a:prstGeom prst="round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ctr" anchorCtr="0">
            <a:noAutofit/>
          </a:bodyPr>
          <a:lstStyle/>
          <a:p>
            <a:pPr algn="ctr">
              <a:buNone/>
            </a:pPr>
            <a:r>
              <a:rPr lang="en-AU" sz="2200" b="1">
                <a:solidFill>
                  <a:srgbClr val="FFFFFF"/>
                </a:solidFill>
                <a:latin typeface="Segoe UI"/>
              </a:rPr>
              <a:t>Means testing is complex</a:t>
            </a:r>
          </a:p>
        </p:txBody>
      </p:sp>
      <p:sp>
        <p:nvSpPr>
          <p:cNvPr id="7" name="Panel1">
            <a:extLst>
              <a:ext uri="{FF2B5EF4-FFF2-40B4-BE49-F238E27FC236}">
                <a16:creationId xmlns:a16="http://schemas.microsoft.com/office/drawing/2014/main" id="{EA5AD9F5-F4F5-4E1B-AEED-DC81ABF5128B}"/>
              </a:ext>
            </a:extLst>
          </p:cNvPr>
          <p:cNvSpPr/>
          <p:nvPr/>
        </p:nvSpPr>
        <p:spPr>
          <a:xfrm>
            <a:off x="3505200" y="1117600"/>
            <a:ext cx="4876800" cy="2489200"/>
          </a:xfrm>
          <a:prstGeom prst="roundRect">
            <a:avLst/>
          </a:prstGeom>
          <a:solidFill>
            <a:srgbClr val="E9EEF7"/>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t" anchorCtr="0">
            <a:noAutofit/>
          </a:bodyPr>
          <a:lstStyle/>
          <a:p>
            <a:pPr marL="200025" indent="-200025">
              <a:lnSpc>
                <a:spcPct val="100000"/>
              </a:lnSpc>
              <a:spcBef>
                <a:spcPts val="1200"/>
              </a:spcBef>
              <a:spcAft>
                <a:spcPts val="500"/>
              </a:spcAft>
              <a:buFont typeface="Arial"/>
              <a:buChar char="•"/>
            </a:pPr>
            <a:r>
              <a:rPr lang="en-AU">
                <a:solidFill>
                  <a:srgbClr val="1B2A33"/>
                </a:solidFill>
                <a:latin typeface="Segoe UI"/>
              </a:rPr>
              <a:t>Barrier to informed decision making</a:t>
            </a:r>
          </a:p>
          <a:p>
            <a:pPr marL="200025" indent="-200025">
              <a:lnSpc>
                <a:spcPct val="100000"/>
              </a:lnSpc>
              <a:spcBef>
                <a:spcPts val="1200"/>
              </a:spcBef>
              <a:spcAft>
                <a:spcPts val="500"/>
              </a:spcAft>
              <a:buFont typeface="Arial"/>
              <a:buChar char="•"/>
            </a:pPr>
            <a:r>
              <a:rPr lang="en-AU">
                <a:solidFill>
                  <a:srgbClr val="1B2A33"/>
                </a:solidFill>
                <a:latin typeface="Segoe UI"/>
              </a:rPr>
              <a:t>No ability to pre-plan or test “what ifs”</a:t>
            </a:r>
          </a:p>
          <a:p>
            <a:pPr marL="200025" indent="-200025">
              <a:lnSpc>
                <a:spcPct val="100000"/>
              </a:lnSpc>
              <a:spcBef>
                <a:spcPts val="1200"/>
              </a:spcBef>
              <a:spcAft>
                <a:spcPts val="500"/>
              </a:spcAft>
              <a:buFont typeface="Arial"/>
              <a:buChar char="•"/>
            </a:pPr>
            <a:r>
              <a:rPr lang="en-AU">
                <a:solidFill>
                  <a:srgbClr val="1B2A33"/>
                </a:solidFill>
                <a:latin typeface="Segoe UI"/>
              </a:rPr>
              <a:t>Impacts important decisions: RAD vs DAP, sell or keep the home, Age Pension</a:t>
            </a:r>
          </a:p>
        </p:txBody>
      </p:sp>
      <p:sp>
        <p:nvSpPr>
          <p:cNvPr id="8" name="Label2">
            <a:extLst>
              <a:ext uri="{FF2B5EF4-FFF2-40B4-BE49-F238E27FC236}">
                <a16:creationId xmlns:a16="http://schemas.microsoft.com/office/drawing/2014/main" id="{46F9604C-0E51-479B-BB3F-2DC169C9B768}"/>
              </a:ext>
            </a:extLst>
          </p:cNvPr>
          <p:cNvSpPr/>
          <p:nvPr/>
        </p:nvSpPr>
        <p:spPr>
          <a:xfrm>
            <a:off x="406400" y="3759200"/>
            <a:ext cx="2946400" cy="1778000"/>
          </a:xfrm>
          <a:prstGeom prst="round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ctr" anchorCtr="0">
            <a:noAutofit/>
          </a:bodyPr>
          <a:lstStyle/>
          <a:p>
            <a:pPr algn="ctr">
              <a:buNone/>
            </a:pPr>
            <a:r>
              <a:rPr lang="en-AU" sz="2200" b="1">
                <a:solidFill>
                  <a:srgbClr val="FFFFFF"/>
                </a:solidFill>
                <a:latin typeface="Segoe UI"/>
              </a:rPr>
              <a:t>MyAgedCare site is inflexible</a:t>
            </a:r>
          </a:p>
        </p:txBody>
      </p:sp>
      <p:sp>
        <p:nvSpPr>
          <p:cNvPr id="9" name="Panel2">
            <a:extLst>
              <a:ext uri="{FF2B5EF4-FFF2-40B4-BE49-F238E27FC236}">
                <a16:creationId xmlns:a16="http://schemas.microsoft.com/office/drawing/2014/main" id="{EE7AA140-70B1-4510-ACC8-340EF6DFF4E0}"/>
              </a:ext>
            </a:extLst>
          </p:cNvPr>
          <p:cNvSpPr/>
          <p:nvPr/>
        </p:nvSpPr>
        <p:spPr>
          <a:xfrm>
            <a:off x="3505200" y="3759200"/>
            <a:ext cx="4876800" cy="1778000"/>
          </a:xfrm>
          <a:prstGeom prst="roundRect">
            <a:avLst/>
          </a:prstGeom>
          <a:solidFill>
            <a:srgbClr val="E9EEF7"/>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ctr" anchorCtr="0">
            <a:noAutofit/>
          </a:bodyPr>
          <a:lstStyle/>
          <a:p>
            <a:pPr marL="200025" indent="-200025">
              <a:lnSpc>
                <a:spcPct val="100000"/>
              </a:lnSpc>
              <a:spcAft>
                <a:spcPts val="500"/>
              </a:spcAft>
              <a:buFont typeface="Arial"/>
              <a:buChar char="•"/>
            </a:pPr>
            <a:r>
              <a:rPr lang="en-AU">
                <a:solidFill>
                  <a:srgbClr val="1B2A33"/>
                </a:solidFill>
                <a:latin typeface="Segoe UI"/>
              </a:rPr>
              <a:t>One option only using a DAP at the published room price</a:t>
            </a:r>
          </a:p>
        </p:txBody>
      </p:sp>
    </p:spTree>
    <p:extLst>
      <p:ext uri="{BB962C8B-B14F-4D97-AF65-F5344CB8AC3E}">
        <p14:creationId xmlns:p14="http://schemas.microsoft.com/office/powerpoint/2010/main" val="8342212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F8809-D50C-C539-1ADE-ACE3369701A5}"/>
              </a:ext>
            </a:extLst>
          </p:cNvPr>
          <p:cNvSpPr>
            <a:spLocks noGrp="1"/>
          </p:cNvSpPr>
          <p:nvPr>
            <p:ph type="title"/>
          </p:nvPr>
        </p:nvSpPr>
        <p:spPr/>
        <p:txBody>
          <a:bodyPr>
            <a:normAutofit/>
          </a:bodyPr>
          <a:lstStyle/>
          <a:p>
            <a:pPr algn="l">
              <a:buNone/>
            </a:pPr>
            <a:r>
              <a:rPr lang="en-AU" sz="2800" b="1">
                <a:solidFill>
                  <a:srgbClr val="1B3A6B"/>
                </a:solidFill>
                <a:latin typeface="Segoe UI"/>
              </a:rPr>
              <a:t>Administration complexity of the aged care means test</a:t>
            </a:r>
          </a:p>
        </p:txBody>
      </p:sp>
      <p:graphicFrame>
        <p:nvGraphicFramePr>
          <p:cNvPr id="9" name="Table 8">
            <a:extLst>
              <a:ext uri="{FF2B5EF4-FFF2-40B4-BE49-F238E27FC236}">
                <a16:creationId xmlns:a16="http://schemas.microsoft.com/office/drawing/2014/main" id="{2A541277-75C3-BBDE-17B1-91F548D958C0}"/>
              </a:ext>
            </a:extLst>
          </p:cNvPr>
          <p:cNvGraphicFramePr>
            <a:graphicFrameLocks noGrp="1"/>
          </p:cNvGraphicFramePr>
          <p:nvPr/>
        </p:nvGraphicFramePr>
        <p:xfrm>
          <a:off x="406400" y="1397000"/>
          <a:ext cx="11379200" cy="4191000"/>
        </p:xfrm>
        <a:graphic>
          <a:graphicData uri="http://schemas.openxmlformats.org/drawingml/2006/table">
            <a:tbl>
              <a:tblPr firstRow="1" firstCol="1" bandRow="1">
                <a:tableStyleId>{B301B821-A1FF-4177-AEE7-76D212191A09}</a:tableStyleId>
              </a:tblPr>
              <a:tblGrid>
                <a:gridCol w="3810000">
                  <a:extLst>
                    <a:ext uri="{9D8B030D-6E8A-4147-A177-3AD203B41FA5}">
                      <a16:colId xmlns:a16="http://schemas.microsoft.com/office/drawing/2014/main" val="3250976580"/>
                    </a:ext>
                  </a:extLst>
                </a:gridCol>
                <a:gridCol w="5283200">
                  <a:extLst>
                    <a:ext uri="{9D8B030D-6E8A-4147-A177-3AD203B41FA5}">
                      <a16:colId xmlns:a16="http://schemas.microsoft.com/office/drawing/2014/main" val="397949241"/>
                    </a:ext>
                  </a:extLst>
                </a:gridCol>
                <a:gridCol w="2286000">
                  <a:extLst>
                    <a:ext uri="{9D8B030D-6E8A-4147-A177-3AD203B41FA5}">
                      <a16:colId xmlns:a16="http://schemas.microsoft.com/office/drawing/2014/main" val="2124548646"/>
                    </a:ext>
                  </a:extLst>
                </a:gridCol>
              </a:tblGrid>
              <a:tr h="508000">
                <a:tc>
                  <a:txBody>
                    <a:bodyPr/>
                    <a:lstStyle/>
                    <a:p>
                      <a:pPr algn="l">
                        <a:buNone/>
                      </a:pPr>
                      <a:r>
                        <a:rPr lang="en-AU" sz="1400" b="1">
                          <a:solidFill>
                            <a:srgbClr val="FFFFFF"/>
                          </a:solidFill>
                          <a:effectLst/>
                          <a:latin typeface="Segoe UI"/>
                          <a:cs typeface="Segoe UI"/>
                        </a:rPr>
                        <a:t>Instrument</a:t>
                      </a:r>
                      <a:endParaRPr lang="en-AU" sz="1400" b="1">
                        <a:solidFill>
                          <a:srgbClr val="FFFFFF"/>
                        </a:solidFill>
                        <a:effectLst/>
                        <a:latin typeface="Segoe UI"/>
                        <a:ea typeface="Arial" panose="020B0604020202020204" pitchFamily="34" charset="0"/>
                        <a:cs typeface="Segoe UI"/>
                      </a:endParaRPr>
                    </a:p>
                  </a:txBody>
                  <a:tcPr marL="95250" marR="95250" marT="63500" marB="63500" anchor="ctr">
                    <a:solidFill>
                      <a:srgbClr val="1B3A6B"/>
                    </a:solidFill>
                  </a:tcPr>
                </a:tc>
                <a:tc>
                  <a:txBody>
                    <a:bodyPr/>
                    <a:lstStyle/>
                    <a:p>
                      <a:pPr algn="l">
                        <a:buNone/>
                      </a:pPr>
                      <a:r>
                        <a:rPr lang="en-AU" sz="1400" b="1">
                          <a:solidFill>
                            <a:srgbClr val="FFFFFF"/>
                          </a:solidFill>
                          <a:effectLst/>
                          <a:latin typeface="Segoe UI"/>
                          <a:cs typeface="Segoe UI"/>
                        </a:rPr>
                        <a:t>Role in Means Testing</a:t>
                      </a:r>
                      <a:endParaRPr lang="en-AU" sz="1400" b="1">
                        <a:solidFill>
                          <a:srgbClr val="FFFFFF"/>
                        </a:solidFill>
                        <a:effectLst/>
                        <a:latin typeface="Segoe UI"/>
                        <a:ea typeface="Arial" panose="020B0604020202020204" pitchFamily="34" charset="0"/>
                        <a:cs typeface="Segoe UI"/>
                      </a:endParaRPr>
                    </a:p>
                  </a:txBody>
                  <a:tcPr marL="95250" marR="95250" marT="63500" marB="63500" anchor="ctr">
                    <a:solidFill>
                      <a:srgbClr val="1B3A6B"/>
                    </a:solidFill>
                  </a:tcPr>
                </a:tc>
                <a:tc>
                  <a:txBody>
                    <a:bodyPr/>
                    <a:lstStyle/>
                    <a:p>
                      <a:pPr algn="ctr">
                        <a:buNone/>
                      </a:pPr>
                      <a:r>
                        <a:rPr lang="en-AU" sz="1400" b="1">
                          <a:solidFill>
                            <a:srgbClr val="FFFFFF"/>
                          </a:solidFill>
                          <a:effectLst/>
                          <a:latin typeface="Segoe UI"/>
                          <a:cs typeface="Segoe UI"/>
                        </a:rPr>
                        <a:t>Approx. Relevant Pages</a:t>
                      </a:r>
                      <a:endParaRPr lang="en-AU" sz="1400" b="1">
                        <a:solidFill>
                          <a:srgbClr val="FFFFFF"/>
                        </a:solidFill>
                        <a:effectLst/>
                        <a:latin typeface="Segoe UI"/>
                        <a:ea typeface="Arial" panose="020B0604020202020204" pitchFamily="34" charset="0"/>
                        <a:cs typeface="Segoe UI"/>
                      </a:endParaRPr>
                    </a:p>
                  </a:txBody>
                  <a:tcPr marL="95250" marR="95250" marT="63500" marB="63500" anchor="ctr">
                    <a:solidFill>
                      <a:srgbClr val="1B3A6B"/>
                    </a:solidFill>
                  </a:tcPr>
                </a:tc>
                <a:extLst>
                  <a:ext uri="{0D108BD9-81ED-4DB2-BD59-A6C34878D82A}">
                    <a16:rowId xmlns:a16="http://schemas.microsoft.com/office/drawing/2014/main" val="2040245569"/>
                  </a:ext>
                </a:extLst>
              </a:tr>
              <a:tr h="736600">
                <a:tc>
                  <a:txBody>
                    <a:bodyPr/>
                    <a:lstStyle/>
                    <a:p>
                      <a:pPr algn="l">
                        <a:buNone/>
                      </a:pPr>
                      <a:r>
                        <a:rPr lang="en-AU" sz="1400" b="1">
                          <a:solidFill>
                            <a:srgbClr val="1B2A33"/>
                          </a:solidFill>
                          <a:effectLst/>
                          <a:latin typeface="Segoe UI"/>
                          <a:cs typeface="Segoe UI"/>
                        </a:rPr>
                        <a:t>Aged Care Act 2024 (</a:t>
                      </a:r>
                      <a:r>
                        <a:rPr lang="en-AU" sz="1400" b="1" err="1">
                          <a:solidFill>
                            <a:srgbClr val="1B2A33"/>
                          </a:solidFill>
                          <a:effectLst/>
                          <a:latin typeface="Segoe UI"/>
                          <a:cs typeface="Segoe UI"/>
                        </a:rPr>
                        <a:t>Cth</a:t>
                      </a:r>
                      <a:r>
                        <a:rPr lang="en-AU" sz="1400" b="1">
                          <a:solidFill>
                            <a:srgbClr val="1B2A33"/>
                          </a:solidFill>
                          <a:effectLst/>
                          <a:latin typeface="Segoe UI"/>
                          <a:cs typeface="Segoe UI"/>
                        </a:rPr>
                        <a:t>)</a:t>
                      </a:r>
                      <a:endParaRPr lang="en-AU" sz="1400" b="1">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tc>
                  <a:txBody>
                    <a:bodyPr/>
                    <a:lstStyle/>
                    <a:p>
                      <a:pPr algn="l">
                        <a:buNone/>
                      </a:pPr>
                      <a:r>
                        <a:rPr lang="en-AU" sz="1400" b="0">
                          <a:solidFill>
                            <a:srgbClr val="1B2A33"/>
                          </a:solidFill>
                          <a:effectLst/>
                          <a:latin typeface="Segoe UI"/>
                          <a:cs typeface="Segoe UI"/>
                        </a:rPr>
                        <a:t>Establishes the framework; defines contribution types (HSC, NCC, accommodation)</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tc>
                  <a:txBody>
                    <a:bodyPr/>
                    <a:lstStyle/>
                    <a:p>
                      <a:pPr algn="r">
                        <a:buNone/>
                      </a:pPr>
                      <a:r>
                        <a:rPr lang="en-AU" sz="1400" b="0">
                          <a:solidFill>
                            <a:srgbClr val="1B2A33"/>
                          </a:solidFill>
                          <a:effectLst/>
                          <a:latin typeface="Segoe UI"/>
                          <a:cs typeface="Segoe UI"/>
                        </a:rPr>
                        <a:t>~40–60</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extLst>
                  <a:ext uri="{0D108BD9-81ED-4DB2-BD59-A6C34878D82A}">
                    <a16:rowId xmlns:a16="http://schemas.microsoft.com/office/drawing/2014/main" val="1437164717"/>
                  </a:ext>
                </a:extLst>
              </a:tr>
              <a:tr h="736600">
                <a:tc>
                  <a:txBody>
                    <a:bodyPr/>
                    <a:lstStyle/>
                    <a:p>
                      <a:pPr algn="l">
                        <a:buNone/>
                      </a:pPr>
                      <a:r>
                        <a:rPr lang="en-AU" sz="1400" b="1">
                          <a:solidFill>
                            <a:srgbClr val="1B2A33"/>
                          </a:solidFill>
                          <a:effectLst/>
                          <a:latin typeface="Segoe UI"/>
                          <a:cs typeface="Segoe UI"/>
                        </a:rPr>
                        <a:t>Aged Care Rules 2025</a:t>
                      </a:r>
                      <a:endParaRPr lang="en-AU" sz="1400" b="1">
                        <a:solidFill>
                          <a:srgbClr val="1B2A33"/>
                        </a:solidFill>
                        <a:effectLst/>
                        <a:latin typeface="Segoe UI"/>
                        <a:ea typeface="Arial" panose="020B0604020202020204" pitchFamily="34" charset="0"/>
                        <a:cs typeface="Segoe UI"/>
                      </a:endParaRPr>
                    </a:p>
                  </a:txBody>
                  <a:tcPr marL="95250" marR="95250" marT="50800" marB="50800" anchor="ctr">
                    <a:solidFill>
                      <a:srgbClr val="F7F9FB"/>
                    </a:solidFill>
                  </a:tcPr>
                </a:tc>
                <a:tc>
                  <a:txBody>
                    <a:bodyPr/>
                    <a:lstStyle/>
                    <a:p>
                      <a:pPr algn="l">
                        <a:buNone/>
                      </a:pPr>
                      <a:r>
                        <a:rPr lang="en-AU" sz="1400" b="0">
                          <a:solidFill>
                            <a:srgbClr val="1B2A33"/>
                          </a:solidFill>
                          <a:effectLst/>
                          <a:latin typeface="Segoe UI"/>
                          <a:cs typeface="Segoe UI"/>
                        </a:rPr>
                        <a:t>Specifies thresholds, formulas, caps, contribution rates and calculation methodology</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7F9FB"/>
                    </a:solidFill>
                  </a:tcPr>
                </a:tc>
                <a:tc>
                  <a:txBody>
                    <a:bodyPr/>
                    <a:lstStyle/>
                    <a:p>
                      <a:pPr algn="r">
                        <a:buNone/>
                      </a:pPr>
                      <a:r>
                        <a:rPr lang="en-AU" sz="1400" b="0">
                          <a:solidFill>
                            <a:srgbClr val="1B2A33"/>
                          </a:solidFill>
                          <a:effectLst/>
                          <a:latin typeface="Segoe UI"/>
                          <a:cs typeface="Segoe UI"/>
                        </a:rPr>
                        <a:t>~80–120</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7F9FB"/>
                    </a:solidFill>
                  </a:tcPr>
                </a:tc>
                <a:extLst>
                  <a:ext uri="{0D108BD9-81ED-4DB2-BD59-A6C34878D82A}">
                    <a16:rowId xmlns:a16="http://schemas.microsoft.com/office/drawing/2014/main" val="2194559565"/>
                  </a:ext>
                </a:extLst>
              </a:tr>
              <a:tr h="736600">
                <a:tc>
                  <a:txBody>
                    <a:bodyPr/>
                    <a:lstStyle/>
                    <a:p>
                      <a:pPr algn="l">
                        <a:buNone/>
                      </a:pPr>
                      <a:r>
                        <a:rPr lang="en-AU" sz="1400" b="1">
                          <a:solidFill>
                            <a:srgbClr val="1B2A33"/>
                          </a:solidFill>
                          <a:effectLst/>
                          <a:latin typeface="Segoe UI"/>
                          <a:cs typeface="Segoe UI"/>
                        </a:rPr>
                        <a:t>Social Security Act 1991 (Cth)</a:t>
                      </a:r>
                      <a:endParaRPr lang="en-AU" sz="1400" b="1">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tc>
                  <a:txBody>
                    <a:bodyPr/>
                    <a:lstStyle/>
                    <a:p>
                      <a:pPr algn="l">
                        <a:buNone/>
                      </a:pPr>
                      <a:r>
                        <a:rPr lang="en-AU" sz="1400" b="0">
                          <a:solidFill>
                            <a:srgbClr val="1B2A33"/>
                          </a:solidFill>
                          <a:effectLst/>
                          <a:latin typeface="Segoe UI"/>
                          <a:cs typeface="Segoe UI"/>
                        </a:rPr>
                        <a:t>Defines “ordinary income” and assessable assets cross-referenced by the Rules</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tc>
                  <a:txBody>
                    <a:bodyPr/>
                    <a:lstStyle/>
                    <a:p>
                      <a:pPr algn="r">
                        <a:buNone/>
                      </a:pPr>
                      <a:r>
                        <a:rPr lang="en-AU" sz="1400" b="0">
                          <a:solidFill>
                            <a:srgbClr val="1B2A33"/>
                          </a:solidFill>
                          <a:effectLst/>
                          <a:latin typeface="Segoe UI"/>
                          <a:cs typeface="Segoe UI"/>
                        </a:rPr>
                        <a:t>~150–200 (aged care-relevant)</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extLst>
                  <a:ext uri="{0D108BD9-81ED-4DB2-BD59-A6C34878D82A}">
                    <a16:rowId xmlns:a16="http://schemas.microsoft.com/office/drawing/2014/main" val="776849877"/>
                  </a:ext>
                </a:extLst>
              </a:tr>
              <a:tr h="736600">
                <a:tc>
                  <a:txBody>
                    <a:bodyPr/>
                    <a:lstStyle/>
                    <a:p>
                      <a:pPr algn="l">
                        <a:buNone/>
                      </a:pPr>
                      <a:r>
                        <a:rPr lang="en-AU" sz="1400" b="1">
                          <a:solidFill>
                            <a:srgbClr val="1B2A33"/>
                          </a:solidFill>
                          <a:effectLst/>
                          <a:latin typeface="Segoe UI"/>
                          <a:cs typeface="Segoe UI"/>
                        </a:rPr>
                        <a:t>Veterans’ Entitlements Act 1986 (Cth)</a:t>
                      </a:r>
                      <a:endParaRPr lang="en-AU" sz="1400" b="1">
                        <a:solidFill>
                          <a:srgbClr val="1B2A33"/>
                        </a:solidFill>
                        <a:effectLst/>
                        <a:latin typeface="Segoe UI"/>
                        <a:ea typeface="Arial" panose="020B0604020202020204" pitchFamily="34" charset="0"/>
                        <a:cs typeface="Segoe UI"/>
                      </a:endParaRPr>
                    </a:p>
                  </a:txBody>
                  <a:tcPr marL="95250" marR="95250" marT="50800" marB="50800" anchor="ctr">
                    <a:solidFill>
                      <a:srgbClr val="F7F9FB"/>
                    </a:solidFill>
                  </a:tcPr>
                </a:tc>
                <a:tc>
                  <a:txBody>
                    <a:bodyPr/>
                    <a:lstStyle/>
                    <a:p>
                      <a:pPr algn="l">
                        <a:buNone/>
                      </a:pPr>
                      <a:r>
                        <a:rPr lang="en-AU" sz="1400" b="0">
                          <a:solidFill>
                            <a:srgbClr val="1B2A33"/>
                          </a:solidFill>
                          <a:effectLst/>
                          <a:latin typeface="Segoe UI"/>
                          <a:cs typeface="Segoe UI"/>
                        </a:rPr>
                        <a:t>Parallel framework for DVA clients</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7F9FB"/>
                    </a:solidFill>
                  </a:tcPr>
                </a:tc>
                <a:tc>
                  <a:txBody>
                    <a:bodyPr/>
                    <a:lstStyle/>
                    <a:p>
                      <a:pPr algn="r">
                        <a:buNone/>
                      </a:pPr>
                      <a:r>
                        <a:rPr lang="en-AU" sz="1400" b="0">
                          <a:solidFill>
                            <a:srgbClr val="1B2A33"/>
                          </a:solidFill>
                          <a:effectLst/>
                          <a:latin typeface="Segoe UI"/>
                          <a:cs typeface="Segoe UI"/>
                        </a:rPr>
                        <a:t>~80–120</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7F9FB"/>
                    </a:solidFill>
                  </a:tcPr>
                </a:tc>
                <a:extLst>
                  <a:ext uri="{0D108BD9-81ED-4DB2-BD59-A6C34878D82A}">
                    <a16:rowId xmlns:a16="http://schemas.microsoft.com/office/drawing/2014/main" val="271999239"/>
                  </a:ext>
                </a:extLst>
              </a:tr>
              <a:tr h="736600">
                <a:tc>
                  <a:txBody>
                    <a:bodyPr/>
                    <a:lstStyle/>
                    <a:p>
                      <a:pPr algn="l">
                        <a:buNone/>
                      </a:pPr>
                      <a:r>
                        <a:rPr lang="en-AU" sz="1400" b="1">
                          <a:solidFill>
                            <a:srgbClr val="1B2A33"/>
                          </a:solidFill>
                          <a:effectLst/>
                          <a:latin typeface="Segoe UI"/>
                          <a:cs typeface="Segoe UI"/>
                        </a:rPr>
                        <a:t>Aged Care (Consequential and Transitional Provisions) Act 2024</a:t>
                      </a:r>
                      <a:endParaRPr lang="en-AU" sz="1400" b="1">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tc>
                  <a:txBody>
                    <a:bodyPr/>
                    <a:lstStyle/>
                    <a:p>
                      <a:pPr algn="l">
                        <a:buNone/>
                      </a:pPr>
                      <a:r>
                        <a:rPr lang="en-AU" sz="1400" b="0">
                          <a:solidFill>
                            <a:srgbClr val="1B2A33"/>
                          </a:solidFill>
                          <a:effectLst/>
                          <a:latin typeface="Segoe UI"/>
                          <a:cs typeface="Segoe UI"/>
                        </a:rPr>
                        <a:t>Governs grandfathered pre-1 Nov 2025 residents under legacy rules</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tc>
                  <a:txBody>
                    <a:bodyPr/>
                    <a:lstStyle/>
                    <a:p>
                      <a:pPr algn="r">
                        <a:buNone/>
                      </a:pPr>
                      <a:r>
                        <a:rPr lang="en-AU" sz="1400" b="0">
                          <a:solidFill>
                            <a:srgbClr val="1B2A33"/>
                          </a:solidFill>
                          <a:effectLst/>
                          <a:latin typeface="Segoe UI"/>
                          <a:cs typeface="Segoe UI"/>
                        </a:rPr>
                        <a:t>~20–40</a:t>
                      </a:r>
                      <a:endParaRPr lang="en-AU" sz="1400" b="0">
                        <a:solidFill>
                          <a:srgbClr val="1B2A33"/>
                        </a:solidFill>
                        <a:effectLst/>
                        <a:latin typeface="Segoe UI"/>
                        <a:ea typeface="Arial" panose="020B0604020202020204" pitchFamily="34" charset="0"/>
                        <a:cs typeface="Segoe UI"/>
                      </a:endParaRPr>
                    </a:p>
                  </a:txBody>
                  <a:tcPr marL="95250" marR="95250" marT="50800" marB="50800" anchor="ctr">
                    <a:solidFill>
                      <a:srgbClr val="FFFFFF"/>
                    </a:solidFill>
                  </a:tcPr>
                </a:tc>
                <a:extLst>
                  <a:ext uri="{0D108BD9-81ED-4DB2-BD59-A6C34878D82A}">
                    <a16:rowId xmlns:a16="http://schemas.microsoft.com/office/drawing/2014/main" val="1303882575"/>
                  </a:ext>
                </a:extLst>
              </a:tr>
            </a:tbl>
          </a:graphicData>
        </a:graphic>
      </p:graphicFrame>
      <p:sp>
        <p:nvSpPr>
          <p:cNvPr id="3" name="Text 1">
            <a:extLst>
              <a:ext uri="{FF2B5EF4-FFF2-40B4-BE49-F238E27FC236}">
                <a16:creationId xmlns:a16="http://schemas.microsoft.com/office/drawing/2014/main" id="{B3FD0F51-82EF-B653-6911-CD5D0C566521}"/>
              </a:ext>
            </a:extLst>
          </p:cNvPr>
          <p:cNvSpPr/>
          <p:nvPr/>
        </p:nvSpPr>
        <p:spPr>
          <a:xfrm>
            <a:off x="330200" y="781049"/>
            <a:ext cx="11557000" cy="400051"/>
          </a:xfrm>
          <a:prstGeom prst="rect">
            <a:avLst/>
          </a:prstGeom>
        </p:spPr>
        <p:txBody>
          <a:bodyPr vert="horz" lIns="0" tIns="45720" rIns="91440" bIns="45720" rtlCol="0" anchor="ctr">
            <a:normAutofit fontScale="97500"/>
          </a:bodyPr>
          <a:lstStyle/>
          <a:p>
            <a:pPr>
              <a:lnSpc>
                <a:spcPct val="90000"/>
              </a:lnSpc>
              <a:spcBef>
                <a:spcPct val="0"/>
              </a:spcBef>
            </a:pPr>
            <a:r>
              <a:rPr lang="en-AU" i="1">
                <a:solidFill>
                  <a:srgbClr val="245BFF"/>
                </a:solidFill>
                <a:latin typeface="Segoe UI"/>
                <a:ea typeface="+mj-ea"/>
                <a:cs typeface="Segoe UI"/>
              </a:rPr>
              <a:t>Requires simultaneous navigation of </a:t>
            </a:r>
            <a:r>
              <a:rPr lang="en-AU" b="1" i="1">
                <a:solidFill>
                  <a:srgbClr val="245BFF"/>
                </a:solidFill>
                <a:latin typeface="Segoe UI"/>
                <a:ea typeface="+mj-ea"/>
                <a:cs typeface="Segoe UI"/>
              </a:rPr>
              <a:t>5 legislative instruments </a:t>
            </a:r>
            <a:r>
              <a:rPr lang="en-AU" i="1">
                <a:solidFill>
                  <a:srgbClr val="245BFF"/>
                </a:solidFill>
                <a:latin typeface="Segoe UI"/>
                <a:ea typeface="+mj-ea"/>
                <a:cs typeface="Segoe UI"/>
              </a:rPr>
              <a:t>and </a:t>
            </a:r>
            <a:r>
              <a:rPr lang="en-AU" b="1" i="1">
                <a:solidFill>
                  <a:srgbClr val="245BFF"/>
                </a:solidFill>
                <a:latin typeface="Segoe UI"/>
                <a:ea typeface="+mj-ea"/>
                <a:cs typeface="Segoe UI"/>
              </a:rPr>
              <a:t>over 150 pages</a:t>
            </a:r>
          </a:p>
          <a:p>
            <a:pPr>
              <a:lnSpc>
                <a:spcPct val="90000"/>
              </a:lnSpc>
              <a:spcBef>
                <a:spcPct val="0"/>
              </a:spcBef>
            </a:pPr>
            <a:endParaRPr lang="en-US" sz="1200" i="1">
              <a:solidFill>
                <a:srgbClr val="3C69FF"/>
              </a:solidFill>
              <a:latin typeface="Segoe UI"/>
              <a:ea typeface="+mj-ea"/>
              <a:cs typeface="Segoe UI"/>
            </a:endParaRPr>
          </a:p>
        </p:txBody>
      </p:sp>
    </p:spTree>
    <p:extLst>
      <p:ext uri="{BB962C8B-B14F-4D97-AF65-F5344CB8AC3E}">
        <p14:creationId xmlns:p14="http://schemas.microsoft.com/office/powerpoint/2010/main" val="2136090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E70D5BCA-0C43-F109-74C1-C85CACDFAA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E07A01-6460-AAAA-842C-993D36ABF9B0}"/>
              </a:ext>
            </a:extLst>
          </p:cNvPr>
          <p:cNvSpPr>
            <a:spLocks noGrp="1"/>
          </p:cNvSpPr>
          <p:nvPr>
            <p:ph type="title"/>
          </p:nvPr>
        </p:nvSpPr>
        <p:spPr/>
        <p:txBody>
          <a:bodyPr>
            <a:normAutofit/>
          </a:bodyPr>
          <a:lstStyle/>
          <a:p>
            <a:pPr algn="l">
              <a:buNone/>
            </a:pPr>
            <a:r>
              <a:rPr lang="en-AU" sz="2800" b="1">
                <a:solidFill>
                  <a:srgbClr val="1B3A6B"/>
                </a:solidFill>
                <a:latin typeface="Segoe UI"/>
              </a:rPr>
              <a:t>Two solutions</a:t>
            </a:r>
          </a:p>
        </p:txBody>
      </p:sp>
      <p:sp>
        <p:nvSpPr>
          <p:cNvPr id="4" name="Label1">
            <a:extLst>
              <a:ext uri="{FF2B5EF4-FFF2-40B4-BE49-F238E27FC236}">
                <a16:creationId xmlns:a16="http://schemas.microsoft.com/office/drawing/2014/main" id="{F62E555C-B083-4D67-949C-18FE3AC10929}"/>
              </a:ext>
            </a:extLst>
          </p:cNvPr>
          <p:cNvSpPr/>
          <p:nvPr/>
        </p:nvSpPr>
        <p:spPr>
          <a:xfrm>
            <a:off x="406400" y="1117600"/>
            <a:ext cx="2946400" cy="2489200"/>
          </a:xfrm>
          <a:prstGeom prst="round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ctr" anchorCtr="0">
            <a:noAutofit/>
          </a:bodyPr>
          <a:lstStyle/>
          <a:p>
            <a:pPr algn="ctr">
              <a:buNone/>
            </a:pPr>
            <a:r>
              <a:rPr lang="en-AU" sz="2200" b="1">
                <a:solidFill>
                  <a:srgbClr val="FFFFFF"/>
                </a:solidFill>
                <a:latin typeface="Segoe UI"/>
              </a:rPr>
              <a:t>Simplify means testing</a:t>
            </a:r>
          </a:p>
        </p:txBody>
      </p:sp>
      <p:sp>
        <p:nvSpPr>
          <p:cNvPr id="7" name="Panel1">
            <a:extLst>
              <a:ext uri="{FF2B5EF4-FFF2-40B4-BE49-F238E27FC236}">
                <a16:creationId xmlns:a16="http://schemas.microsoft.com/office/drawing/2014/main" id="{A84CF7EC-3C4D-4FCA-B385-7F72A3086344}"/>
              </a:ext>
            </a:extLst>
          </p:cNvPr>
          <p:cNvSpPr/>
          <p:nvPr/>
        </p:nvSpPr>
        <p:spPr>
          <a:xfrm>
            <a:off x="3505199" y="1117600"/>
            <a:ext cx="7975601" cy="2489200"/>
          </a:xfrm>
          <a:prstGeom prst="roundRect">
            <a:avLst/>
          </a:prstGeom>
          <a:solidFill>
            <a:srgbClr val="E9EEF7"/>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t" anchorCtr="0">
            <a:noAutofit/>
          </a:bodyPr>
          <a:lstStyle/>
          <a:p>
            <a:pPr marL="200025" indent="-200025">
              <a:spcBef>
                <a:spcPts val="1800"/>
              </a:spcBef>
              <a:spcAft>
                <a:spcPts val="500"/>
              </a:spcAft>
              <a:buFont typeface="Arial"/>
              <a:buChar char="•"/>
            </a:pPr>
            <a:r>
              <a:rPr lang="en-AU">
                <a:solidFill>
                  <a:srgbClr val="1B2A33"/>
                </a:solidFill>
                <a:latin typeface="Segoe UI"/>
              </a:rPr>
              <a:t>Convert to a 2-stage test like the Age Pension</a:t>
            </a:r>
          </a:p>
          <a:p>
            <a:pPr marL="200025" indent="-200025">
              <a:spcBef>
                <a:spcPts val="1800"/>
              </a:spcBef>
              <a:spcAft>
                <a:spcPts val="500"/>
              </a:spcAft>
              <a:buFont typeface="Arial"/>
              <a:buChar char="•"/>
            </a:pPr>
            <a:r>
              <a:rPr lang="en-AU">
                <a:solidFill>
                  <a:srgbClr val="1B2A33"/>
                </a:solidFill>
                <a:latin typeface="Segoe UI"/>
              </a:rPr>
              <a:t>Grandfather all existing fees with CPI indexation</a:t>
            </a:r>
          </a:p>
          <a:p>
            <a:pPr marL="200025" indent="-200025">
              <a:spcBef>
                <a:spcPts val="1800"/>
              </a:spcBef>
              <a:spcAft>
                <a:spcPts val="500"/>
              </a:spcAft>
              <a:buFont typeface="Arial"/>
              <a:buChar char="•"/>
            </a:pPr>
            <a:r>
              <a:rPr lang="en-AU">
                <a:solidFill>
                  <a:srgbClr val="1B2A33"/>
                </a:solidFill>
                <a:latin typeface="Segoe UI"/>
              </a:rPr>
              <a:t>Simplify legislation</a:t>
            </a:r>
          </a:p>
        </p:txBody>
      </p:sp>
      <p:sp>
        <p:nvSpPr>
          <p:cNvPr id="8" name="Label2">
            <a:extLst>
              <a:ext uri="{FF2B5EF4-FFF2-40B4-BE49-F238E27FC236}">
                <a16:creationId xmlns:a16="http://schemas.microsoft.com/office/drawing/2014/main" id="{0E846FC2-A573-476A-A38F-7866D304907D}"/>
              </a:ext>
            </a:extLst>
          </p:cNvPr>
          <p:cNvSpPr/>
          <p:nvPr/>
        </p:nvSpPr>
        <p:spPr>
          <a:xfrm>
            <a:off x="406400" y="3759200"/>
            <a:ext cx="2946400" cy="1778000"/>
          </a:xfrm>
          <a:prstGeom prst="round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ctr" anchorCtr="0">
            <a:noAutofit/>
          </a:bodyPr>
          <a:lstStyle/>
          <a:p>
            <a:pPr algn="ctr">
              <a:buNone/>
            </a:pPr>
            <a:r>
              <a:rPr lang="en-AU" sz="2200" b="1">
                <a:solidFill>
                  <a:srgbClr val="FFFFFF"/>
                </a:solidFill>
                <a:latin typeface="Segoe UI"/>
              </a:rPr>
              <a:t>Provide a calculator</a:t>
            </a:r>
          </a:p>
        </p:txBody>
      </p:sp>
      <p:sp>
        <p:nvSpPr>
          <p:cNvPr id="9" name="Panel2">
            <a:extLst>
              <a:ext uri="{FF2B5EF4-FFF2-40B4-BE49-F238E27FC236}">
                <a16:creationId xmlns:a16="http://schemas.microsoft.com/office/drawing/2014/main" id="{444F3225-704E-4F04-B983-65CD744EFD53}"/>
              </a:ext>
            </a:extLst>
          </p:cNvPr>
          <p:cNvSpPr/>
          <p:nvPr/>
        </p:nvSpPr>
        <p:spPr>
          <a:xfrm>
            <a:off x="3505199" y="3759200"/>
            <a:ext cx="7975601" cy="1778000"/>
          </a:xfrm>
          <a:prstGeom prst="roundRect">
            <a:avLst/>
          </a:prstGeom>
          <a:solidFill>
            <a:srgbClr val="E9EEF7"/>
          </a:solidFill>
          <a:ln w="15875" cap="flat" cmpd="sng" algn="ctr">
            <a:solidFill>
              <a:srgbClr val="1B3A6B"/>
            </a:solid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lIns="182880" tIns="137160" rIns="182880" rtlCol="0" anchor="ctr" anchorCtr="0">
            <a:noAutofit/>
          </a:bodyPr>
          <a:lstStyle/>
          <a:p>
            <a:pPr marL="200025" indent="-200025">
              <a:lnSpc>
                <a:spcPct val="100000"/>
              </a:lnSpc>
              <a:spcBef>
                <a:spcPts val="1200"/>
              </a:spcBef>
              <a:spcAft>
                <a:spcPts val="500"/>
              </a:spcAft>
              <a:buFont typeface="Arial"/>
              <a:buChar char="•"/>
            </a:pPr>
            <a:r>
              <a:rPr lang="en-AU">
                <a:solidFill>
                  <a:srgbClr val="1B2A33"/>
                </a:solidFill>
                <a:latin typeface="Segoe UI"/>
              </a:rPr>
              <a:t>Publicly available calculator, like ASIC MoneySmart for the Age Pension</a:t>
            </a:r>
          </a:p>
          <a:p>
            <a:pPr marL="200025" indent="-200025">
              <a:lnSpc>
                <a:spcPct val="100000"/>
              </a:lnSpc>
              <a:spcBef>
                <a:spcPts val="1200"/>
              </a:spcBef>
              <a:spcAft>
                <a:spcPts val="500"/>
              </a:spcAft>
              <a:buFont typeface="Arial"/>
              <a:buChar char="•"/>
            </a:pPr>
            <a:r>
              <a:rPr lang="en-AU">
                <a:solidFill>
                  <a:srgbClr val="1B2A33"/>
                </a:solidFill>
                <a:latin typeface="Segoe UI"/>
              </a:rPr>
              <a:t>Includes aged care costs and Age Pension</a:t>
            </a:r>
          </a:p>
        </p:txBody>
      </p:sp>
    </p:spTree>
    <p:extLst>
      <p:ext uri="{BB962C8B-B14F-4D97-AF65-F5344CB8AC3E}">
        <p14:creationId xmlns:p14="http://schemas.microsoft.com/office/powerpoint/2010/main" val="1940723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a:extLst>
            <a:ext uri="{FF2B5EF4-FFF2-40B4-BE49-F238E27FC236}">
              <a16:creationId xmlns:a16="http://schemas.microsoft.com/office/drawing/2014/main" id="{308AF1E4-A202-F653-3486-E7AB085B388B}"/>
            </a:ext>
          </a:extLst>
        </p:cNvPr>
        <p:cNvGrpSpPr/>
        <p:nvPr/>
      </p:nvGrpSpPr>
      <p:grpSpPr>
        <a:xfrm>
          <a:off x="0" y="0"/>
          <a:ext cx="0" cy="0"/>
          <a:chOff x="0" y="0"/>
          <a:chExt cx="0" cy="0"/>
        </a:xfrm>
      </p:grpSpPr>
      <p:sp>
        <p:nvSpPr>
          <p:cNvPr id="4" name="TopBar">
            <a:extLst>
              <a:ext uri="{FF2B5EF4-FFF2-40B4-BE49-F238E27FC236}">
                <a16:creationId xmlns:a16="http://schemas.microsoft.com/office/drawing/2014/main" id="{10E013A8-163C-49FD-A8F8-F47CA95D75F2}"/>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19F5890F-1C31-4C92-BE1B-38A31FF1C2C2}"/>
              </a:ext>
            </a:extLst>
          </p:cNvPr>
          <p:cNvSpPr/>
          <p:nvPr/>
        </p:nvSpPr>
        <p:spPr>
          <a:xfrm>
            <a:off x="5334000" y="3759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SectionTitle">
            <a:extLst>
              <a:ext uri="{FF2B5EF4-FFF2-40B4-BE49-F238E27FC236}">
                <a16:creationId xmlns:a16="http://schemas.microsoft.com/office/drawing/2014/main" id="{6A758F3E-3DA2-46A5-B823-A65DFF9C0E85}"/>
              </a:ext>
            </a:extLst>
          </p:cNvPr>
          <p:cNvSpPr txBox="1"/>
          <p:nvPr/>
        </p:nvSpPr>
        <p:spPr>
          <a:xfrm>
            <a:off x="1524000" y="2362200"/>
            <a:ext cx="9144000" cy="1143000"/>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Consumer – Solvency</a:t>
            </a:r>
          </a:p>
        </p:txBody>
      </p:sp>
      <p:sp>
        <p:nvSpPr>
          <p:cNvPr id="7" name="SectionSubtitle">
            <a:extLst>
              <a:ext uri="{FF2B5EF4-FFF2-40B4-BE49-F238E27FC236}">
                <a16:creationId xmlns:a16="http://schemas.microsoft.com/office/drawing/2014/main" id="{D4F1171A-0E57-436C-9A64-04FFA01A9EE5}"/>
              </a:ext>
            </a:extLst>
          </p:cNvPr>
          <p:cNvSpPr txBox="1"/>
          <p:nvPr/>
        </p:nvSpPr>
        <p:spPr>
          <a:xfrm>
            <a:off x="1524000" y="4013200"/>
            <a:ext cx="9144000" cy="406400"/>
          </a:xfrm>
          <a:prstGeom prst="rect">
            <a:avLst/>
          </a:prstGeom>
          <a:noFill/>
        </p:spPr>
        <p:txBody>
          <a:bodyPr vertOverflow="overflow" vert="horz" wrap="square" rtlCol="0" anchor="ctr" anchorCtr="0">
            <a:spAutoFit/>
          </a:bodyPr>
          <a:lstStyle/>
          <a:p>
            <a:pPr algn="ctr"/>
            <a:r>
              <a:rPr lang="en-AU" sz="2000">
                <a:solidFill>
                  <a:srgbClr val="4A5A66"/>
                </a:solidFill>
                <a:latin typeface="Segoe UI"/>
                <a:cs typeface="Segoe UI"/>
              </a:rPr>
              <a:t>06 Anthony Asher</a:t>
            </a:r>
          </a:p>
        </p:txBody>
      </p:sp>
    </p:spTree>
    <p:extLst>
      <p:ext uri="{BB962C8B-B14F-4D97-AF65-F5344CB8AC3E}">
        <p14:creationId xmlns:p14="http://schemas.microsoft.com/office/powerpoint/2010/main" val="1330391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DD857-0D55-5198-DFF8-4821B99CC2E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326D7B-D857-2A98-981F-FBB4B1FF0889}"/>
              </a:ext>
            </a:extLst>
          </p:cNvPr>
          <p:cNvSpPr>
            <a:spLocks noGrp="1"/>
          </p:cNvSpPr>
          <p:nvPr>
            <p:ph type="sldNum" sz="quarter" idx="12"/>
          </p:nvPr>
        </p:nvSpPr>
        <p:spPr/>
        <p:txBody>
          <a:bodyPr/>
          <a:lstStyle/>
          <a:p>
            <a:fld id="{C1FF6DA9-008F-8B48-92A6-B652298478BF}" type="slidenum">
              <a:rPr lang="en-US" smtClean="0"/>
              <a:t>46</a:t>
            </a:fld>
            <a:endParaRPr lang="en-US"/>
          </a:p>
        </p:txBody>
      </p:sp>
      <p:sp>
        <p:nvSpPr>
          <p:cNvPr id="940" name="TitleFixed"/>
          <p:cNvSpPr txBox="1"/>
          <p:nvPr/>
        </p:nvSpPr>
        <p:spPr>
          <a:xfrm>
            <a:off x="508000" y="304800"/>
            <a:ext cx="11176000" cy="508000"/>
          </a:xfrm>
          <a:prstGeom prst="rect">
            <a:avLst/>
          </a:prstGeom>
          <a:noFill/>
        </p:spPr>
        <p:txBody>
          <a:bodyPr wrap="square" lIns="0" tIns="0" rIns="0" bIns="0">
            <a:normAutofit/>
          </a:bodyPr>
          <a:lstStyle/>
          <a:p>
            <a:pPr algn="l">
              <a:buNone/>
            </a:pPr>
            <a:r>
              <a:rPr lang="en-AU" sz="2800" b="1">
                <a:solidFill>
                  <a:srgbClr val="1B3A6B"/>
                </a:solidFill>
                <a:latin typeface="Segoe UI"/>
              </a:rPr>
              <a:t>Recap: Financing of residential aged care accommodation</a:t>
            </a:r>
          </a:p>
        </p:txBody>
      </p:sp>
      <p:sp>
        <p:nvSpPr>
          <p:cNvPr id="941" name="BodyText"/>
          <p:cNvSpPr txBox="1"/>
          <p:nvPr/>
        </p:nvSpPr>
        <p:spPr>
          <a:xfrm>
            <a:off x="508000" y="1076325"/>
            <a:ext cx="11176000" cy="5029200"/>
          </a:xfrm>
          <a:prstGeom prst="rect">
            <a:avLst/>
          </a:prstGeom>
          <a:noFill/>
        </p:spPr>
        <p:txBody>
          <a:bodyPr wrap="square" lIns="0" tIns="0" rIns="0" bIns="0">
            <a:normAutofit/>
          </a:bodyPr>
          <a:lstStyle/>
          <a:p>
            <a:pPr algn="l">
              <a:spcBef>
                <a:spcPts val="1000"/>
              </a:spcBef>
              <a:buNone/>
            </a:pPr>
            <a:r>
              <a:rPr lang="en-AU" sz="2200" b="1">
                <a:solidFill>
                  <a:srgbClr val="1B3A6B"/>
                </a:solidFill>
                <a:latin typeface="Segoe UI"/>
              </a:rPr>
              <a:t>Means tested contributions from the wealthier</a:t>
            </a:r>
          </a:p>
          <a:p>
            <a:pPr marL="285750" indent="-285750" algn="l">
              <a:spcBef>
                <a:spcPts val="600"/>
              </a:spcBef>
              <a:buFont typeface="Arial"/>
              <a:buChar char="•"/>
            </a:pPr>
            <a:r>
              <a:rPr lang="en-AU" sz="1800" b="1">
                <a:solidFill>
                  <a:srgbClr val="1B2A33"/>
                </a:solidFill>
                <a:latin typeface="Segoe UI"/>
              </a:rPr>
              <a:t>Refundable Accommodation Deposit (RAD)</a:t>
            </a:r>
          </a:p>
          <a:p>
            <a:pPr marL="571500" indent="-228600" algn="l">
              <a:spcBef>
                <a:spcPts val="300"/>
              </a:spcBef>
              <a:buFont typeface="Arial"/>
              <a:buChar char="–"/>
            </a:pPr>
            <a:r>
              <a:rPr lang="en-AU" sz="1500">
                <a:solidFill>
                  <a:srgbClr val="4A5A66"/>
                </a:solidFill>
                <a:latin typeface="Segoe UI"/>
              </a:rPr>
              <a:t>Is intended to cover the cost of the room and other facilities but 50% or more bigger</a:t>
            </a:r>
          </a:p>
          <a:p>
            <a:pPr marL="571500" indent="-228600" algn="l">
              <a:spcBef>
                <a:spcPts val="300"/>
              </a:spcBef>
              <a:buFont typeface="Arial"/>
              <a:buChar char="–"/>
            </a:pPr>
            <a:r>
              <a:rPr lang="en-AU" sz="1500">
                <a:solidFill>
                  <a:srgbClr val="4A5A66"/>
                </a:solidFill>
                <a:latin typeface="Segoe UI"/>
              </a:rPr>
              <a:t>Needs approval for over $750,000</a:t>
            </a:r>
          </a:p>
          <a:p>
            <a:pPr marL="571500" indent="-228600" algn="l">
              <a:spcBef>
                <a:spcPts val="300"/>
              </a:spcBef>
              <a:buFont typeface="Arial"/>
              <a:buChar char="–"/>
            </a:pPr>
            <a:r>
              <a:rPr lang="en-AU" sz="1500">
                <a:solidFill>
                  <a:srgbClr val="4A5A66"/>
                </a:solidFill>
                <a:latin typeface="Segoe UI"/>
              </a:rPr>
              <a:t>Now subject to annual charge of 2%, which is still not enough to cover maintenance and depreciation</a:t>
            </a:r>
          </a:p>
          <a:p>
            <a:pPr marL="571500" indent="-228600" algn="l">
              <a:spcBef>
                <a:spcPts val="300"/>
              </a:spcBef>
              <a:buFont typeface="Arial"/>
              <a:buChar char="–"/>
            </a:pPr>
            <a:r>
              <a:rPr lang="en-AU" sz="1500" i="1">
                <a:solidFill>
                  <a:srgbClr val="4A5A66"/>
                </a:solidFill>
                <a:latin typeface="Segoe UI"/>
              </a:rPr>
              <a:t>Exempt from Aged Pension means tests and from tax</a:t>
            </a:r>
          </a:p>
          <a:p>
            <a:pPr marL="285750" algn="l">
              <a:spcBef>
                <a:spcPts val="400"/>
              </a:spcBef>
              <a:buNone/>
            </a:pPr>
            <a:endParaRPr lang="en-AU" sz="1500" b="1">
              <a:solidFill>
                <a:srgbClr val="1B2A33"/>
              </a:solidFill>
              <a:latin typeface="Segoe UI"/>
            </a:endParaRPr>
          </a:p>
          <a:p>
            <a:pPr marL="285750" algn="l">
              <a:spcBef>
                <a:spcPts val="400"/>
              </a:spcBef>
              <a:buNone/>
            </a:pPr>
            <a:r>
              <a:rPr lang="en-AU" sz="1500" b="1">
                <a:solidFill>
                  <a:srgbClr val="1B2A33"/>
                </a:solidFill>
                <a:latin typeface="Segoe UI"/>
              </a:rPr>
              <a:t>OR</a:t>
            </a:r>
          </a:p>
          <a:p>
            <a:pPr marL="285750" algn="l">
              <a:spcBef>
                <a:spcPts val="400"/>
              </a:spcBef>
              <a:buNone/>
            </a:pPr>
            <a:endParaRPr lang="en-AU" sz="1500" b="1">
              <a:solidFill>
                <a:srgbClr val="1B2A33"/>
              </a:solidFill>
              <a:latin typeface="Segoe UI"/>
            </a:endParaRPr>
          </a:p>
          <a:p>
            <a:pPr marL="285750" indent="-285750" algn="l">
              <a:spcBef>
                <a:spcPts val="600"/>
              </a:spcBef>
              <a:buFont typeface="Arial"/>
              <a:buChar char="•"/>
            </a:pPr>
            <a:r>
              <a:rPr lang="en-AU" sz="1800" b="1">
                <a:solidFill>
                  <a:srgbClr val="1B2A33"/>
                </a:solidFill>
                <a:latin typeface="Segoe UI"/>
              </a:rPr>
              <a:t>Daily Accommodation Payment (DAP)</a:t>
            </a:r>
          </a:p>
          <a:p>
            <a:pPr marL="571500" indent="-228600" algn="l">
              <a:spcBef>
                <a:spcPts val="300"/>
              </a:spcBef>
              <a:buFont typeface="Arial"/>
              <a:buChar char="–"/>
            </a:pPr>
            <a:r>
              <a:rPr lang="en-AU" sz="1500">
                <a:solidFill>
                  <a:srgbClr val="4A5A66"/>
                </a:solidFill>
                <a:latin typeface="Segoe UI"/>
              </a:rPr>
              <a:t>Is usually the Maximum Permissible Interest Rate (MPIR) times the RAD</a:t>
            </a:r>
          </a:p>
          <a:p>
            <a:pPr marL="571500" indent="-228600" algn="l">
              <a:spcBef>
                <a:spcPts val="300"/>
              </a:spcBef>
              <a:buFont typeface="Arial"/>
              <a:buChar char="–"/>
            </a:pPr>
            <a:r>
              <a:rPr lang="en-AU" sz="1500">
                <a:solidFill>
                  <a:srgbClr val="4A5A66"/>
                </a:solidFill>
                <a:latin typeface="Segoe UI"/>
              </a:rPr>
              <a:t>MPIR is based on current interest rates and is currently 8.43% and increased by inflation</a:t>
            </a:r>
          </a:p>
          <a:p>
            <a:pPr marL="571500" indent="-228600" algn="l">
              <a:spcBef>
                <a:spcPts val="300"/>
              </a:spcBef>
              <a:buFont typeface="Arial"/>
              <a:buChar char="–"/>
            </a:pPr>
            <a:r>
              <a:rPr lang="en-AU" sz="1500">
                <a:solidFill>
                  <a:srgbClr val="4A5A66"/>
                </a:solidFill>
                <a:latin typeface="Segoe UI"/>
              </a:rPr>
              <a:t>Too low when interest rates are low so contributing to RAD "inflation"</a:t>
            </a:r>
          </a:p>
          <a:p>
            <a:pPr algn="l">
              <a:spcBef>
                <a:spcPts val="1000"/>
              </a:spcBef>
              <a:buNone/>
            </a:pPr>
            <a:r>
              <a:rPr lang="en-AU" sz="1600" i="1">
                <a:solidFill>
                  <a:srgbClr val="4A5A66"/>
                </a:solidFill>
                <a:latin typeface="Segoe UI"/>
              </a:rPr>
              <a:t>Government subsidies for those who cannot afford much</a:t>
            </a:r>
          </a:p>
        </p:txBody>
      </p:sp>
    </p:spTree>
    <p:extLst>
      <p:ext uri="{BB962C8B-B14F-4D97-AF65-F5344CB8AC3E}">
        <p14:creationId xmlns:p14="http://schemas.microsoft.com/office/powerpoint/2010/main" val="197855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48D0B-F3CF-B729-C351-3C3906C8AD30}"/>
            </a:ext>
          </a:extLst>
        </p:cNvPr>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FB0A4020-AB1A-044F-2B77-2AA1E1246274}"/>
              </a:ext>
            </a:extLst>
          </p:cNvPr>
          <p:cNvSpPr>
            <a:spLocks noGrp="1"/>
          </p:cNvSpPr>
          <p:nvPr>
            <p:ph type="sldNum" sz="quarter" idx="12"/>
          </p:nvPr>
        </p:nvSpPr>
        <p:spPr/>
        <p:txBody>
          <a:bodyPr/>
          <a:lstStyle/>
          <a:p>
            <a:fld id="{C1FF6DA9-008F-8B48-92A6-B652298478BF}" type="slidenum">
              <a:rPr lang="en-US" smtClean="0"/>
              <a:t>47</a:t>
            </a:fld>
            <a:endParaRPr lang="en-US"/>
          </a:p>
        </p:txBody>
      </p:sp>
      <p:graphicFrame>
        <p:nvGraphicFramePr>
          <p:cNvPr id="4" name="Table 3">
            <a:extLst>
              <a:ext uri="{FF2B5EF4-FFF2-40B4-BE49-F238E27FC236}">
                <a16:creationId xmlns:a16="http://schemas.microsoft.com/office/drawing/2014/main" id="{4E249B48-4E17-40D2-6653-622BFD58CFEB}"/>
              </a:ext>
            </a:extLst>
          </p:cNvPr>
          <p:cNvGraphicFramePr>
            <a:graphicFrameLocks noGrp="1"/>
          </p:cNvGraphicFramePr>
          <p:nvPr/>
        </p:nvGraphicFramePr>
        <p:xfrm>
          <a:off x="529389" y="1193040"/>
          <a:ext cx="4614154" cy="3593520"/>
        </p:xfrm>
        <a:graphic>
          <a:graphicData uri="http://schemas.openxmlformats.org/drawingml/2006/table">
            <a:tbl>
              <a:tblPr bandRow="1">
                <a:tableStyleId>{93296810-A885-4BE3-A3E7-6D5BEEA58F35}</a:tableStyleId>
              </a:tblPr>
              <a:tblGrid>
                <a:gridCol w="2307077">
                  <a:extLst>
                    <a:ext uri="{9D8B030D-6E8A-4147-A177-3AD203B41FA5}">
                      <a16:colId xmlns:a16="http://schemas.microsoft.com/office/drawing/2014/main" val="363203059"/>
                    </a:ext>
                  </a:extLst>
                </a:gridCol>
                <a:gridCol w="2307077">
                  <a:extLst>
                    <a:ext uri="{9D8B030D-6E8A-4147-A177-3AD203B41FA5}">
                      <a16:colId xmlns:a16="http://schemas.microsoft.com/office/drawing/2014/main" val="895950055"/>
                    </a:ext>
                  </a:extLst>
                </a:gridCol>
              </a:tblGrid>
              <a:tr h="288000">
                <a:tc gridSpan="2">
                  <a:txBody>
                    <a:bodyPr/>
                    <a:lstStyle/>
                    <a:p>
                      <a:pPr marL="108000" algn="l" fontAlgn="b">
                        <a:buNone/>
                      </a:pPr>
                      <a:r>
                        <a:rPr lang="en-AU" sz="1800" b="1" u="none" strike="noStrike">
                          <a:effectLst/>
                        </a:rPr>
                        <a:t>Assets ($m)</a:t>
                      </a:r>
                      <a:endParaRPr lang="en-AU" sz="1800" b="1" i="0" u="none" strike="noStrike">
                        <a:solidFill>
                          <a:srgbClr val="000000"/>
                        </a:solidFill>
                        <a:effectLst/>
                        <a:latin typeface="Segoe UI" panose="020F0502020204030204" pitchFamily="34" charset="0"/>
                      </a:endParaRPr>
                    </a:p>
                  </a:txBody>
                  <a:tcPr marL="0" marR="0" marT="0" marB="0" anchor="b"/>
                </a:tc>
                <a:tc hMerge="1">
                  <a:txBody>
                    <a:bodyPr/>
                    <a:lstStyle/>
                    <a:p>
                      <a:pPr algn="l" fontAlgn="b">
                        <a:buNone/>
                      </a:pPr>
                      <a:endParaRPr lang="en-AU" sz="1800" b="0" i="0" u="none" strike="noStrike">
                        <a:solidFill>
                          <a:srgbClr val="000000"/>
                        </a:solidFill>
                        <a:effectLst/>
                        <a:latin typeface="Segoe UI" panose="020F0502020204030204" pitchFamily="34" charset="0"/>
                      </a:endParaRPr>
                    </a:p>
                  </a:txBody>
                  <a:tcPr marL="0" marR="0" marT="0" marB="0" anchor="b"/>
                </a:tc>
                <a:extLst>
                  <a:ext uri="{0D108BD9-81ED-4DB2-BD59-A6C34878D82A}">
                    <a16:rowId xmlns:a16="http://schemas.microsoft.com/office/drawing/2014/main" val="1748940776"/>
                  </a:ext>
                </a:extLst>
              </a:tr>
              <a:tr h="252000">
                <a:tc>
                  <a:txBody>
                    <a:bodyPr/>
                    <a:lstStyle/>
                    <a:p>
                      <a:pPr marL="360000" algn="l" fontAlgn="b">
                        <a:buNone/>
                      </a:pPr>
                      <a:r>
                        <a:rPr lang="en-AU" sz="1800" u="none" strike="noStrike">
                          <a:effectLst/>
                        </a:rPr>
                        <a:t>Cash </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50</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853134496"/>
                  </a:ext>
                </a:extLst>
              </a:tr>
              <a:tr h="252000">
                <a:tc>
                  <a:txBody>
                    <a:bodyPr/>
                    <a:lstStyle/>
                    <a:p>
                      <a:pPr marL="360000" algn="l" fontAlgn="b">
                        <a:buNone/>
                      </a:pPr>
                      <a:r>
                        <a:rPr lang="en-AU" sz="1800" u="none" strike="noStrike">
                          <a:effectLst/>
                        </a:rPr>
                        <a:t>Property</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180</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1239323495"/>
                  </a:ext>
                </a:extLst>
              </a:tr>
              <a:tr h="252000">
                <a:tc>
                  <a:txBody>
                    <a:bodyPr/>
                    <a:lstStyle/>
                    <a:p>
                      <a:pPr marL="360000" algn="l" fontAlgn="b">
                        <a:buNone/>
                      </a:pPr>
                      <a:r>
                        <a:rPr lang="en-AU" sz="1800" u="none" strike="noStrike">
                          <a:effectLst/>
                        </a:rPr>
                        <a:t>Other</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20</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1575376755"/>
                  </a:ext>
                </a:extLst>
              </a:tr>
              <a:tr h="252000">
                <a:tc>
                  <a:txBody>
                    <a:bodyPr/>
                    <a:lstStyle/>
                    <a:p>
                      <a:pPr marL="360000" algn="l" fontAlgn="b">
                        <a:buNone/>
                      </a:pPr>
                      <a:r>
                        <a:rPr lang="en-AU" sz="1800" u="none" strike="noStrike">
                          <a:effectLst/>
                        </a:rPr>
                        <a:t>Total</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250</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750312085"/>
                  </a:ext>
                </a:extLst>
              </a:tr>
              <a:tr h="180000">
                <a:tc>
                  <a:txBody>
                    <a:bodyPr/>
                    <a:lstStyle/>
                    <a:p>
                      <a:pPr marL="360000" algn="l" fontAlgn="b">
                        <a:buNone/>
                      </a:pPr>
                      <a:endParaRPr lang="en-AU" sz="800" b="0" i="0" u="none" strike="noStrike" baseline="0">
                        <a:solidFill>
                          <a:srgbClr val="000000"/>
                        </a:solidFill>
                        <a:effectLst/>
                        <a:latin typeface="Segoe UI" panose="020F0502020204030204" pitchFamily="34" charset="0"/>
                      </a:endParaRPr>
                    </a:p>
                  </a:txBody>
                  <a:tcPr marL="0" marR="468000" marT="0" marB="0" anchor="b"/>
                </a:tc>
                <a:tc>
                  <a:txBody>
                    <a:bodyPr/>
                    <a:lstStyle/>
                    <a:p>
                      <a:pPr algn="l" fontAlgn="b">
                        <a:buNone/>
                      </a:pPr>
                      <a:endParaRPr lang="en-AU" sz="1800" b="0" i="0" u="none" strike="noStrike" baseline="0">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914496955"/>
                  </a:ext>
                </a:extLst>
              </a:tr>
              <a:tr h="288000">
                <a:tc gridSpan="2">
                  <a:txBody>
                    <a:bodyPr/>
                    <a:lstStyle/>
                    <a:p>
                      <a:pPr marL="108000" algn="l" fontAlgn="b">
                        <a:buNone/>
                      </a:pPr>
                      <a:r>
                        <a:rPr lang="en-AU" sz="1800" b="1" u="none" strike="noStrike">
                          <a:effectLst/>
                        </a:rPr>
                        <a:t>Liabilities ($m)</a:t>
                      </a:r>
                      <a:endParaRPr lang="en-AU" sz="1800" b="1" i="0" u="none" strike="noStrike">
                        <a:solidFill>
                          <a:srgbClr val="000000"/>
                        </a:solidFill>
                        <a:effectLst/>
                        <a:latin typeface="Segoe UI" panose="020F0502020204030204" pitchFamily="34" charset="0"/>
                      </a:endParaRPr>
                    </a:p>
                  </a:txBody>
                  <a:tcPr marL="0" marR="468000" marT="0" marB="0" anchor="b"/>
                </a:tc>
                <a:tc hMerge="1">
                  <a:txBody>
                    <a:bodyPr/>
                    <a:lstStyle/>
                    <a:p>
                      <a:endParaRPr lang="en-AU"/>
                    </a:p>
                  </a:txBody>
                  <a:tcPr/>
                </a:tc>
                <a:extLst>
                  <a:ext uri="{0D108BD9-81ED-4DB2-BD59-A6C34878D82A}">
                    <a16:rowId xmlns:a16="http://schemas.microsoft.com/office/drawing/2014/main" val="2454103605"/>
                  </a:ext>
                </a:extLst>
              </a:tr>
              <a:tr h="0">
                <a:tc>
                  <a:txBody>
                    <a:bodyPr/>
                    <a:lstStyle/>
                    <a:p>
                      <a:pPr marL="360000" algn="l" fontAlgn="b">
                        <a:buNone/>
                      </a:pPr>
                      <a:r>
                        <a:rPr lang="en-AU" sz="1800" u="none" strike="noStrike">
                          <a:effectLst/>
                        </a:rPr>
                        <a:t>RADs</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85</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3803272782"/>
                  </a:ext>
                </a:extLst>
              </a:tr>
              <a:tr h="0">
                <a:tc>
                  <a:txBody>
                    <a:bodyPr/>
                    <a:lstStyle/>
                    <a:p>
                      <a:pPr marL="359410" algn="l" fontAlgn="b">
                        <a:buNone/>
                      </a:pPr>
                      <a:r>
                        <a:rPr lang="en-AU" sz="1800" u="none" strike="noStrike">
                          <a:effectLst/>
                        </a:rPr>
                        <a:t>ICs (RVs)**</a:t>
                      </a:r>
                      <a:endParaRPr lang="en-AU" sz="1800" b="0" i="0" u="none" strike="noStrike">
                        <a:solidFill>
                          <a:srgbClr val="000000"/>
                        </a:solidFill>
                        <a:effectLst/>
                        <a:latin typeface="Segoe UI" panose="020F0502020204030204" pitchFamily="34" charset="0"/>
                      </a:endParaRPr>
                    </a:p>
                  </a:txBody>
                  <a:tcPr marL="0" marR="0" marT="0" marB="0" anchor="b"/>
                </a:tc>
                <a:tc>
                  <a:txBody>
                    <a:bodyPr/>
                    <a:lstStyle/>
                    <a:p>
                      <a:pPr algn="r" fontAlgn="b">
                        <a:buNone/>
                      </a:pPr>
                      <a:r>
                        <a:rPr lang="en-AU" sz="1800" u="none" strike="noStrike">
                          <a:effectLst/>
                        </a:rPr>
                        <a:t>60</a:t>
                      </a:r>
                      <a:endParaRPr lang="en-AU" sz="1800" b="0" i="0" u="none" strike="noStrike">
                        <a:solidFill>
                          <a:srgbClr val="000000"/>
                        </a:solidFill>
                        <a:effectLst/>
                        <a:latin typeface="Segoe UI" panose="020F0502020204030204" pitchFamily="34" charset="0"/>
                      </a:endParaRPr>
                    </a:p>
                  </a:txBody>
                  <a:tcPr marL="0" marR="468000" marT="0" marB="0" anchor="ctr"/>
                </a:tc>
                <a:extLst>
                  <a:ext uri="{0D108BD9-81ED-4DB2-BD59-A6C34878D82A}">
                    <a16:rowId xmlns:a16="http://schemas.microsoft.com/office/drawing/2014/main" val="2484867697"/>
                  </a:ext>
                </a:extLst>
              </a:tr>
              <a:tr h="0">
                <a:tc>
                  <a:txBody>
                    <a:bodyPr/>
                    <a:lstStyle/>
                    <a:p>
                      <a:pPr marL="360000" algn="l" fontAlgn="b">
                        <a:buNone/>
                      </a:pPr>
                      <a:r>
                        <a:rPr lang="en-AU" sz="1800" u="none" strike="noStrike">
                          <a:effectLst/>
                        </a:rPr>
                        <a:t>Other</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35</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2159171567"/>
                  </a:ext>
                </a:extLst>
              </a:tr>
              <a:tr h="0">
                <a:tc>
                  <a:txBody>
                    <a:bodyPr/>
                    <a:lstStyle/>
                    <a:p>
                      <a:pPr marL="360000" algn="l" fontAlgn="b">
                        <a:buNone/>
                      </a:pPr>
                      <a:r>
                        <a:rPr lang="en-AU" sz="1800" u="none" strike="noStrike">
                          <a:effectLst/>
                        </a:rPr>
                        <a:t>Total</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AU" sz="1800" u="none" strike="noStrike">
                          <a:effectLst/>
                        </a:rPr>
                        <a:t>180</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3203111555"/>
                  </a:ext>
                </a:extLst>
              </a:tr>
              <a:tr h="72000">
                <a:tc>
                  <a:txBody>
                    <a:bodyPr/>
                    <a:lstStyle/>
                    <a:p>
                      <a:pPr marL="360000" algn="l" fontAlgn="b">
                        <a:buNone/>
                      </a:pP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2386808423"/>
                  </a:ext>
                </a:extLst>
              </a:tr>
              <a:tr h="72000">
                <a:tc>
                  <a:txBody>
                    <a:bodyPr/>
                    <a:lstStyle/>
                    <a:p>
                      <a:pPr marL="360000" algn="l" fontAlgn="b">
                        <a:buNone/>
                      </a:pPr>
                      <a:r>
                        <a:rPr lang="en-US" sz="1800" b="0" i="0" u="none" strike="noStrike">
                          <a:solidFill>
                            <a:srgbClr val="000000"/>
                          </a:solidFill>
                          <a:effectLst/>
                          <a:latin typeface="Segoe UI" panose="020F0502020204030204" pitchFamily="34" charset="0"/>
                        </a:rPr>
                        <a:t>Equity </a:t>
                      </a:r>
                      <a:endParaRPr lang="en-AU" sz="1800" b="0" i="0" u="none" strike="noStrike">
                        <a:solidFill>
                          <a:srgbClr val="000000"/>
                        </a:solidFill>
                        <a:effectLst/>
                        <a:latin typeface="Segoe UI" panose="020F0502020204030204" pitchFamily="34" charset="0"/>
                      </a:endParaRPr>
                    </a:p>
                  </a:txBody>
                  <a:tcPr marL="0" marR="468000" marT="0" marB="0" anchor="b"/>
                </a:tc>
                <a:tc>
                  <a:txBody>
                    <a:bodyPr/>
                    <a:lstStyle/>
                    <a:p>
                      <a:pPr algn="r" fontAlgn="b">
                        <a:buNone/>
                      </a:pPr>
                      <a:r>
                        <a:rPr lang="en-US" sz="1800" b="0" i="0" u="none" strike="noStrike">
                          <a:solidFill>
                            <a:srgbClr val="000000"/>
                          </a:solidFill>
                          <a:effectLst/>
                          <a:latin typeface="Segoe UI" panose="020F0502020204030204" pitchFamily="34" charset="0"/>
                        </a:rPr>
                        <a:t>70</a:t>
                      </a:r>
                      <a:endParaRPr lang="en-AU" sz="1800" b="0" i="0" u="none" strike="noStrike">
                        <a:solidFill>
                          <a:srgbClr val="000000"/>
                        </a:solidFill>
                        <a:effectLst/>
                        <a:latin typeface="Segoe UI" panose="020F0502020204030204" pitchFamily="34" charset="0"/>
                      </a:endParaRPr>
                    </a:p>
                  </a:txBody>
                  <a:tcPr marL="0" marR="468000" marT="0" marB="0" anchor="b"/>
                </a:tc>
                <a:extLst>
                  <a:ext uri="{0D108BD9-81ED-4DB2-BD59-A6C34878D82A}">
                    <a16:rowId xmlns:a16="http://schemas.microsoft.com/office/drawing/2014/main" val="1884959098"/>
                  </a:ext>
                </a:extLst>
              </a:tr>
            </a:tbl>
          </a:graphicData>
        </a:graphic>
      </p:graphicFrame>
      <p:sp>
        <p:nvSpPr>
          <p:cNvPr id="16" name="Speech Bubble: Rectangle with Corners Rounded 15">
            <a:extLst>
              <a:ext uri="{FF2B5EF4-FFF2-40B4-BE49-F238E27FC236}">
                <a16:creationId xmlns:a16="http://schemas.microsoft.com/office/drawing/2014/main" id="{7A6A3B00-6F37-C3D3-65E9-BFD31ADA0B6C}"/>
              </a:ext>
            </a:extLst>
          </p:cNvPr>
          <p:cNvSpPr/>
          <p:nvPr/>
        </p:nvSpPr>
        <p:spPr>
          <a:xfrm>
            <a:off x="6096964" y="965177"/>
            <a:ext cx="5645068" cy="891151"/>
          </a:xfrm>
          <a:prstGeom prst="wedgeRoundRectCallout">
            <a:avLst>
              <a:gd name="adj1" fmla="val -74599"/>
              <a:gd name="adj2" fmla="val 15405"/>
              <a:gd name="adj3" fmla="val 16667"/>
            </a:avLst>
          </a:prstGeom>
          <a:no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kern="100">
                <a:solidFill>
                  <a:srgbClr val="C87A33"/>
                </a:solidFill>
                <a:latin typeface="Segoe UI"/>
                <a:cs typeface="Segoe UI"/>
              </a:rPr>
              <a:t>Cash to cover liquidity requirements of 35% of quarter’s expenses + 10% of RADs and 2% of ICs.</a:t>
            </a:r>
            <a:endParaRPr lang="en-AU" kern="100">
              <a:solidFill>
                <a:srgbClr val="C87A33"/>
              </a:solidFill>
              <a:latin typeface="Segoe UI"/>
              <a:cs typeface="Segoe UI"/>
            </a:endParaRPr>
          </a:p>
        </p:txBody>
      </p:sp>
      <p:sp>
        <p:nvSpPr>
          <p:cNvPr id="18" name="Speech Bubble: Rectangle with Corners Rounded 17">
            <a:extLst>
              <a:ext uri="{FF2B5EF4-FFF2-40B4-BE49-F238E27FC236}">
                <a16:creationId xmlns:a16="http://schemas.microsoft.com/office/drawing/2014/main" id="{363A8E51-AB11-FF48-C09D-9FA49816729E}"/>
              </a:ext>
            </a:extLst>
          </p:cNvPr>
          <p:cNvSpPr/>
          <p:nvPr/>
        </p:nvSpPr>
        <p:spPr>
          <a:xfrm>
            <a:off x="5919786" y="3019477"/>
            <a:ext cx="5395914" cy="707886"/>
          </a:xfrm>
          <a:prstGeom prst="wedgeRoundRectCallout">
            <a:avLst>
              <a:gd name="adj1" fmla="val -71767"/>
              <a:gd name="adj2" fmla="val -12852"/>
              <a:gd name="adj3" fmla="val 16667"/>
            </a:avLst>
          </a:prstGeom>
          <a:no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kern="100">
                <a:solidFill>
                  <a:schemeClr val="dk1"/>
                </a:solidFill>
                <a:latin typeface="Segoe UI"/>
                <a:cs typeface="Segoe UI"/>
              </a:rPr>
              <a:t>43% of providers operate just one home – 17% market share.* </a:t>
            </a:r>
            <a:r>
              <a:rPr lang="en-US" kern="100">
                <a:solidFill>
                  <a:srgbClr val="C00000"/>
                </a:solidFill>
                <a:latin typeface="Segoe UI"/>
                <a:cs typeface="Segoe UI"/>
              </a:rPr>
              <a:t>Vulnerable to lower occupancy.</a:t>
            </a:r>
            <a:endParaRPr lang="en-AU" kern="100">
              <a:solidFill>
                <a:srgbClr val="C00000"/>
              </a:solidFill>
              <a:latin typeface="Segoe UI"/>
              <a:cs typeface="Segoe UI"/>
            </a:endParaRPr>
          </a:p>
        </p:txBody>
      </p:sp>
      <p:sp>
        <p:nvSpPr>
          <p:cNvPr id="20" name="Speech Bubble: Rectangle with Corners Rounded 19">
            <a:extLst>
              <a:ext uri="{FF2B5EF4-FFF2-40B4-BE49-F238E27FC236}">
                <a16:creationId xmlns:a16="http://schemas.microsoft.com/office/drawing/2014/main" id="{3DA74906-7CB7-8800-E122-C8DDA698C02F}"/>
              </a:ext>
            </a:extLst>
          </p:cNvPr>
          <p:cNvSpPr/>
          <p:nvPr/>
        </p:nvSpPr>
        <p:spPr>
          <a:xfrm>
            <a:off x="6019800" y="2057414"/>
            <a:ext cx="4538663" cy="852569"/>
          </a:xfrm>
          <a:prstGeom prst="wedgeRoundRectCallout">
            <a:avLst>
              <a:gd name="adj1" fmla="val -77439"/>
              <a:gd name="adj2" fmla="val -77438"/>
              <a:gd name="adj3" fmla="val 16667"/>
            </a:avLst>
          </a:prstGeom>
          <a:no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kern="100">
                <a:solidFill>
                  <a:schemeClr val="dk1"/>
                </a:solidFill>
                <a:latin typeface="Segoe UI"/>
                <a:cs typeface="Segoe UI"/>
              </a:rPr>
              <a:t>Properties valued at adjusted book value – </a:t>
            </a:r>
            <a:r>
              <a:rPr lang="en-US" kern="100">
                <a:solidFill>
                  <a:srgbClr val="C00000"/>
                </a:solidFill>
                <a:latin typeface="Segoe UI"/>
                <a:cs typeface="Segoe UI"/>
              </a:rPr>
              <a:t>useless information for solvency purposes</a:t>
            </a:r>
            <a:r>
              <a:rPr lang="en-US" kern="100">
                <a:solidFill>
                  <a:schemeClr val="dk1"/>
                </a:solidFill>
                <a:latin typeface="Segoe UI"/>
                <a:cs typeface="Segoe UI"/>
              </a:rPr>
              <a:t>.</a:t>
            </a:r>
            <a:endParaRPr lang="en-AU" kern="100">
              <a:solidFill>
                <a:schemeClr val="dk1"/>
              </a:solidFill>
              <a:latin typeface="Segoe UI"/>
              <a:cs typeface="Segoe UI"/>
            </a:endParaRPr>
          </a:p>
        </p:txBody>
      </p:sp>
      <p:sp>
        <p:nvSpPr>
          <p:cNvPr id="22" name="Speech Bubble: Rectangle with Corners Rounded 21">
            <a:extLst>
              <a:ext uri="{FF2B5EF4-FFF2-40B4-BE49-F238E27FC236}">
                <a16:creationId xmlns:a16="http://schemas.microsoft.com/office/drawing/2014/main" id="{A89EAC8F-7AAB-1963-CE85-5CB344285C8A}"/>
              </a:ext>
            </a:extLst>
          </p:cNvPr>
          <p:cNvSpPr/>
          <p:nvPr/>
        </p:nvSpPr>
        <p:spPr>
          <a:xfrm>
            <a:off x="6096000" y="4063764"/>
            <a:ext cx="5143499" cy="1128113"/>
          </a:xfrm>
          <a:prstGeom prst="wedgeRoundRectCallout">
            <a:avLst>
              <a:gd name="adj1" fmla="val -75810"/>
              <a:gd name="adj2" fmla="val 4643"/>
              <a:gd name="adj3" fmla="val 16667"/>
            </a:avLst>
          </a:prstGeom>
          <a:noFill/>
          <a:ln w="2540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kern="100">
                <a:solidFill>
                  <a:schemeClr val="dk1"/>
                </a:solidFill>
                <a:latin typeface="Segoe UI"/>
                <a:cs typeface="Segoe UI"/>
              </a:rPr>
              <a:t>90% of providers are not-for-profit – 57% market share.* Much higher than comparable countries.</a:t>
            </a:r>
          </a:p>
          <a:p>
            <a:r>
              <a:rPr lang="en-US" kern="100">
                <a:solidFill>
                  <a:srgbClr val="C00000"/>
                </a:solidFill>
                <a:latin typeface="Segoe UI"/>
                <a:cs typeface="Segoe UI"/>
              </a:rPr>
              <a:t>No solvency requirement</a:t>
            </a:r>
            <a:endParaRPr lang="en-AU" kern="100">
              <a:solidFill>
                <a:srgbClr val="C00000"/>
              </a:solidFill>
              <a:latin typeface="Segoe UI"/>
              <a:cs typeface="Segoe UI"/>
            </a:endParaRPr>
          </a:p>
        </p:txBody>
      </p:sp>
      <p:pic>
        <p:nvPicPr>
          <p:cNvPr id="6" name="Picture 5">
            <a:extLst>
              <a:ext uri="{FF2B5EF4-FFF2-40B4-BE49-F238E27FC236}">
                <a16:creationId xmlns:a16="http://schemas.microsoft.com/office/drawing/2014/main" id="{6C657684-D714-D735-3022-9F31990AC15E}"/>
              </a:ext>
            </a:extLst>
          </p:cNvPr>
          <p:cNvPicPr>
            <a:picLocks noChangeAspect="1"/>
          </p:cNvPicPr>
          <p:nvPr/>
        </p:nvPicPr>
        <p:blipFill>
          <a:blip r:embed="rId3"/>
          <a:stretch>
            <a:fillRect/>
          </a:stretch>
        </p:blipFill>
        <p:spPr>
          <a:xfrm>
            <a:off x="231494" y="5409404"/>
            <a:ext cx="10330406" cy="842686"/>
          </a:xfrm>
          <a:prstGeom prst="rect">
            <a:avLst/>
          </a:prstGeom>
        </p:spPr>
      </p:pic>
      <p:sp>
        <p:nvSpPr>
          <p:cNvPr id="7" name="TitleFixed">
            <a:extLst>
              <a:ext uri="{FF2B5EF4-FFF2-40B4-BE49-F238E27FC236}">
                <a16:creationId xmlns:a16="http://schemas.microsoft.com/office/drawing/2014/main" id="{9267F0A3-DE32-6198-D3E6-61AA748FA953}"/>
              </a:ext>
            </a:extLst>
          </p:cNvPr>
          <p:cNvSpPr txBox="1"/>
          <p:nvPr/>
        </p:nvSpPr>
        <p:spPr>
          <a:xfrm>
            <a:off x="508000" y="304800"/>
            <a:ext cx="11176000" cy="508000"/>
          </a:xfrm>
          <a:prstGeom prst="rect">
            <a:avLst/>
          </a:prstGeom>
          <a:noFill/>
        </p:spPr>
        <p:txBody>
          <a:bodyPr wrap="square" lIns="0" tIns="0" rIns="0" bIns="0">
            <a:normAutofit/>
          </a:bodyPr>
          <a:lstStyle/>
          <a:p>
            <a:r>
              <a:rPr lang="en-AU" sz="2800" b="1">
                <a:solidFill>
                  <a:srgbClr val="1B3A6B"/>
                </a:solidFill>
                <a:latin typeface="Segoe UI"/>
                <a:cs typeface="Segoe UI"/>
              </a:rPr>
              <a:t>Average Balance Sheet* of Aged Care Providers</a:t>
            </a:r>
            <a:endParaRPr lang="en-AU" sz="2800" b="1">
              <a:solidFill>
                <a:srgbClr val="1B3A6B"/>
              </a:solidFill>
              <a:latin typeface="Segoe UI"/>
            </a:endParaRPr>
          </a:p>
        </p:txBody>
      </p:sp>
    </p:spTree>
    <p:extLst>
      <p:ext uri="{BB962C8B-B14F-4D97-AF65-F5344CB8AC3E}">
        <p14:creationId xmlns:p14="http://schemas.microsoft.com/office/powerpoint/2010/main" val="273934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animBg="1"/>
      <p:bldP spid="2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9561F8-E967-50A1-3E29-BC31178D6B42}"/>
              </a:ext>
            </a:extLst>
          </p:cNvPr>
          <p:cNvSpPr>
            <a:spLocks noGrp="1"/>
          </p:cNvSpPr>
          <p:nvPr>
            <p:ph type="sldNum" sz="quarter" idx="12"/>
          </p:nvPr>
        </p:nvSpPr>
        <p:spPr/>
        <p:txBody>
          <a:bodyPr/>
          <a:lstStyle/>
          <a:p>
            <a:fld id="{C1FF6DA9-008F-8B48-92A6-B652298478BF}" type="slidenum">
              <a:rPr lang="en-US" smtClean="0"/>
              <a:t>48</a:t>
            </a:fld>
            <a:endParaRPr lang="en-US"/>
          </a:p>
        </p:txBody>
      </p:sp>
      <p:sp>
        <p:nvSpPr>
          <p:cNvPr id="950" name="TitleFixed"/>
          <p:cNvSpPr txBox="1"/>
          <p:nvPr/>
        </p:nvSpPr>
        <p:spPr>
          <a:xfrm>
            <a:off x="508000" y="304800"/>
            <a:ext cx="11176000" cy="508000"/>
          </a:xfrm>
          <a:prstGeom prst="rect">
            <a:avLst/>
          </a:prstGeom>
          <a:noFill/>
        </p:spPr>
        <p:txBody>
          <a:bodyPr wrap="square" lIns="0" tIns="0" rIns="0" bIns="0">
            <a:normAutofit/>
          </a:bodyPr>
          <a:lstStyle/>
          <a:p>
            <a:pPr algn="l">
              <a:buNone/>
            </a:pPr>
            <a:r>
              <a:rPr lang="en-AU" sz="3200" b="1">
                <a:solidFill>
                  <a:srgbClr val="1B3A6B"/>
                </a:solidFill>
                <a:latin typeface="Segoe UI"/>
              </a:rPr>
              <a:t>Why a solvency standard?</a:t>
            </a:r>
          </a:p>
        </p:txBody>
      </p:sp>
      <p:sp>
        <p:nvSpPr>
          <p:cNvPr id="951" name="BodyText"/>
          <p:cNvSpPr txBox="1"/>
          <p:nvPr/>
        </p:nvSpPr>
        <p:spPr>
          <a:xfrm>
            <a:off x="508000" y="1117600"/>
            <a:ext cx="11176000" cy="4978400"/>
          </a:xfrm>
          <a:prstGeom prst="rect">
            <a:avLst/>
          </a:prstGeom>
          <a:noFill/>
        </p:spPr>
        <p:txBody>
          <a:bodyPr wrap="square" lIns="0" tIns="0" rIns="0" bIns="0">
            <a:normAutofit/>
          </a:bodyPr>
          <a:lstStyle/>
          <a:p>
            <a:pPr algn="l">
              <a:spcBef>
                <a:spcPts val="5000"/>
              </a:spcBef>
              <a:buNone/>
            </a:pPr>
            <a:r>
              <a:rPr lang="en-AU" sz="2200" b="1">
                <a:solidFill>
                  <a:srgbClr val="1B3A6B"/>
                </a:solidFill>
                <a:latin typeface="Segoe UI"/>
              </a:rPr>
              <a:t>Government guarantees the RADs - but can levy the industry for losses</a:t>
            </a:r>
          </a:p>
          <a:p>
            <a:pPr algn="l">
              <a:spcBef>
                <a:spcPts val="5000"/>
              </a:spcBef>
              <a:buNone/>
            </a:pPr>
            <a:r>
              <a:rPr lang="en-AU" sz="2200" b="1">
                <a:solidFill>
                  <a:srgbClr val="1B3A6B"/>
                </a:solidFill>
                <a:latin typeface="Segoe UI"/>
              </a:rPr>
              <a:t>Some providers are under financial strain</a:t>
            </a:r>
          </a:p>
          <a:p>
            <a:pPr marL="285750" indent="-285750" algn="l">
              <a:spcBef>
                <a:spcPts val="1900"/>
              </a:spcBef>
              <a:buFont typeface="Arial"/>
              <a:buChar char="•"/>
            </a:pPr>
            <a:r>
              <a:rPr lang="en-AU" sz="1900">
                <a:solidFill>
                  <a:srgbClr val="1B2A33"/>
                </a:solidFill>
                <a:latin typeface="Segoe UI"/>
              </a:rPr>
              <a:t>Too small to be viable</a:t>
            </a:r>
          </a:p>
          <a:p>
            <a:pPr marL="285750" indent="-285750" algn="l">
              <a:spcBef>
                <a:spcPts val="1900"/>
              </a:spcBef>
              <a:buFont typeface="Arial"/>
              <a:buChar char="•"/>
            </a:pPr>
            <a:r>
              <a:rPr lang="en-AU" sz="1900">
                <a:solidFill>
                  <a:srgbClr val="1B2A33"/>
                </a:solidFill>
                <a:latin typeface="Segoe UI"/>
              </a:rPr>
              <a:t>Regional demand may be inadequate</a:t>
            </a:r>
          </a:p>
          <a:p>
            <a:pPr marL="285750" indent="-285750" algn="l">
              <a:spcBef>
                <a:spcPts val="1900"/>
              </a:spcBef>
              <a:buFont typeface="Arial"/>
              <a:buChar char="•"/>
            </a:pPr>
            <a:r>
              <a:rPr lang="en-AU" sz="1900">
                <a:solidFill>
                  <a:srgbClr val="1B2A33"/>
                </a:solidFill>
                <a:latin typeface="Segoe UI"/>
              </a:rPr>
              <a:t>Management struggles to contain costs or maintain buildings</a:t>
            </a:r>
          </a:p>
          <a:p>
            <a:pPr algn="l">
              <a:spcBef>
                <a:spcPts val="5000"/>
              </a:spcBef>
              <a:buNone/>
            </a:pPr>
            <a:r>
              <a:rPr lang="en-AU" sz="2200" b="1">
                <a:solidFill>
                  <a:srgbClr val="1B3A6B"/>
                </a:solidFill>
                <a:latin typeface="Segoe UI"/>
              </a:rPr>
              <a:t>Industry pushback on liquidity and solvency</a:t>
            </a:r>
          </a:p>
          <a:p>
            <a:pPr marL="285750" indent="-285750" algn="l">
              <a:spcBef>
                <a:spcPts val="1900"/>
              </a:spcBef>
              <a:buFont typeface="Arial"/>
              <a:buChar char="•"/>
            </a:pPr>
            <a:r>
              <a:rPr lang="en-AU" sz="1900">
                <a:solidFill>
                  <a:srgbClr val="1B2A33"/>
                </a:solidFill>
                <a:latin typeface="Segoe UI"/>
              </a:rPr>
              <a:t>Financial management can be limited?</a:t>
            </a:r>
          </a:p>
          <a:p>
            <a:pPr marL="285750" indent="-285750" algn="l">
              <a:spcBef>
                <a:spcPts val="1900"/>
              </a:spcBef>
              <a:buFont typeface="Arial"/>
              <a:buChar char="•"/>
            </a:pPr>
            <a:r>
              <a:rPr lang="en-AU" sz="1900">
                <a:solidFill>
                  <a:srgbClr val="1B2A33"/>
                </a:solidFill>
                <a:latin typeface="Segoe UI"/>
              </a:rPr>
              <a:t>Opportunists taking profits?</a:t>
            </a:r>
          </a:p>
        </p:txBody>
      </p:sp>
    </p:spTree>
    <p:extLst>
      <p:ext uri="{BB962C8B-B14F-4D97-AF65-F5344CB8AC3E}">
        <p14:creationId xmlns:p14="http://schemas.microsoft.com/office/powerpoint/2010/main" val="29915753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C5D60B-89C3-D6F1-767E-3242F3EB6FEA}"/>
              </a:ext>
            </a:extLst>
          </p:cNvPr>
          <p:cNvSpPr>
            <a:spLocks noGrp="1"/>
          </p:cNvSpPr>
          <p:nvPr>
            <p:ph type="sldNum" sz="quarter" idx="12"/>
          </p:nvPr>
        </p:nvSpPr>
        <p:spPr/>
        <p:txBody>
          <a:bodyPr/>
          <a:lstStyle/>
          <a:p>
            <a:fld id="{C1FF6DA9-008F-8B48-92A6-B652298478BF}" type="slidenum">
              <a:rPr lang="en-US" smtClean="0"/>
              <a:t>49</a:t>
            </a:fld>
            <a:endParaRPr lang="en-US"/>
          </a:p>
        </p:txBody>
      </p:sp>
      <p:sp>
        <p:nvSpPr>
          <p:cNvPr id="4" name="Title 1">
            <a:extLst>
              <a:ext uri="{FF2B5EF4-FFF2-40B4-BE49-F238E27FC236}">
                <a16:creationId xmlns:a16="http://schemas.microsoft.com/office/drawing/2014/main" id="{B2EED14B-D97E-EDF7-9399-8759C910D81F}"/>
              </a:ext>
            </a:extLst>
          </p:cNvPr>
          <p:cNvSpPr txBox="1">
            <a:spLocks/>
          </p:cNvSpPr>
          <p:nvPr/>
        </p:nvSpPr>
        <p:spPr>
          <a:xfrm>
            <a:off x="508000" y="304800"/>
            <a:ext cx="11176000" cy="5588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solidFill>
                  <a:srgbClr val="1B3A6B"/>
                </a:solidFill>
                <a:latin typeface="Segoe UI"/>
                <a:cs typeface="Segoe UI"/>
              </a:rPr>
              <a:t>Determining </a:t>
            </a:r>
            <a:r>
              <a:rPr lang="en-AU" sz="2800" b="1">
                <a:solidFill>
                  <a:srgbClr val="1B3A6B"/>
                </a:solidFill>
                <a:latin typeface="Segoe UI"/>
                <a:cs typeface="Segoe UI"/>
              </a:rPr>
              <a:t>solvency</a:t>
            </a:r>
          </a:p>
        </p:txBody>
      </p:sp>
      <p:sp>
        <p:nvSpPr>
          <p:cNvPr id="960" name="BodyText"/>
          <p:cNvSpPr txBox="1"/>
          <p:nvPr/>
        </p:nvSpPr>
        <p:spPr>
          <a:xfrm>
            <a:off x="508000" y="1117600"/>
            <a:ext cx="11176000" cy="5029200"/>
          </a:xfrm>
          <a:prstGeom prst="rect">
            <a:avLst/>
          </a:prstGeom>
          <a:noFill/>
        </p:spPr>
        <p:txBody>
          <a:bodyPr wrap="square" lIns="0" tIns="0" rIns="0" bIns="0">
            <a:normAutofit/>
          </a:bodyPr>
          <a:lstStyle/>
          <a:p>
            <a:pPr algn="l">
              <a:spcBef>
                <a:spcPts val="1400"/>
              </a:spcBef>
              <a:buNone/>
            </a:pPr>
            <a:r>
              <a:rPr lang="en-AU" sz="2200" b="1">
                <a:solidFill>
                  <a:srgbClr val="1B3A6B"/>
                </a:solidFill>
                <a:latin typeface="Segoe UI"/>
              </a:rPr>
              <a:t>Solvency requirements should be a percentage of assets</a:t>
            </a:r>
          </a:p>
          <a:p>
            <a:pPr algn="l">
              <a:spcBef>
                <a:spcPts val="1400"/>
              </a:spcBef>
              <a:buNone/>
            </a:pPr>
            <a:r>
              <a:rPr lang="en-AU" sz="2200" b="1">
                <a:solidFill>
                  <a:srgbClr val="1B3A6B"/>
                </a:solidFill>
                <a:latin typeface="Segoe UI"/>
              </a:rPr>
              <a:t>Alternatives for valuation of the properties:</a:t>
            </a:r>
          </a:p>
          <a:p>
            <a:pPr marL="285750" indent="-285750" algn="l">
              <a:spcBef>
                <a:spcPts val="900"/>
              </a:spcBef>
              <a:buNone/>
            </a:pPr>
            <a:r>
              <a:rPr lang="en-AU" sz="1800" b="1">
                <a:solidFill>
                  <a:srgbClr val="1B2A33"/>
                </a:solidFill>
                <a:latin typeface="Segoe UI"/>
              </a:rPr>
              <a:t>1.  Value of RADs – but favourable means tests mean they are overstated</a:t>
            </a:r>
          </a:p>
          <a:p>
            <a:pPr marL="285750" indent="-285750" algn="l">
              <a:spcBef>
                <a:spcPts val="900"/>
              </a:spcBef>
              <a:buNone/>
            </a:pPr>
            <a:r>
              <a:rPr lang="en-AU" sz="1800" b="1">
                <a:solidFill>
                  <a:srgbClr val="1B2A33"/>
                </a:solidFill>
                <a:latin typeface="Segoe UI"/>
              </a:rPr>
              <a:t>2.  Capitalise EBITDAR (Earnings before interest, tax, depreciation &amp; rent)</a:t>
            </a:r>
          </a:p>
          <a:p>
            <a:pPr marL="571500" indent="-228600" algn="l">
              <a:spcBef>
                <a:spcPts val="400"/>
              </a:spcBef>
              <a:buFont typeface="Arial"/>
              <a:buChar char="–"/>
            </a:pPr>
            <a:r>
              <a:rPr lang="en-AU" sz="1500">
                <a:solidFill>
                  <a:srgbClr val="1B2A33"/>
                </a:solidFill>
                <a:latin typeface="Segoe UI"/>
              </a:rPr>
              <a:t>Assumes that interest, depreciation and rent can be allocated to property</a:t>
            </a:r>
          </a:p>
          <a:p>
            <a:pPr marL="571500" indent="-228600" algn="l">
              <a:spcBef>
                <a:spcPts val="400"/>
              </a:spcBef>
              <a:buFont typeface="Arial"/>
              <a:buChar char="–"/>
            </a:pPr>
            <a:r>
              <a:rPr lang="en-AU" sz="1500">
                <a:solidFill>
                  <a:srgbClr val="1B2A33"/>
                </a:solidFill>
                <a:latin typeface="Segoe UI"/>
              </a:rPr>
              <a:t>But earnings include DAPs which vary with MPIR</a:t>
            </a:r>
          </a:p>
          <a:p>
            <a:pPr marL="571500" indent="-228600" algn="l">
              <a:spcBef>
                <a:spcPts val="400"/>
              </a:spcBef>
              <a:buFont typeface="Arial"/>
              <a:buChar char="–"/>
            </a:pPr>
            <a:r>
              <a:rPr lang="en-AU" sz="1500">
                <a:solidFill>
                  <a:srgbClr val="1B2A33"/>
                </a:solidFill>
                <a:latin typeface="Segoe UI"/>
              </a:rPr>
              <a:t>Value RADs at face value or DAP equivalent?</a:t>
            </a:r>
          </a:p>
          <a:p>
            <a:pPr marL="571500" indent="-228600" algn="l">
              <a:spcBef>
                <a:spcPts val="400"/>
              </a:spcBef>
              <a:buFont typeface="Arial"/>
              <a:buChar char="–"/>
            </a:pPr>
            <a:r>
              <a:rPr lang="en-AU" sz="1500">
                <a:solidFill>
                  <a:srgbClr val="1B2A33"/>
                </a:solidFill>
                <a:latin typeface="Segoe UI"/>
              </a:rPr>
              <a:t>Industry apparently uses a capitalisation rate of 15% - very high depreciation?</a:t>
            </a:r>
          </a:p>
          <a:p>
            <a:pPr marL="571500" indent="-228600" algn="l">
              <a:spcBef>
                <a:spcPts val="400"/>
              </a:spcBef>
              <a:buFont typeface="Arial"/>
              <a:buChar char="–"/>
            </a:pPr>
            <a:r>
              <a:rPr lang="en-AU" sz="1500">
                <a:solidFill>
                  <a:srgbClr val="1B2A33"/>
                </a:solidFill>
                <a:latin typeface="Segoe UI"/>
              </a:rPr>
              <a:t>EBITDAR not relevant for some not-for-profit providers</a:t>
            </a:r>
          </a:p>
          <a:p>
            <a:pPr marL="571500" indent="-228600" algn="l">
              <a:spcBef>
                <a:spcPts val="400"/>
              </a:spcBef>
              <a:buFont typeface="Arial"/>
              <a:buChar char="–"/>
            </a:pPr>
            <a:r>
              <a:rPr lang="en-AU" sz="1500">
                <a:solidFill>
                  <a:srgbClr val="1B2A33"/>
                </a:solidFill>
                <a:latin typeface="Segoe UI"/>
              </a:rPr>
              <a:t>Business could be worth more than properties for commercial providers</a:t>
            </a:r>
          </a:p>
          <a:p>
            <a:pPr marL="285750" indent="-285750" algn="l">
              <a:spcBef>
                <a:spcPts val="900"/>
              </a:spcBef>
              <a:buNone/>
            </a:pPr>
            <a:r>
              <a:rPr lang="en-AU" sz="1800" b="1">
                <a:solidFill>
                  <a:srgbClr val="1B2A33"/>
                </a:solidFill>
                <a:latin typeface="Segoe UI"/>
              </a:rPr>
              <a:t>3.  Land plus depreciated replacement value (standardized $ per sq m?)</a:t>
            </a:r>
          </a:p>
          <a:p>
            <a:pPr marL="571500" indent="-228600" algn="l">
              <a:spcBef>
                <a:spcPts val="400"/>
              </a:spcBef>
              <a:buFont typeface="Arial"/>
              <a:buChar char="–"/>
            </a:pPr>
            <a:r>
              <a:rPr lang="en-AU" sz="1500">
                <a:solidFill>
                  <a:srgbClr val="1B2A33"/>
                </a:solidFill>
                <a:latin typeface="Segoe UI"/>
              </a:rPr>
              <a:t>Needs to be impaired if occupancy is likely to be low</a:t>
            </a:r>
          </a:p>
        </p:txBody>
      </p:sp>
    </p:spTree>
    <p:extLst>
      <p:ext uri="{BB962C8B-B14F-4D97-AF65-F5344CB8AC3E}">
        <p14:creationId xmlns:p14="http://schemas.microsoft.com/office/powerpoint/2010/main" val="1249937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4" name="TopBar">
            <a:extLst>
              <a:ext uri="{FF2B5EF4-FFF2-40B4-BE49-F238E27FC236}">
                <a16:creationId xmlns:a16="http://schemas.microsoft.com/office/drawing/2014/main" id="{41FA1BF0-8B54-4EFC-89A0-A176871723BD}"/>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DE3E89F8-2462-4739-B536-FD9A1DE6C254}"/>
              </a:ext>
            </a:extLst>
          </p:cNvPr>
          <p:cNvSpPr/>
          <p:nvPr/>
        </p:nvSpPr>
        <p:spPr>
          <a:xfrm>
            <a:off x="5334000" y="3759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SectionTitle">
            <a:extLst>
              <a:ext uri="{FF2B5EF4-FFF2-40B4-BE49-F238E27FC236}">
                <a16:creationId xmlns:a16="http://schemas.microsoft.com/office/drawing/2014/main" id="{9F0379C0-5A49-4296-9ED1-08FE6A1C8D3C}"/>
              </a:ext>
            </a:extLst>
          </p:cNvPr>
          <p:cNvSpPr txBox="1"/>
          <p:nvPr/>
        </p:nvSpPr>
        <p:spPr>
          <a:xfrm>
            <a:off x="1524000" y="2362200"/>
            <a:ext cx="9144000" cy="1143000"/>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Consumer – Navigation Guide</a:t>
            </a:r>
          </a:p>
        </p:txBody>
      </p:sp>
      <p:sp>
        <p:nvSpPr>
          <p:cNvPr id="7" name="SectionSubtitle">
            <a:extLst>
              <a:ext uri="{FF2B5EF4-FFF2-40B4-BE49-F238E27FC236}">
                <a16:creationId xmlns:a16="http://schemas.microsoft.com/office/drawing/2014/main" id="{64795CBA-B3B2-4111-AC70-F025CB4B37A8}"/>
              </a:ext>
            </a:extLst>
          </p:cNvPr>
          <p:cNvSpPr txBox="1"/>
          <p:nvPr/>
        </p:nvSpPr>
        <p:spPr>
          <a:xfrm>
            <a:off x="1524000" y="4013200"/>
            <a:ext cx="9144000" cy="406400"/>
          </a:xfrm>
          <a:prstGeom prst="rect">
            <a:avLst/>
          </a:prstGeom>
          <a:noFill/>
        </p:spPr>
        <p:txBody>
          <a:bodyPr vertOverflow="overflow" vert="horz" wrap="square" rtlCol="0" anchor="ctr" anchorCtr="0">
            <a:spAutoFit/>
          </a:bodyPr>
          <a:lstStyle/>
          <a:p>
            <a:pPr algn="ctr"/>
            <a:r>
              <a:rPr lang="en-AU" sz="2000">
                <a:solidFill>
                  <a:srgbClr val="4A5A66"/>
                </a:solidFill>
                <a:latin typeface="Segoe UI"/>
                <a:cs typeface="Segoe UI"/>
              </a:rPr>
              <a:t>01 Georgina Hemmings</a:t>
            </a:r>
          </a:p>
        </p:txBody>
      </p:sp>
    </p:spTree>
    <p:extLst>
      <p:ext uri="{BB962C8B-B14F-4D97-AF65-F5344CB8AC3E}">
        <p14:creationId xmlns:p14="http://schemas.microsoft.com/office/powerpoint/2010/main" val="3013911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4" name="TopBar">
            <a:extLst>
              <a:ext uri="{FF2B5EF4-FFF2-40B4-BE49-F238E27FC236}">
                <a16:creationId xmlns:a16="http://schemas.microsoft.com/office/drawing/2014/main" id="{D99EB728-0F94-497A-BCDD-8F6BF47A616C}"/>
              </a:ext>
            </a:extLst>
          </p:cNvPr>
          <p:cNvSpPr/>
          <p:nvPr/>
        </p:nvSpPr>
        <p:spPr>
          <a:xfrm>
            <a:off x="0" y="0"/>
            <a:ext cx="12192000" cy="127000"/>
          </a:xfrm>
          <a:prstGeom prst="rect">
            <a:avLst/>
          </a:prstGeom>
          <a:solidFill>
            <a:srgbClr val="1B3A6B"/>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5" name="AccentRule">
            <a:extLst>
              <a:ext uri="{FF2B5EF4-FFF2-40B4-BE49-F238E27FC236}">
                <a16:creationId xmlns:a16="http://schemas.microsoft.com/office/drawing/2014/main" id="{FB025B98-D023-4701-BE2B-0FE8E388F24C}"/>
              </a:ext>
            </a:extLst>
          </p:cNvPr>
          <p:cNvSpPr/>
          <p:nvPr/>
        </p:nvSpPr>
        <p:spPr>
          <a:xfrm>
            <a:off x="5334000" y="3632200"/>
            <a:ext cx="1524000" cy="63500"/>
          </a:xfrm>
          <a:prstGeom prst="rect">
            <a:avLst/>
          </a:prstGeom>
          <a:solidFill>
            <a:srgbClr val="C87A33"/>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ctr"/>
            <a:endParaRPr lang="en-AU"/>
          </a:p>
        </p:txBody>
      </p:sp>
      <p:sp>
        <p:nvSpPr>
          <p:cNvPr id="6" name="ClosingTitle">
            <a:extLst>
              <a:ext uri="{FF2B5EF4-FFF2-40B4-BE49-F238E27FC236}">
                <a16:creationId xmlns:a16="http://schemas.microsoft.com/office/drawing/2014/main" id="{E0B4F5C1-24F3-43E4-BAF0-5ED5611FAFF4}"/>
              </a:ext>
            </a:extLst>
          </p:cNvPr>
          <p:cNvSpPr txBox="1"/>
          <p:nvPr/>
        </p:nvSpPr>
        <p:spPr>
          <a:xfrm>
            <a:off x="1524000" y="2233881"/>
            <a:ext cx="9144000" cy="1323439"/>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Q&amp;A – Cecilia Li </a:t>
            </a:r>
          </a:p>
          <a:p>
            <a:pPr algn="ctr"/>
            <a:endParaRPr lang="en-AU" sz="4000" b="1">
              <a:solidFill>
                <a:srgbClr val="1B3A6B"/>
              </a:solidFill>
              <a:latin typeface="Segoe UI"/>
              <a:cs typeface="Segoe UI"/>
            </a:endParaRPr>
          </a:p>
        </p:txBody>
      </p:sp>
      <p:sp>
        <p:nvSpPr>
          <p:cNvPr id="7" name="ClosingSubtitle">
            <a:extLst>
              <a:ext uri="{FF2B5EF4-FFF2-40B4-BE49-F238E27FC236}">
                <a16:creationId xmlns:a16="http://schemas.microsoft.com/office/drawing/2014/main" id="{FD174169-5F80-4E79-BE9E-BBCF24CF8630}"/>
              </a:ext>
            </a:extLst>
          </p:cNvPr>
          <p:cNvSpPr txBox="1"/>
          <p:nvPr/>
        </p:nvSpPr>
        <p:spPr>
          <a:xfrm>
            <a:off x="1524000" y="3892709"/>
            <a:ext cx="9144000" cy="2246769"/>
          </a:xfrm>
          <a:prstGeom prst="rect">
            <a:avLst/>
          </a:prstGeom>
          <a:noFill/>
        </p:spPr>
        <p:txBody>
          <a:bodyPr vertOverflow="overflow" vert="horz" wrap="square" rtlCol="0" anchor="ctr" anchorCtr="0">
            <a:spAutoFit/>
          </a:bodyPr>
          <a:lstStyle/>
          <a:p>
            <a:pPr algn="ctr"/>
            <a:r>
              <a:rPr lang="en-AU" sz="4000" b="1">
                <a:solidFill>
                  <a:srgbClr val="1B3A6B"/>
                </a:solidFill>
                <a:latin typeface="Segoe UI"/>
                <a:cs typeface="Segoe UI"/>
              </a:rPr>
              <a:t>Where to next?</a:t>
            </a:r>
          </a:p>
          <a:p>
            <a:pPr algn="ctr"/>
            <a:r>
              <a:rPr lang="en-AU" sz="4000" b="1">
                <a:solidFill>
                  <a:srgbClr val="1B3A6B"/>
                </a:solidFill>
                <a:latin typeface="Segoe UI"/>
                <a:cs typeface="Segoe UI"/>
              </a:rPr>
              <a:t>Thank you</a:t>
            </a:r>
          </a:p>
          <a:p>
            <a:pPr algn="ctr"/>
            <a:endParaRPr lang="es-ES" sz="2000">
              <a:solidFill>
                <a:srgbClr val="4A5A66"/>
              </a:solidFill>
              <a:latin typeface="Segoe UI"/>
              <a:cs typeface="Segoe UI"/>
            </a:endParaRPr>
          </a:p>
          <a:p>
            <a:pPr algn="ctr"/>
            <a:r>
              <a:rPr lang="es-ES" sz="2000">
                <a:solidFill>
                  <a:srgbClr val="4A5A66"/>
                </a:solidFill>
                <a:latin typeface="Segoe UI"/>
                <a:cs typeface="Segoe UI"/>
              </a:rPr>
              <a:t>Actuaries </a:t>
            </a:r>
            <a:r>
              <a:rPr lang="es-ES" sz="2000" err="1">
                <a:solidFill>
                  <a:srgbClr val="4A5A66"/>
                </a:solidFill>
                <a:latin typeface="Segoe UI"/>
                <a:cs typeface="Segoe UI"/>
              </a:rPr>
              <a:t>Institute</a:t>
            </a:r>
            <a:endParaRPr lang="es-ES" sz="2000">
              <a:solidFill>
                <a:srgbClr val="4A5A66"/>
              </a:solidFill>
              <a:latin typeface="Segoe UI"/>
              <a:cs typeface="Segoe UI"/>
            </a:endParaRPr>
          </a:p>
          <a:p>
            <a:pPr algn="ctr"/>
            <a:r>
              <a:rPr lang="es-ES" sz="2000">
                <a:solidFill>
                  <a:srgbClr val="4A5A66"/>
                </a:solidFill>
                <a:latin typeface="Segoe UI"/>
                <a:cs typeface="Segoe UI"/>
              </a:rPr>
              <a:t>actuaries.asn.au</a:t>
            </a:r>
            <a:endParaRPr lang="en-AU" sz="2000">
              <a:solidFill>
                <a:srgbClr val="4A5A66"/>
              </a:solidFill>
              <a:latin typeface="Segoe UI"/>
              <a:cs typeface="Segoe UI"/>
            </a:endParaRPr>
          </a:p>
        </p:txBody>
      </p:sp>
    </p:spTree>
    <p:extLst>
      <p:ext uri="{BB962C8B-B14F-4D97-AF65-F5344CB8AC3E}">
        <p14:creationId xmlns:p14="http://schemas.microsoft.com/office/powerpoint/2010/main" val="2110474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BB39F-2629-A217-690B-61FED9A8F06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7901D21-8CAA-B432-8DD8-069593F494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336" y="1283546"/>
            <a:ext cx="8039100" cy="5357307"/>
          </a:xfrm>
          <a:prstGeom prst="rect">
            <a:avLst/>
          </a:prstGeom>
        </p:spPr>
      </p:pic>
      <p:sp>
        <p:nvSpPr>
          <p:cNvPr id="7" name="TextBox 6">
            <a:extLst>
              <a:ext uri="{FF2B5EF4-FFF2-40B4-BE49-F238E27FC236}">
                <a16:creationId xmlns:a16="http://schemas.microsoft.com/office/drawing/2014/main" id="{D158CA52-D09A-D338-A1A9-B25EC789F97F}"/>
              </a:ext>
            </a:extLst>
          </p:cNvPr>
          <p:cNvSpPr txBox="1"/>
          <p:nvPr/>
        </p:nvSpPr>
        <p:spPr>
          <a:xfrm>
            <a:off x="508000" y="304800"/>
            <a:ext cx="11176000" cy="523220"/>
          </a:xfrm>
          <a:prstGeom prst="rect">
            <a:avLst/>
          </a:prstGeom>
          <a:noFill/>
        </p:spPr>
        <p:txBody>
          <a:bodyPr wrap="square">
            <a:spAutoFit/>
          </a:bodyPr>
          <a:lstStyle/>
          <a:p>
            <a:r>
              <a:rPr lang="en-US" sz="2800" b="1">
                <a:solidFill>
                  <a:srgbClr val="1B3A6B"/>
                </a:solidFill>
                <a:latin typeface="Segoe UI"/>
                <a:cs typeface="Segoe UI"/>
              </a:rPr>
              <a:t>What do I do next?</a:t>
            </a:r>
            <a:r>
              <a:rPr lang="en-GB" sz="2800" b="1">
                <a:solidFill>
                  <a:srgbClr val="1B3A6B"/>
                </a:solidFill>
                <a:latin typeface="Segoe UI"/>
                <a:ea typeface="+mj-ea"/>
                <a:cs typeface="Segoe UI"/>
              </a:rPr>
              <a:t> </a:t>
            </a:r>
            <a:endParaRPr lang="en-AU" sz="2800" b="1">
              <a:solidFill>
                <a:srgbClr val="1B3A6B"/>
              </a:solidFill>
              <a:latin typeface="Segoe UI"/>
              <a:ea typeface="+mj-ea"/>
              <a:cs typeface="Segoe UI"/>
            </a:endParaRPr>
          </a:p>
        </p:txBody>
      </p:sp>
    </p:spTree>
    <p:extLst>
      <p:ext uri="{BB962C8B-B14F-4D97-AF65-F5344CB8AC3E}">
        <p14:creationId xmlns:p14="http://schemas.microsoft.com/office/powerpoint/2010/main" val="1552567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EC1DD-CB1C-0B46-8BE8-84AC58282E0B}"/>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ECA2777F-C812-CC8A-2875-663167EA3D82}"/>
              </a:ext>
            </a:extLst>
          </p:cNvPr>
          <p:cNvSpPr txBox="1"/>
          <p:nvPr/>
        </p:nvSpPr>
        <p:spPr>
          <a:xfrm>
            <a:off x="508000" y="304800"/>
            <a:ext cx="11176000" cy="523220"/>
          </a:xfrm>
          <a:prstGeom prst="rect">
            <a:avLst/>
          </a:prstGeom>
          <a:noFill/>
        </p:spPr>
        <p:txBody>
          <a:bodyPr wrap="square" lIns="91440" tIns="45720" rIns="91440" bIns="45720" anchor="t">
            <a:spAutoFit/>
          </a:bodyPr>
          <a:lstStyle/>
          <a:p>
            <a:r>
              <a:rPr lang="en-GB" sz="2800" b="1" err="1">
                <a:solidFill>
                  <a:srgbClr val="1B3A6B"/>
                </a:solidFill>
                <a:latin typeface="Segoe UI"/>
                <a:ea typeface="+mj-ea"/>
                <a:cs typeface="Segoe UI"/>
              </a:rPr>
              <a:t>MyAgedCare</a:t>
            </a:r>
            <a:r>
              <a:rPr lang="en-GB" sz="2800" b="1">
                <a:solidFill>
                  <a:srgbClr val="1B3A6B"/>
                </a:solidFill>
                <a:latin typeface="Segoe UI"/>
                <a:ea typeface="+mj-ea"/>
                <a:cs typeface="Segoe UI"/>
              </a:rPr>
              <a:t> – current webpage </a:t>
            </a:r>
            <a:endParaRPr lang="en-AU" sz="2800" b="1">
              <a:solidFill>
                <a:srgbClr val="1B3A6B"/>
              </a:solidFill>
              <a:latin typeface="Segoe UI"/>
              <a:ea typeface="+mj-ea"/>
              <a:cs typeface="Segoe UI"/>
            </a:endParaRPr>
          </a:p>
        </p:txBody>
      </p:sp>
      <p:pic>
        <p:nvPicPr>
          <p:cNvPr id="2" name="Getting Started_3">
            <a:hlinkClick r:id="" action="ppaction://media"/>
            <a:extLst>
              <a:ext uri="{FF2B5EF4-FFF2-40B4-BE49-F238E27FC236}">
                <a16:creationId xmlns:a16="http://schemas.microsoft.com/office/drawing/2014/main" id="{CEE64D66-5C59-F3EB-0C37-9049BD2F121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58997" y="844550"/>
            <a:ext cx="10746594" cy="5334000"/>
          </a:xfrm>
          <a:prstGeom prst="rect">
            <a:avLst/>
          </a:prstGeom>
        </p:spPr>
      </p:pic>
    </p:spTree>
    <p:extLst>
      <p:ext uri="{BB962C8B-B14F-4D97-AF65-F5344CB8AC3E}">
        <p14:creationId xmlns:p14="http://schemas.microsoft.com/office/powerpoint/2010/main" val="155667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7B57C-7A14-19EB-C901-939A3E2DA39E}"/>
              </a:ext>
            </a:extLst>
          </p:cNvPr>
          <p:cNvSpPr>
            <a:spLocks noGrp="1"/>
          </p:cNvSpPr>
          <p:nvPr>
            <p:ph type="title"/>
          </p:nvPr>
        </p:nvSpPr>
        <p:spPr/>
        <p:txBody>
          <a:bodyPr>
            <a:normAutofit/>
          </a:bodyPr>
          <a:lstStyle/>
          <a:p>
            <a:r>
              <a:rPr lang="en-GB" sz="2800" b="1">
                <a:solidFill>
                  <a:srgbClr val="1B3A6B"/>
                </a:solidFill>
                <a:latin typeface="Segoe UI"/>
                <a:cs typeface="Segoe UI"/>
              </a:rPr>
              <a:t>Resources - current</a:t>
            </a:r>
            <a:endParaRPr lang="en-AU" sz="2800" b="1">
              <a:solidFill>
                <a:srgbClr val="1B3A6B"/>
              </a:solidFill>
              <a:latin typeface="Segoe UI"/>
              <a:cs typeface="Segoe UI"/>
            </a:endParaRPr>
          </a:p>
        </p:txBody>
      </p:sp>
      <p:pic>
        <p:nvPicPr>
          <p:cNvPr id="6" name="Picture 5">
            <a:extLst>
              <a:ext uri="{FF2B5EF4-FFF2-40B4-BE49-F238E27FC236}">
                <a16:creationId xmlns:a16="http://schemas.microsoft.com/office/drawing/2014/main" id="{3EB3FC7D-7FF6-0CCE-7135-BE864FFB4512}"/>
              </a:ext>
            </a:extLst>
          </p:cNvPr>
          <p:cNvPicPr>
            <a:picLocks noChangeAspect="1"/>
          </p:cNvPicPr>
          <p:nvPr/>
        </p:nvPicPr>
        <p:blipFill>
          <a:blip r:embed="rId3"/>
          <a:stretch>
            <a:fillRect/>
          </a:stretch>
        </p:blipFill>
        <p:spPr>
          <a:xfrm>
            <a:off x="959883" y="2020046"/>
            <a:ext cx="5020376" cy="4048690"/>
          </a:xfrm>
          <a:prstGeom prst="rect">
            <a:avLst/>
          </a:prstGeom>
        </p:spPr>
      </p:pic>
      <p:pic>
        <p:nvPicPr>
          <p:cNvPr id="8" name="Picture 7">
            <a:extLst>
              <a:ext uri="{FF2B5EF4-FFF2-40B4-BE49-F238E27FC236}">
                <a16:creationId xmlns:a16="http://schemas.microsoft.com/office/drawing/2014/main" id="{3E247084-B500-ADC5-E7FB-FD98E508EF6F}"/>
              </a:ext>
            </a:extLst>
          </p:cNvPr>
          <p:cNvPicPr>
            <a:picLocks noChangeAspect="1"/>
          </p:cNvPicPr>
          <p:nvPr/>
        </p:nvPicPr>
        <p:blipFill>
          <a:blip r:embed="rId4"/>
          <a:stretch>
            <a:fillRect/>
          </a:stretch>
        </p:blipFill>
        <p:spPr>
          <a:xfrm>
            <a:off x="6199111" y="437321"/>
            <a:ext cx="2544729" cy="5983357"/>
          </a:xfrm>
          <a:prstGeom prst="rect">
            <a:avLst/>
          </a:prstGeom>
        </p:spPr>
      </p:pic>
      <p:pic>
        <p:nvPicPr>
          <p:cNvPr id="11" name="Picture 10">
            <a:extLst>
              <a:ext uri="{FF2B5EF4-FFF2-40B4-BE49-F238E27FC236}">
                <a16:creationId xmlns:a16="http://schemas.microsoft.com/office/drawing/2014/main" id="{872EC7D9-F006-F8C9-1A45-0067C1A8E80F}"/>
              </a:ext>
            </a:extLst>
          </p:cNvPr>
          <p:cNvPicPr>
            <a:picLocks noChangeAspect="1"/>
          </p:cNvPicPr>
          <p:nvPr/>
        </p:nvPicPr>
        <p:blipFill>
          <a:blip r:embed="rId5"/>
          <a:stretch>
            <a:fillRect/>
          </a:stretch>
        </p:blipFill>
        <p:spPr>
          <a:xfrm>
            <a:off x="9054547" y="349646"/>
            <a:ext cx="2280593" cy="6000524"/>
          </a:xfrm>
          <a:prstGeom prst="rect">
            <a:avLst/>
          </a:prstGeom>
        </p:spPr>
      </p:pic>
      <p:pic>
        <p:nvPicPr>
          <p:cNvPr id="3" name="Picture 2">
            <a:extLst>
              <a:ext uri="{FF2B5EF4-FFF2-40B4-BE49-F238E27FC236}">
                <a16:creationId xmlns:a16="http://schemas.microsoft.com/office/drawing/2014/main" id="{8D6DF788-1EF7-DBF8-1AE2-6B6DC4D32771}"/>
              </a:ext>
            </a:extLst>
          </p:cNvPr>
          <p:cNvPicPr>
            <a:picLocks noChangeAspect="1"/>
          </p:cNvPicPr>
          <p:nvPr/>
        </p:nvPicPr>
        <p:blipFill>
          <a:blip r:embed="rId6"/>
          <a:stretch>
            <a:fillRect/>
          </a:stretch>
        </p:blipFill>
        <p:spPr>
          <a:xfrm>
            <a:off x="1499004" y="951553"/>
            <a:ext cx="3929851" cy="906401"/>
          </a:xfrm>
          <a:prstGeom prst="rect">
            <a:avLst/>
          </a:prstGeom>
        </p:spPr>
      </p:pic>
      <p:sp>
        <p:nvSpPr>
          <p:cNvPr id="4" name="Oval 3">
            <a:extLst>
              <a:ext uri="{FF2B5EF4-FFF2-40B4-BE49-F238E27FC236}">
                <a16:creationId xmlns:a16="http://schemas.microsoft.com/office/drawing/2014/main" id="{8FA61059-525F-5939-15E5-AC56B6BB0C8F}"/>
              </a:ext>
            </a:extLst>
          </p:cNvPr>
          <p:cNvSpPr/>
          <p:nvPr/>
        </p:nvSpPr>
        <p:spPr>
          <a:xfrm>
            <a:off x="1508785" y="1526099"/>
            <a:ext cx="395838" cy="18201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2114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C364-8AC6-F7FB-0630-091C2F3C0A21}"/>
              </a:ext>
            </a:extLst>
          </p:cNvPr>
          <p:cNvSpPr>
            <a:spLocks noGrp="1"/>
          </p:cNvSpPr>
          <p:nvPr>
            <p:ph type="title"/>
          </p:nvPr>
        </p:nvSpPr>
        <p:spPr/>
        <p:txBody>
          <a:bodyPr/>
          <a:lstStyle/>
          <a:p>
            <a:r>
              <a:rPr lang="en-GB" sz="2800" b="1">
                <a:solidFill>
                  <a:srgbClr val="1B3A6B"/>
                </a:solidFill>
                <a:latin typeface="Segoe UI"/>
                <a:cs typeface="Segoe UI"/>
              </a:rPr>
              <a:t>What problem are we solving?</a:t>
            </a:r>
            <a:endParaRPr lang="en-AU" sz="2800" b="1">
              <a:solidFill>
                <a:srgbClr val="1B3A6B"/>
              </a:solidFill>
              <a:latin typeface="Segoe UI"/>
              <a:cs typeface="Segoe UI"/>
            </a:endParaRPr>
          </a:p>
        </p:txBody>
      </p:sp>
      <p:pic>
        <p:nvPicPr>
          <p:cNvPr id="5" name="Content Placeholder 4">
            <a:extLst>
              <a:ext uri="{FF2B5EF4-FFF2-40B4-BE49-F238E27FC236}">
                <a16:creationId xmlns:a16="http://schemas.microsoft.com/office/drawing/2014/main" id="{533B4881-F0F4-73E5-D81E-29A4E5A4F252}"/>
              </a:ext>
            </a:extLst>
          </p:cNvPr>
          <p:cNvPicPr>
            <a:picLocks noGrp="1" noChangeAspect="1"/>
          </p:cNvPicPr>
          <p:nvPr>
            <p:ph idx="1"/>
          </p:nvPr>
        </p:nvPicPr>
        <p:blipFill>
          <a:blip r:embed="rId3"/>
          <a:stretch>
            <a:fillRect/>
          </a:stretch>
        </p:blipFill>
        <p:spPr>
          <a:xfrm>
            <a:off x="328808" y="1608203"/>
            <a:ext cx="5715000" cy="4521200"/>
          </a:xfrm>
          <a:prstGeom prst="rect">
            <a:avLst/>
          </a:prstGeom>
        </p:spPr>
      </p:pic>
      <p:graphicFrame>
        <p:nvGraphicFramePr>
          <p:cNvPr id="6" name="Diagram 5">
            <a:extLst>
              <a:ext uri="{FF2B5EF4-FFF2-40B4-BE49-F238E27FC236}">
                <a16:creationId xmlns:a16="http://schemas.microsoft.com/office/drawing/2014/main" id="{B35563BF-C7E9-FEAF-E2B4-BDF4808CDE29}"/>
              </a:ext>
            </a:extLst>
          </p:cNvPr>
          <p:cNvGraphicFramePr/>
          <p:nvPr>
            <p:extLst>
              <p:ext uri="{D42A27DB-BD31-4B8C-83A1-F6EECF244321}">
                <p14:modId xmlns:p14="http://schemas.microsoft.com/office/powerpoint/2010/main" val="3912294608"/>
              </p:ext>
            </p:extLst>
          </p:nvPr>
        </p:nvGraphicFramePr>
        <p:xfrm>
          <a:off x="6214301" y="1605419"/>
          <a:ext cx="5461000"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3D074BB8-4470-6986-A51C-50151823A138}"/>
              </a:ext>
            </a:extLst>
          </p:cNvPr>
          <p:cNvSpPr txBox="1"/>
          <p:nvPr/>
        </p:nvSpPr>
        <p:spPr>
          <a:xfrm>
            <a:off x="462030" y="1106072"/>
            <a:ext cx="40462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Segoe UI"/>
                <a:cs typeface="Segoe UI"/>
              </a:rPr>
              <a:t>Current</a:t>
            </a:r>
          </a:p>
        </p:txBody>
      </p:sp>
      <p:sp>
        <p:nvSpPr>
          <p:cNvPr id="12" name="TextBox 11">
            <a:extLst>
              <a:ext uri="{FF2B5EF4-FFF2-40B4-BE49-F238E27FC236}">
                <a16:creationId xmlns:a16="http://schemas.microsoft.com/office/drawing/2014/main" id="{F5453151-5567-8F10-F8BA-A656BC0E7834}"/>
              </a:ext>
            </a:extLst>
          </p:cNvPr>
          <p:cNvSpPr txBox="1"/>
          <p:nvPr/>
        </p:nvSpPr>
        <p:spPr>
          <a:xfrm>
            <a:off x="6213564" y="1106072"/>
            <a:ext cx="40462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Segoe UI"/>
                <a:cs typeface="Segoe UI"/>
              </a:rPr>
              <a:t>Proposed</a:t>
            </a:r>
          </a:p>
        </p:txBody>
      </p:sp>
    </p:spTree>
    <p:extLst>
      <p:ext uri="{BB962C8B-B14F-4D97-AF65-F5344CB8AC3E}">
        <p14:creationId xmlns:p14="http://schemas.microsoft.com/office/powerpoint/2010/main" val="30288091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1787821474644]">
  <a:themeElements>
    <a:clrScheme name="Actuaries">
      <a:dk1>
        <a:srgbClr val="000000"/>
      </a:dk1>
      <a:lt1>
        <a:srgbClr val="FFFFFF"/>
      </a:lt1>
      <a:dk2>
        <a:srgbClr val="1B2A33"/>
      </a:dk2>
      <a:lt2>
        <a:srgbClr val="E9EEF7"/>
      </a:lt2>
      <a:accent1>
        <a:srgbClr val="1B3A6B"/>
      </a:accent1>
      <a:accent2>
        <a:srgbClr val="C87A33"/>
      </a:accent2>
      <a:accent3>
        <a:srgbClr val="4A6FA5"/>
      </a:accent3>
      <a:accent4>
        <a:srgbClr val="7A8FA6"/>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4830E44-B674-4D76-8988-1DB48C6A1A12}">
  <we:reference id="wa200010001" version="1.0.0.1" store="en-US" storeType="OMEX"/>
  <we:alternateReferences>
    <we:reference id="WA200010001" version="1.0.0.1" store="" storeType="OMEX"/>
  </we:alternateReferences>
  <we:properties>
    <we:property name="claude.fileId" value="&quot;13ae0031-22bb-4c98-80b1-d9cd6cdac246&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12</Value>
      <Value>27</Value>
      <Value>40</Value>
      <Value>153</Value>
    </TaxCatchAll>
    <_dlc_DocId xmlns="7c09f450-3099-4ab0-9797-308ed8a26daf">CE6YYQN64SX3-786882053-16956</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https://actuaries.sharepoint.com/sites/DMS/_layouts/15/DocIdRedir.aspx?ID=CE6YYQN64SX3-786882053-16956</Url>
      <Description>CE6YYQN64SX3-786882053-16956</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Australia's aged care sector is at an inflection point. Surging demand driven by an ageing baby boomer population, intensifying cost pressures, and a landmark new Aged Care Act — centred on the rights of older Australians to quality care — are reshaping the sector in fundamental ways.
In response, the Actuaries Institute has established an Aged Care Working Group to inform policy development aimed at improving outcomes for older Australians while supporting the long-term financial sustainability of the sector.
The Working Group has identified four immediate priority areas for reform:
1. Transparency of costs and quality — making it easier for consumers to understand aged care costs and meaningfully compare providers across both cost and quality metrics
2. Means testing simplification — reducing the complexity of an exceptionally complicated means-testing framework that presents a significant barrier to informed decision-making
3. Navigation and information access — developing tools and resources that help older Australians and their families access information with greater confidence
4. Provider solvency standards — establishing robust solvency standards to further strengthen the financial resilience of aged care providers over time.
The working group will outline work to date in each of these areas.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Insights and Other Events</TermName>
          <TermId xmlns="http://schemas.microsoft.com/office/infopath/2007/PartnerControls">f0c84e4b-d864-421b-8ef7-dc22b090c6d4</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Health</TermName>
          <TermId xmlns="http://schemas.microsoft.com/office/infopath/2007/PartnerControls">86c6c317-aa04-4573-bfd3-11091ca80761</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Insights</TermName>
          <TermId xmlns="http://schemas.microsoft.com/office/infopath/2007/PartnerControls">ab485f83-9006-4bcf-ac6c-13f27c86f67c</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2</CPD>
    <Membership xmlns="b9043e53-a078-4fe1-9a97-1dc890974721" xsi:nil="true"/>
    <DMS_Type xmlns="b9043e53-a078-4fe1-9a97-1dc890974721" xsi:nil="true"/>
    <CMS_x0020_Document_x0020_ID xmlns="b9043e53-a078-4fe1-9a97-1dc890974721" xsi:nil="true"/>
    <Created-Date xmlns="b9043e53-a078-4fe1-9a97-1dc890974721">2026-09-02T14:00:00+00:00</Created-Date>
    <wic_System_Copyright xmlns="http://schemas.microsoft.com/sharepoint/v3/fields" xsi:nil="true"/>
    <new-release-expiry xmlns="b9043e53-a078-4fe1-9a97-1dc8909747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19948A6-1D52-4721-A756-567901247457}"/>
</file>

<file path=customXml/itemProps2.xml><?xml version="1.0" encoding="utf-8"?>
<ds:datastoreItem xmlns:ds="http://schemas.openxmlformats.org/officeDocument/2006/customXml" ds:itemID="{23A7F36D-13F6-4DF0-A1FA-99BF5BE8352E}">
  <ds:schemaRefs>
    <ds:schemaRef ds:uri="2fca042c-0bc9-43a8-bbf9-2740c9c20ab6"/>
    <ds:schemaRef ds:uri="633b82a6-c8bf-4ea7-ad9b-5bc6ff417a2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4.xml><?xml version="1.0" encoding="utf-8"?>
<ds:datastoreItem xmlns:ds="http://schemas.openxmlformats.org/officeDocument/2006/customXml" ds:itemID="{67F80847-8069-4141-B258-7D9CF6DD6779}"/>
</file>

<file path=customXml/itemProps5.xml><?xml version="1.0" encoding="utf-8"?>
<ds:datastoreItem xmlns:ds="http://schemas.openxmlformats.org/officeDocument/2006/customXml" ds:itemID="{04B8DE33-CACF-4307-9C35-766B792F8291}"/>
</file>

<file path=docProps/app.xml><?xml version="1.0" encoding="utf-8"?>
<Properties xmlns="http://schemas.openxmlformats.org/officeDocument/2006/extended-properties" xmlns:vt="http://schemas.openxmlformats.org/officeDocument/2006/docPropsVTypes">
  <TotalTime>11</TotalTime>
  <Words>3018</Words>
  <Application>Microsoft Office PowerPoint</Application>
  <PresentationFormat>Widescreen</PresentationFormat>
  <Paragraphs>521</Paragraphs>
  <Slides>50</Slides>
  <Notes>50</Notes>
  <HiddenSlides>0</HiddenSlides>
  <MMClips>1</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Office Theme</vt:lpstr>
      <vt:lpstr>Office Theme [1787821474644]</vt:lpstr>
      <vt:lpstr>Shaping the Future of Aged Care:  Insights and Priorities for Reform </vt:lpstr>
      <vt:lpstr>The Actuaries Institute acknowledges the traditional custodians of the lands and waters where we live and work, travel, and trade. We pay our respect to the members of those communities, Elders past and present, and recognise and celebrate their continuing custodianship and culture.</vt:lpstr>
      <vt:lpstr>Important notice for all participants </vt:lpstr>
      <vt:lpstr>Contents</vt:lpstr>
      <vt:lpstr>PowerPoint Presentation</vt:lpstr>
      <vt:lpstr>PowerPoint Presentation</vt:lpstr>
      <vt:lpstr>PowerPoint Presentation</vt:lpstr>
      <vt:lpstr>Resources - current</vt:lpstr>
      <vt:lpstr>What problem are we solving?</vt:lpstr>
      <vt:lpstr>3. How do I enter residential aged care?</vt:lpstr>
      <vt:lpstr>Key Steps Guide</vt:lpstr>
      <vt:lpstr>1. How do I get assessed for aged care services?</vt:lpstr>
      <vt:lpstr>2. How much will residential aged care cost me?</vt:lpstr>
      <vt:lpstr>3.  How can I find a residential aged care facility?</vt:lpstr>
      <vt:lpstr>Who is the project manager? </vt:lpstr>
      <vt:lpstr>Conclusions</vt:lpstr>
      <vt:lpstr>PowerPoint Presentation</vt:lpstr>
      <vt:lpstr>Mum needs a residential aged care home...</vt:lpstr>
      <vt:lpstr>From many options to a practical shortlist</vt:lpstr>
      <vt:lpstr>Current pathway: one decision, many detours</vt:lpstr>
      <vt:lpstr>From a fragmented journey to one connected pathway</vt:lpstr>
      <vt:lpstr>Filter impact you can see before you choose </vt:lpstr>
      <vt:lpstr>Keep the shortlist visible at every step</vt:lpstr>
      <vt:lpstr>PowerPoint Presentation</vt:lpstr>
      <vt:lpstr>PowerPoint Presentation</vt:lpstr>
      <vt:lpstr>PowerPoint Presentation</vt:lpstr>
      <vt:lpstr>PowerPoint Presentation</vt:lpstr>
      <vt:lpstr>PowerPoint Presentation</vt:lpstr>
      <vt:lpstr>What’s it like living here? (i.e. Residents' Experience) </vt:lpstr>
      <vt:lpstr>What’s it like living here? (i.e. Residents' Experience) </vt:lpstr>
      <vt:lpstr>PowerPoint Presentation</vt:lpstr>
      <vt:lpstr>From suitable homes to costs Mum can compare</vt:lpstr>
      <vt:lpstr>What actually drives Mum’s residential aged care costs?</vt:lpstr>
      <vt:lpstr>Scenario 1 — Mum qualifies for accommodation support</vt:lpstr>
      <vt:lpstr>Scenario 2 — Mum does not receive accommodation support</vt:lpstr>
      <vt:lpstr>One decision, one connected journey</vt:lpstr>
      <vt:lpstr>PowerPoint Presentation</vt:lpstr>
      <vt:lpstr>Residential aged care costs – single person</vt:lpstr>
      <vt:lpstr>Cost outcomes under different scenarios</vt:lpstr>
      <vt:lpstr>Cost outcomes under different scenarios</vt:lpstr>
      <vt:lpstr>Age Pension means test vs aged care means test</vt:lpstr>
      <vt:lpstr>Two key problems</vt:lpstr>
      <vt:lpstr>Administration complexity of the aged care means test</vt:lpstr>
      <vt:lpstr>Two solutions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Shaping the Future of Aged Care: Insights and Priorities for Reform</dc:title>
  <dc:creator>Anthony Asher, Georgina Hemmings, Candice Ming, Alfie Qiang, Qiao Zhou, Catherine Nance</dc:creator>
  <cp:lastModifiedBy>Catherine Nance</cp:lastModifiedBy>
  <cp:revision>5</cp:revision>
  <cp:lastPrinted>2026-08-28T07:32:09Z</cp:lastPrinted>
  <dcterms:created xsi:type="dcterms:W3CDTF">2023-05-24T00:01:03Z</dcterms:created>
  <dcterms:modified xsi:type="dcterms:W3CDTF">2026-09-02T02:37:39Z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_dlc_DocIdItemGuid">
    <vt:lpwstr>1db5ddc6-240d-489c-996d-3440d7a24091</vt:lpwstr>
  </property>
  <property fmtid="{D5CDD505-2E9C-101B-9397-08002B2CF9AE}" pid="5" name="lcf76f155ced4ddcb4097134ff3c332f">
    <vt:lpwstr/>
  </property>
  <property fmtid="{D5CDD505-2E9C-101B-9397-08002B2CF9AE}" pid="6" name="Prototype_CPD_Activity_Format">
    <vt:lpwstr>33;#Presentation Slides|d40094d7-41bb-4670-ae67-14554674b2a3</vt:lpwstr>
  </property>
  <property fmtid="{D5CDD505-2E9C-101B-9397-08002B2CF9AE}" pid="7" name="Prototype_Education_Programs">
    <vt:lpwstr/>
  </property>
  <property fmtid="{D5CDD505-2E9C-101B-9397-08002B2CF9AE}" pid="8" name="Prototype_Event_Types">
    <vt:lpwstr>12;#Insights|ab485f83-9006-4bcf-ac6c-13f27c86f67c</vt:lpwstr>
  </property>
  <property fmtid="{D5CDD505-2E9C-101B-9397-08002B2CF9AE}" pid="9" name="Prototype_Practice_Area">
    <vt:lpwstr>27;#Health|86c6c317-aa04-4573-bfd3-11091ca80761</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Event|81820cd3-45f0-44e5-97c3-ef5505ffe26e;#153;#Insights and Other Events|f0c84e4b-d864-421b-8ef7-dc22b090c6d4</vt:lpwstr>
  </property>
</Properties>
</file>