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diagrams/data1.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Layouts/slideLayout3.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8.jpg" ContentType="image/jpg"/>
  <Override PartName="/ppt/comments/modernComment_1C6_C72AD48D.xml" ContentType="application/vnd.ms-powerpoint.comments+xml"/>
  <Override PartName="/ppt/authors.xml" ContentType="application/vnd.ms-powerpoint.authors+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ppt/revisionInfo.xml" ContentType="application/vnd.ms-powerpoint.revisioninfo+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6"/>
  </p:notesMasterIdLst>
  <p:sldIdLst>
    <p:sldId id="275" r:id="rId5"/>
    <p:sldId id="274" r:id="rId6"/>
    <p:sldId id="449" r:id="rId7"/>
    <p:sldId id="447" r:id="rId8"/>
    <p:sldId id="458" r:id="rId9"/>
    <p:sldId id="448" r:id="rId10"/>
    <p:sldId id="294" r:id="rId11"/>
    <p:sldId id="455" r:id="rId12"/>
    <p:sldId id="456" r:id="rId13"/>
    <p:sldId id="457" r:id="rId14"/>
    <p:sldId id="309" r:id="rId15"/>
    <p:sldId id="300" r:id="rId16"/>
    <p:sldId id="288" r:id="rId17"/>
    <p:sldId id="418" r:id="rId18"/>
    <p:sldId id="459" r:id="rId19"/>
    <p:sldId id="446" r:id="rId20"/>
    <p:sldId id="399" r:id="rId21"/>
    <p:sldId id="412" r:id="rId22"/>
    <p:sldId id="451" r:id="rId23"/>
    <p:sldId id="465" r:id="rId24"/>
    <p:sldId id="454" r:id="rId25"/>
    <p:sldId id="452" r:id="rId26"/>
    <p:sldId id="453" r:id="rId27"/>
    <p:sldId id="292" r:id="rId28"/>
    <p:sldId id="460" r:id="rId29"/>
    <p:sldId id="439" r:id="rId30"/>
    <p:sldId id="462" r:id="rId31"/>
    <p:sldId id="440" r:id="rId32"/>
    <p:sldId id="379" r:id="rId33"/>
    <p:sldId id="298" r:id="rId34"/>
    <p:sldId id="464" r:id="rId35"/>
    <p:sldId id="419" r:id="rId36"/>
    <p:sldId id="285" r:id="rId37"/>
    <p:sldId id="308" r:id="rId38"/>
    <p:sldId id="287" r:id="rId39"/>
    <p:sldId id="305" r:id="rId40"/>
    <p:sldId id="306" r:id="rId41"/>
    <p:sldId id="286" r:id="rId42"/>
    <p:sldId id="420" r:id="rId43"/>
    <p:sldId id="263" r:id="rId44"/>
    <p:sldId id="273"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376391-C364-A651-7159-D957055316C1}" name="Fei Huang" initials="FH" userId="S::z3509662@ad.unsw.edu.au::87958a67-d95c-4ba5-9757-bf409373ba9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BDC0CB-72A1-EB11-E9DC-6D16250F6E8F}" v="10" dt="2026-09-16T22:28:14.358"/>
    <p1510:client id="{32F6A53C-DCDB-8651-6708-5A5AE764C3BC}" v="906" dt="2026-09-16T13:08:17.096"/>
    <p1510:client id="{848E878D-5B47-B244-8C36-255491B80039}" v="2" dt="2026-09-16T22:31:00.642"/>
    <p1510:client id="{8C85195E-4DB5-F593-2D2F-3794F227A169}" v="65" dt="2026-09-16T13:15:18.692"/>
    <p1510:client id="{9618714B-280A-2C2C-BD09-B68287D4393C}" v="53" dt="2026-09-16T22:13:05.092"/>
    <p1510:client id="{98256798-B4E2-DE49-5A92-55117D0183CC}" v="6" dt="2026-09-16T06:42:22.282"/>
    <p1510:client id="{D4B0CE2F-C78B-DDCA-3F63-AFCB79D8E8FF}" v="2" dt="2026-09-16T13:23:11.9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76" autoAdjust="0"/>
    <p:restoredTop sz="94726"/>
  </p:normalViewPr>
  <p:slideViewPr>
    <p:cSldViewPr snapToGrid="0">
      <p:cViewPr varScale="1">
        <p:scale>
          <a:sx n="120" d="100"/>
          <a:sy n="120" d="100"/>
        </p:scale>
        <p:origin x="76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ustomXml" Target="../customXml/item4.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customXml" Target="../customXml/item5.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s>
</file>

<file path=ppt/comments/modernComment_1C6_C72AD48D.xml><?xml version="1.0" encoding="utf-8"?>
<p188:cmLst xmlns:a="http://schemas.openxmlformats.org/drawingml/2006/main" xmlns:r="http://schemas.openxmlformats.org/officeDocument/2006/relationships" xmlns:p188="http://schemas.microsoft.com/office/powerpoint/2018/8/main">
  <p188:cm id="{5032D027-A0D3-4DD6-AA61-7F27BED4BCE6}" authorId="{8B376391-C364-A651-7159-D957055316C1}" created="2026-09-16T13:08:17.096">
    <pc:sldMkLst xmlns:pc="http://schemas.microsoft.com/office/powerpoint/2013/main/command">
      <pc:docMk/>
      <pc:sldMk cId="3341472909" sldId="454"/>
    </pc:sldMkLst>
    <p188:txBody>
      <a:bodyPr/>
      <a:lstStyle/>
      <a:p>
        <a:r>
          <a:rPr lang="en-US"/>
          <a:t>Research from psychology shows that
moral reasoning often takes the form of causal thinking and narrative</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jpg"/><Relationship Id="rId4" Type="http://schemas.openxmlformats.org/officeDocument/2006/relationships/image" Target="../media/image11.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jpg"/><Relationship Id="rId4" Type="http://schemas.openxmlformats.org/officeDocument/2006/relationships/image" Target="../media/image11.jpg"/></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A7EE52-D346-4F00-8557-766425A08D50}" type="doc">
      <dgm:prSet loTypeId="urn:microsoft.com/office/officeart/2018/2/layout/IconVerticalSolidList" loCatId="icon" qsTypeId="urn:microsoft.com/office/officeart/2005/8/quickstyle/simple1#1" qsCatId="simple" csTypeId="urn:microsoft.com/office/officeart/2005/8/colors/accent2_2#1" csCatId="accent2" phldr="1"/>
      <dgm:spPr/>
      <dgm:t>
        <a:bodyPr/>
        <a:lstStyle/>
        <a:p>
          <a:endParaRPr lang="en-US"/>
        </a:p>
      </dgm:t>
    </dgm:pt>
    <dgm:pt modelId="{F36DCF3D-668B-451F-A45F-1EA49BA9EAE3}">
      <dgm:prSet custT="1"/>
      <dgm:spPr/>
      <dgm:t>
        <a:bodyPr/>
        <a:lstStyle/>
        <a:p>
          <a:pPr>
            <a:lnSpc>
              <a:spcPct val="100000"/>
            </a:lnSpc>
          </a:pPr>
          <a:endParaRPr lang="en-US" sz="1800" b="0" strike="noStrike" kern="1200" spc="-1" dirty="0">
            <a:solidFill>
              <a:srgbClr val="000000"/>
            </a:solidFill>
            <a:latin typeface="Calibri"/>
            <a:ea typeface="+mn-ea"/>
            <a:cs typeface="+mn-cs"/>
          </a:endParaRPr>
        </a:p>
      </dgm:t>
    </dgm:pt>
    <dgm:pt modelId="{E11BB690-E29F-4329-B4B1-E3A9FAF7AE7B}" type="parTrans" cxnId="{E3AB3202-EB73-4049-B528-3633CC432EAE}">
      <dgm:prSet/>
      <dgm:spPr/>
      <dgm:t>
        <a:bodyPr/>
        <a:lstStyle/>
        <a:p>
          <a:endParaRPr lang="en-US"/>
        </a:p>
      </dgm:t>
    </dgm:pt>
    <dgm:pt modelId="{715EBBB1-3581-4B34-A8E0-66D4683AA610}" type="sibTrans" cxnId="{E3AB3202-EB73-4049-B528-3633CC432EAE}">
      <dgm:prSet/>
      <dgm:spPr/>
      <dgm:t>
        <a:bodyPr/>
        <a:lstStyle/>
        <a:p>
          <a:endParaRPr lang="en-US"/>
        </a:p>
      </dgm:t>
    </dgm:pt>
    <dgm:pt modelId="{08E08D01-6316-A149-83AE-2F1332A1353C}">
      <dgm:prSet/>
      <dgm:spPr/>
      <dgm:t>
        <a:bodyPr/>
        <a:lstStyle/>
        <a:p>
          <a:pPr>
            <a:lnSpc>
              <a:spcPct val="100000"/>
            </a:lnSpc>
          </a:pPr>
          <a:endParaRPr lang="en-GB"/>
        </a:p>
      </dgm:t>
    </dgm:pt>
    <dgm:pt modelId="{0449E3CD-50AE-DD48-B10A-C44AB628B920}" type="parTrans" cxnId="{42623158-A194-B749-940E-473039D03018}">
      <dgm:prSet/>
      <dgm:spPr/>
      <dgm:t>
        <a:bodyPr/>
        <a:lstStyle/>
        <a:p>
          <a:endParaRPr lang="en-GB"/>
        </a:p>
      </dgm:t>
    </dgm:pt>
    <dgm:pt modelId="{26E5E0F8-ACF2-CC40-944A-FEC3355C3594}" type="sibTrans" cxnId="{42623158-A194-B749-940E-473039D03018}">
      <dgm:prSet/>
      <dgm:spPr/>
      <dgm:t>
        <a:bodyPr/>
        <a:lstStyle/>
        <a:p>
          <a:endParaRPr lang="en-GB"/>
        </a:p>
      </dgm:t>
    </dgm:pt>
    <dgm:pt modelId="{5AFD3E67-B229-4804-8F87-3BCB719BC28B}">
      <dgm:prSet/>
      <dgm:spPr/>
      <dgm:t>
        <a:bodyPr/>
        <a:lstStyle/>
        <a:p>
          <a:pPr>
            <a:lnSpc>
              <a:spcPct val="100000"/>
            </a:lnSpc>
          </a:pPr>
          <a:endParaRPr lang="en-US" dirty="0"/>
        </a:p>
      </dgm:t>
    </dgm:pt>
    <dgm:pt modelId="{88E4EB30-C637-4C9B-861E-541D749A0A55}" type="sibTrans" cxnId="{7BBAF379-D785-4C10-B61A-303A40BEC49E}">
      <dgm:prSet/>
      <dgm:spPr/>
      <dgm:t>
        <a:bodyPr/>
        <a:lstStyle/>
        <a:p>
          <a:endParaRPr lang="en-US"/>
        </a:p>
      </dgm:t>
    </dgm:pt>
    <dgm:pt modelId="{BD7591AE-B175-4DBC-8684-FFEEA5289510}" type="parTrans" cxnId="{7BBAF379-D785-4C10-B61A-303A40BEC49E}">
      <dgm:prSet/>
      <dgm:spPr/>
      <dgm:t>
        <a:bodyPr/>
        <a:lstStyle/>
        <a:p>
          <a:endParaRPr lang="en-US"/>
        </a:p>
      </dgm:t>
    </dgm:pt>
    <dgm:pt modelId="{0845633A-A0BB-204B-8BDE-6DB22D6D8FE6}">
      <dgm:prSet/>
      <dgm:spPr/>
      <dgm:t>
        <a:bodyPr/>
        <a:lstStyle/>
        <a:p>
          <a:pPr>
            <a:lnSpc>
              <a:spcPct val="100000"/>
            </a:lnSpc>
          </a:pPr>
          <a:endParaRPr lang="en-GB" dirty="0"/>
        </a:p>
      </dgm:t>
    </dgm:pt>
    <dgm:pt modelId="{3A3271CF-F2F8-E947-AE9C-45EF3B539368}" type="parTrans" cxnId="{98B51600-08E4-7940-B7B2-DB7BAF297F96}">
      <dgm:prSet/>
      <dgm:spPr/>
      <dgm:t>
        <a:bodyPr/>
        <a:lstStyle/>
        <a:p>
          <a:endParaRPr lang="en-GB"/>
        </a:p>
      </dgm:t>
    </dgm:pt>
    <dgm:pt modelId="{A3E8C2FD-3654-8A46-AA51-D1A3815A74B2}" type="sibTrans" cxnId="{98B51600-08E4-7940-B7B2-DB7BAF297F96}">
      <dgm:prSet/>
      <dgm:spPr/>
      <dgm:t>
        <a:bodyPr/>
        <a:lstStyle/>
        <a:p>
          <a:endParaRPr lang="en-GB"/>
        </a:p>
      </dgm:t>
    </dgm:pt>
    <dgm:pt modelId="{D026B322-2E9E-5C4D-8EA1-E1F3854C0197}">
      <dgm:prSet/>
      <dgm:spPr/>
      <dgm:t>
        <a:bodyPr/>
        <a:lstStyle/>
        <a:p>
          <a:pPr>
            <a:lnSpc>
              <a:spcPct val="100000"/>
            </a:lnSpc>
          </a:pPr>
          <a:endParaRPr lang="en-GB"/>
        </a:p>
      </dgm:t>
    </dgm:pt>
    <dgm:pt modelId="{E338D6E1-6AA0-5A4E-BA14-3116F343252A}" type="parTrans" cxnId="{D3912321-41F9-664D-B284-348B201C635C}">
      <dgm:prSet/>
      <dgm:spPr/>
      <dgm:t>
        <a:bodyPr/>
        <a:lstStyle/>
        <a:p>
          <a:endParaRPr lang="en-GB"/>
        </a:p>
      </dgm:t>
    </dgm:pt>
    <dgm:pt modelId="{A11C2114-28FF-DB45-BC38-A036F4A2EF3F}" type="sibTrans" cxnId="{D3912321-41F9-664D-B284-348B201C635C}">
      <dgm:prSet/>
      <dgm:spPr/>
      <dgm:t>
        <a:bodyPr/>
        <a:lstStyle/>
        <a:p>
          <a:endParaRPr lang="en-GB"/>
        </a:p>
      </dgm:t>
    </dgm:pt>
    <dgm:pt modelId="{1C55235B-707A-410C-9E4C-4FE9E3334C65}" type="pres">
      <dgm:prSet presAssocID="{46A7EE52-D346-4F00-8557-766425A08D50}" presName="root" presStyleCnt="0">
        <dgm:presLayoutVars>
          <dgm:dir/>
          <dgm:resizeHandles val="exact"/>
        </dgm:presLayoutVars>
      </dgm:prSet>
      <dgm:spPr/>
    </dgm:pt>
    <dgm:pt modelId="{61AADE3E-74BB-B242-9D9B-A3B39EB20F40}" type="pres">
      <dgm:prSet presAssocID="{08E08D01-6316-A149-83AE-2F1332A1353C}" presName="compNode" presStyleCnt="0"/>
      <dgm:spPr/>
    </dgm:pt>
    <dgm:pt modelId="{215EBF6D-C5D3-684E-8E37-6BA58C108432}" type="pres">
      <dgm:prSet presAssocID="{08E08D01-6316-A149-83AE-2F1332A1353C}" presName="bgRect" presStyleLbl="bgShp" presStyleIdx="0" presStyleCnt="4" custLinFactNeighborX="3089" custLinFactNeighborY="-676"/>
      <dgm:spPr/>
    </dgm:pt>
    <dgm:pt modelId="{72A3A8DD-A756-FD43-A054-B57A1880EF11}" type="pres">
      <dgm:prSet presAssocID="{08E08D01-6316-A149-83AE-2F1332A1353C}" presName="iconRect" presStyleLbl="node1" presStyleIdx="0" presStyleCnt="4"/>
      <dgm:spPr>
        <a:blipFill>
          <a:blip xmlns:r="http://schemas.openxmlformats.org/officeDocument/2006/relationships" r:embed="rId1"/>
          <a:srcRect/>
          <a:stretch>
            <a:fillRect l="-25000" r="-25000"/>
          </a:stretch>
        </a:blipFill>
      </dgm:spPr>
      <dgm:extLst>
        <a:ext uri="{E40237B7-FDA0-4F09-8148-C483321AD2D9}">
          <dgm14:cNvPr xmlns:dgm14="http://schemas.microsoft.com/office/drawing/2010/diagram" id="0" name="" descr="Scales of justice on blue background"/>
        </a:ext>
      </dgm:extLst>
    </dgm:pt>
    <dgm:pt modelId="{D0C65636-F68C-7641-9EEC-95B974A827F4}" type="pres">
      <dgm:prSet presAssocID="{08E08D01-6316-A149-83AE-2F1332A1353C}" presName="spaceRect" presStyleCnt="0"/>
      <dgm:spPr/>
    </dgm:pt>
    <dgm:pt modelId="{7D424C45-9064-554D-A3EC-8ADAA33BED8B}" type="pres">
      <dgm:prSet presAssocID="{08E08D01-6316-A149-83AE-2F1332A1353C}" presName="parTx" presStyleLbl="revTx" presStyleIdx="0" presStyleCnt="5">
        <dgm:presLayoutVars>
          <dgm:chMax val="0"/>
          <dgm:chPref val="0"/>
        </dgm:presLayoutVars>
      </dgm:prSet>
      <dgm:spPr/>
    </dgm:pt>
    <dgm:pt modelId="{BB1ACA73-174C-D247-8409-52476212036B}" type="pres">
      <dgm:prSet presAssocID="{08E08D01-6316-A149-83AE-2F1332A1353C}" presName="desTx" presStyleLbl="revTx" presStyleIdx="1" presStyleCnt="5">
        <dgm:presLayoutVars/>
      </dgm:prSet>
      <dgm:spPr/>
    </dgm:pt>
    <dgm:pt modelId="{BE7A0AA3-5E13-5641-9A78-5C6B0F12FBDB}" type="pres">
      <dgm:prSet presAssocID="{26E5E0F8-ACF2-CC40-944A-FEC3355C3594}" presName="sibTrans" presStyleCnt="0"/>
      <dgm:spPr/>
    </dgm:pt>
    <dgm:pt modelId="{E8E158C4-1D46-414F-965F-18B1D877DE59}" type="pres">
      <dgm:prSet presAssocID="{F36DCF3D-668B-451F-A45F-1EA49BA9EAE3}" presName="compNode" presStyleCnt="0"/>
      <dgm:spPr/>
    </dgm:pt>
    <dgm:pt modelId="{7EFBC865-3F80-4547-9037-1B02F803E2EA}" type="pres">
      <dgm:prSet presAssocID="{F36DCF3D-668B-451F-A45F-1EA49BA9EAE3}" presName="bgRect" presStyleLbl="bgShp" presStyleIdx="1" presStyleCnt="4" custLinFactNeighborX="12174" custLinFactNeighborY="3516"/>
      <dgm:spPr>
        <a:solidFill>
          <a:schemeClr val="accent1">
            <a:lumMod val="20000"/>
            <a:lumOff val="80000"/>
          </a:schemeClr>
        </a:solidFill>
      </dgm:spPr>
    </dgm:pt>
    <dgm:pt modelId="{4D653A74-5793-4EC8-8C70-37F054254B0F}" type="pres">
      <dgm:prSet presAssocID="{F36DCF3D-668B-451F-A45F-1EA49BA9EAE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6DC0299F-0225-4F23-829F-96114634F078}" type="pres">
      <dgm:prSet presAssocID="{F36DCF3D-668B-451F-A45F-1EA49BA9EAE3}" presName="spaceRect" presStyleCnt="0"/>
      <dgm:spPr/>
    </dgm:pt>
    <dgm:pt modelId="{250CFB89-2A5E-4D98-826C-463379642307}" type="pres">
      <dgm:prSet presAssocID="{F36DCF3D-668B-451F-A45F-1EA49BA9EAE3}" presName="parTx" presStyleLbl="revTx" presStyleIdx="2" presStyleCnt="5" custScaleX="110166" custLinFactNeighborX="-4217" custLinFactNeighborY="1439">
        <dgm:presLayoutVars>
          <dgm:chMax val="0"/>
          <dgm:chPref val="0"/>
        </dgm:presLayoutVars>
      </dgm:prSet>
      <dgm:spPr/>
    </dgm:pt>
    <dgm:pt modelId="{8E8286A5-1904-4246-A43C-7710B479EE41}" type="pres">
      <dgm:prSet presAssocID="{715EBBB1-3581-4B34-A8E0-66D4683AA610}" presName="sibTrans" presStyleCnt="0"/>
      <dgm:spPr/>
    </dgm:pt>
    <dgm:pt modelId="{D5E5DA9F-4B89-4810-B081-351AA200F68A}" type="pres">
      <dgm:prSet presAssocID="{5AFD3E67-B229-4804-8F87-3BCB719BC28B}" presName="compNode" presStyleCnt="0"/>
      <dgm:spPr/>
    </dgm:pt>
    <dgm:pt modelId="{B44F1C32-6008-4154-B941-70950D55935F}" type="pres">
      <dgm:prSet presAssocID="{5AFD3E67-B229-4804-8F87-3BCB719BC28B}" presName="bgRect" presStyleLbl="bgShp" presStyleIdx="2" presStyleCnt="4" custLinFactNeighborX="2952" custLinFactNeighborY="1761"/>
      <dgm:spPr>
        <a:xfrm>
          <a:off x="0" y="2338844"/>
          <a:ext cx="10515600" cy="1305401"/>
        </a:xfrm>
        <a:prstGeom prst="roundRect">
          <a:avLst>
            <a:gd name="adj" fmla="val 10000"/>
          </a:avLst>
        </a:prstGeom>
        <a:solidFill>
          <a:srgbClr val="FFDC00">
            <a:lumMod val="20000"/>
            <a:lumOff val="80000"/>
          </a:srgbClr>
        </a:solidFill>
        <a:ln>
          <a:noFill/>
        </a:ln>
        <a:effectLst/>
      </dgm:spPr>
    </dgm:pt>
    <dgm:pt modelId="{E119D472-1DF6-4A5D-B504-787DC0304E9F}" type="pres">
      <dgm:prSet presAssocID="{5AFD3E67-B229-4804-8F87-3BCB719BC28B}"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oins"/>
        </a:ext>
      </dgm:extLst>
    </dgm:pt>
    <dgm:pt modelId="{7657679E-7EA4-4215-B41A-1F7467582685}" type="pres">
      <dgm:prSet presAssocID="{5AFD3E67-B229-4804-8F87-3BCB719BC28B}" presName="spaceRect" presStyleCnt="0"/>
      <dgm:spPr/>
    </dgm:pt>
    <dgm:pt modelId="{2C3F3C9C-6A43-4D2E-938F-99EA1A89205F}" type="pres">
      <dgm:prSet presAssocID="{5AFD3E67-B229-4804-8F87-3BCB719BC28B}" presName="parTx" presStyleLbl="revTx" presStyleIdx="3" presStyleCnt="5" custScaleX="86160" custLinFactNeighborX="-7034" custLinFactNeighborY="3149">
        <dgm:presLayoutVars>
          <dgm:chMax val="0"/>
          <dgm:chPref val="0"/>
        </dgm:presLayoutVars>
      </dgm:prSet>
      <dgm:spPr/>
    </dgm:pt>
    <dgm:pt modelId="{9ABC64B5-B5CE-6545-AE99-73DF946D9FB2}" type="pres">
      <dgm:prSet presAssocID="{88E4EB30-C637-4C9B-861E-541D749A0A55}" presName="sibTrans" presStyleCnt="0"/>
      <dgm:spPr/>
    </dgm:pt>
    <dgm:pt modelId="{4D7B4C87-4F3E-8048-AB49-3D2A8789424C}" type="pres">
      <dgm:prSet presAssocID="{D026B322-2E9E-5C4D-8EA1-E1F3854C0197}" presName="compNode" presStyleCnt="0"/>
      <dgm:spPr/>
    </dgm:pt>
    <dgm:pt modelId="{E2783BD1-22BB-2743-A6EF-E58CF8EE740F}" type="pres">
      <dgm:prSet presAssocID="{D026B322-2E9E-5C4D-8EA1-E1F3854C0197}" presName="bgRect" presStyleLbl="bgShp" presStyleIdx="3" presStyleCnt="4" custLinFactNeighborX="2219" custLinFactNeighborY="7997"/>
      <dgm:spPr/>
    </dgm:pt>
    <dgm:pt modelId="{BE877B7B-7B80-204B-AFE2-67F076DE3AB3}" type="pres">
      <dgm:prSet presAssocID="{D026B322-2E9E-5C4D-8EA1-E1F3854C0197}" presName="iconRect" presStyleLbl="node1" presStyleIdx="3" presStyleCnt="4"/>
      <dgm:spPr>
        <a:blipFill>
          <a:blip xmlns:r="http://schemas.openxmlformats.org/officeDocument/2006/relationships" r:embed="rId4"/>
          <a:srcRect/>
          <a:stretch>
            <a:fillRect l="-17000" r="-17000"/>
          </a:stretch>
        </a:blipFill>
      </dgm:spPr>
      <dgm:extLst>
        <a:ext uri="{E40237B7-FDA0-4F09-8148-C483321AD2D9}">
          <dgm14:cNvPr xmlns:dgm14="http://schemas.microsoft.com/office/drawing/2010/diagram" id="0" name="" descr="Cartoon checklist and pencil"/>
        </a:ext>
      </dgm:extLst>
    </dgm:pt>
    <dgm:pt modelId="{53E01A08-1343-0E4D-844D-4A3AF8EE601F}" type="pres">
      <dgm:prSet presAssocID="{D026B322-2E9E-5C4D-8EA1-E1F3854C0197}" presName="spaceRect" presStyleCnt="0"/>
      <dgm:spPr/>
    </dgm:pt>
    <dgm:pt modelId="{34113372-2BB0-6248-BAD5-70B9C0BB1F60}" type="pres">
      <dgm:prSet presAssocID="{D026B322-2E9E-5C4D-8EA1-E1F3854C0197}" presName="parTx" presStyleLbl="revTx" presStyleIdx="4" presStyleCnt="5">
        <dgm:presLayoutVars>
          <dgm:chMax val="0"/>
          <dgm:chPref val="0"/>
        </dgm:presLayoutVars>
      </dgm:prSet>
      <dgm:spPr/>
    </dgm:pt>
  </dgm:ptLst>
  <dgm:cxnLst>
    <dgm:cxn modelId="{98B51600-08E4-7940-B7B2-DB7BAF297F96}" srcId="{08E08D01-6316-A149-83AE-2F1332A1353C}" destId="{0845633A-A0BB-204B-8BDE-6DB22D6D8FE6}" srcOrd="0" destOrd="0" parTransId="{3A3271CF-F2F8-E947-AE9C-45EF3B539368}" sibTransId="{A3E8C2FD-3654-8A46-AA51-D1A3815A74B2}"/>
    <dgm:cxn modelId="{E3AB3202-EB73-4049-B528-3633CC432EAE}" srcId="{46A7EE52-D346-4F00-8557-766425A08D50}" destId="{F36DCF3D-668B-451F-A45F-1EA49BA9EAE3}" srcOrd="1" destOrd="0" parTransId="{E11BB690-E29F-4329-B4B1-E3A9FAF7AE7B}" sibTransId="{715EBBB1-3581-4B34-A8E0-66D4683AA610}"/>
    <dgm:cxn modelId="{8B384908-5709-8242-9FD3-D7EB2149FDC9}" type="presOf" srcId="{F36DCF3D-668B-451F-A45F-1EA49BA9EAE3}" destId="{250CFB89-2A5E-4D98-826C-463379642307}" srcOrd="0" destOrd="0" presId="urn:microsoft.com/office/officeart/2018/2/layout/IconVerticalSolidList"/>
    <dgm:cxn modelId="{BB8CC818-F703-414E-A8AC-06E78815D684}" type="presOf" srcId="{0845633A-A0BB-204B-8BDE-6DB22D6D8FE6}" destId="{BB1ACA73-174C-D247-8409-52476212036B}" srcOrd="0" destOrd="0" presId="urn:microsoft.com/office/officeart/2018/2/layout/IconVerticalSolidList"/>
    <dgm:cxn modelId="{D3912321-41F9-664D-B284-348B201C635C}" srcId="{46A7EE52-D346-4F00-8557-766425A08D50}" destId="{D026B322-2E9E-5C4D-8EA1-E1F3854C0197}" srcOrd="3" destOrd="0" parTransId="{E338D6E1-6AA0-5A4E-BA14-3116F343252A}" sibTransId="{A11C2114-28FF-DB45-BC38-A036F4A2EF3F}"/>
    <dgm:cxn modelId="{7C6EE541-34DD-834C-B7D2-37D586E2B8BA}" type="presOf" srcId="{D026B322-2E9E-5C4D-8EA1-E1F3854C0197}" destId="{34113372-2BB0-6248-BAD5-70B9C0BB1F60}" srcOrd="0" destOrd="0" presId="urn:microsoft.com/office/officeart/2018/2/layout/IconVerticalSolidList"/>
    <dgm:cxn modelId="{1B22FF74-3357-B645-A270-5ECA8FCBE2F1}" type="presOf" srcId="{08E08D01-6316-A149-83AE-2F1332A1353C}" destId="{7D424C45-9064-554D-A3EC-8ADAA33BED8B}" srcOrd="0" destOrd="0" presId="urn:microsoft.com/office/officeart/2018/2/layout/IconVerticalSolidList"/>
    <dgm:cxn modelId="{C23DEA75-8C3D-7249-9BB4-4D12A7C0BC57}" type="presOf" srcId="{5AFD3E67-B229-4804-8F87-3BCB719BC28B}" destId="{2C3F3C9C-6A43-4D2E-938F-99EA1A89205F}" srcOrd="0" destOrd="0" presId="urn:microsoft.com/office/officeart/2018/2/layout/IconVerticalSolidList"/>
    <dgm:cxn modelId="{42623158-A194-B749-940E-473039D03018}" srcId="{46A7EE52-D346-4F00-8557-766425A08D50}" destId="{08E08D01-6316-A149-83AE-2F1332A1353C}" srcOrd="0" destOrd="0" parTransId="{0449E3CD-50AE-DD48-B10A-C44AB628B920}" sibTransId="{26E5E0F8-ACF2-CC40-944A-FEC3355C3594}"/>
    <dgm:cxn modelId="{7BBAF379-D785-4C10-B61A-303A40BEC49E}" srcId="{46A7EE52-D346-4F00-8557-766425A08D50}" destId="{5AFD3E67-B229-4804-8F87-3BCB719BC28B}" srcOrd="2" destOrd="0" parTransId="{BD7591AE-B175-4DBC-8684-FFEEA5289510}" sibTransId="{88E4EB30-C637-4C9B-861E-541D749A0A55}"/>
    <dgm:cxn modelId="{BEE4CF8B-73FF-1B43-8572-ADF3EE2ACF6E}" type="presOf" srcId="{46A7EE52-D346-4F00-8557-766425A08D50}" destId="{1C55235B-707A-410C-9E4C-4FE9E3334C65}" srcOrd="0" destOrd="0" presId="urn:microsoft.com/office/officeart/2018/2/layout/IconVerticalSolidList"/>
    <dgm:cxn modelId="{0C9CF8F5-9954-5647-A377-3DC76E6E263C}" type="presParOf" srcId="{1C55235B-707A-410C-9E4C-4FE9E3334C65}" destId="{61AADE3E-74BB-B242-9D9B-A3B39EB20F40}" srcOrd="0" destOrd="0" presId="urn:microsoft.com/office/officeart/2018/2/layout/IconVerticalSolidList"/>
    <dgm:cxn modelId="{1739E549-C7CB-2742-A621-34862DB4416F}" type="presParOf" srcId="{61AADE3E-74BB-B242-9D9B-A3B39EB20F40}" destId="{215EBF6D-C5D3-684E-8E37-6BA58C108432}" srcOrd="0" destOrd="0" presId="urn:microsoft.com/office/officeart/2018/2/layout/IconVerticalSolidList"/>
    <dgm:cxn modelId="{B7EEBABC-6A26-7542-99D1-B4903A054268}" type="presParOf" srcId="{61AADE3E-74BB-B242-9D9B-A3B39EB20F40}" destId="{72A3A8DD-A756-FD43-A054-B57A1880EF11}" srcOrd="1" destOrd="0" presId="urn:microsoft.com/office/officeart/2018/2/layout/IconVerticalSolidList"/>
    <dgm:cxn modelId="{AF4AB9D9-E64B-1F47-AB05-04642900C04C}" type="presParOf" srcId="{61AADE3E-74BB-B242-9D9B-A3B39EB20F40}" destId="{D0C65636-F68C-7641-9EEC-95B974A827F4}" srcOrd="2" destOrd="0" presId="urn:microsoft.com/office/officeart/2018/2/layout/IconVerticalSolidList"/>
    <dgm:cxn modelId="{CCA7960B-5B77-2641-8F28-A5FFA8DCF9BC}" type="presParOf" srcId="{61AADE3E-74BB-B242-9D9B-A3B39EB20F40}" destId="{7D424C45-9064-554D-A3EC-8ADAA33BED8B}" srcOrd="3" destOrd="0" presId="urn:microsoft.com/office/officeart/2018/2/layout/IconVerticalSolidList"/>
    <dgm:cxn modelId="{DF6B5188-1CC8-F94A-BD59-0B4455769921}" type="presParOf" srcId="{61AADE3E-74BB-B242-9D9B-A3B39EB20F40}" destId="{BB1ACA73-174C-D247-8409-52476212036B}" srcOrd="4" destOrd="0" presId="urn:microsoft.com/office/officeart/2018/2/layout/IconVerticalSolidList"/>
    <dgm:cxn modelId="{DE113E6F-DA6A-1340-8036-B1614C8B2DB5}" type="presParOf" srcId="{1C55235B-707A-410C-9E4C-4FE9E3334C65}" destId="{BE7A0AA3-5E13-5641-9A78-5C6B0F12FBDB}" srcOrd="1" destOrd="0" presId="urn:microsoft.com/office/officeart/2018/2/layout/IconVerticalSolidList"/>
    <dgm:cxn modelId="{0A2427EF-44D2-6E4B-98AB-CCD1CC8B02D4}" type="presParOf" srcId="{1C55235B-707A-410C-9E4C-4FE9E3334C65}" destId="{E8E158C4-1D46-414F-965F-18B1D877DE59}" srcOrd="2" destOrd="0" presId="urn:microsoft.com/office/officeart/2018/2/layout/IconVerticalSolidList"/>
    <dgm:cxn modelId="{935D1439-FCF7-1148-B9A8-B9FF6DEFCF27}" type="presParOf" srcId="{E8E158C4-1D46-414F-965F-18B1D877DE59}" destId="{7EFBC865-3F80-4547-9037-1B02F803E2EA}" srcOrd="0" destOrd="0" presId="urn:microsoft.com/office/officeart/2018/2/layout/IconVerticalSolidList"/>
    <dgm:cxn modelId="{7AB3B8BF-A4CE-4C43-8CB5-D38F8DFFD6EC}" type="presParOf" srcId="{E8E158C4-1D46-414F-965F-18B1D877DE59}" destId="{4D653A74-5793-4EC8-8C70-37F054254B0F}" srcOrd="1" destOrd="0" presId="urn:microsoft.com/office/officeart/2018/2/layout/IconVerticalSolidList"/>
    <dgm:cxn modelId="{C6EC25C4-A027-0E45-A070-F9D901188C36}" type="presParOf" srcId="{E8E158C4-1D46-414F-965F-18B1D877DE59}" destId="{6DC0299F-0225-4F23-829F-96114634F078}" srcOrd="2" destOrd="0" presId="urn:microsoft.com/office/officeart/2018/2/layout/IconVerticalSolidList"/>
    <dgm:cxn modelId="{0340CC2C-7700-3747-9729-1549E7DF8D46}" type="presParOf" srcId="{E8E158C4-1D46-414F-965F-18B1D877DE59}" destId="{250CFB89-2A5E-4D98-826C-463379642307}" srcOrd="3" destOrd="0" presId="urn:microsoft.com/office/officeart/2018/2/layout/IconVerticalSolidList"/>
    <dgm:cxn modelId="{F0094A55-B509-E04D-8D99-CF5C3BBE2309}" type="presParOf" srcId="{1C55235B-707A-410C-9E4C-4FE9E3334C65}" destId="{8E8286A5-1904-4246-A43C-7710B479EE41}" srcOrd="3" destOrd="0" presId="urn:microsoft.com/office/officeart/2018/2/layout/IconVerticalSolidList"/>
    <dgm:cxn modelId="{CC17C274-99B5-CE4B-AD1A-B1DE161B4A33}" type="presParOf" srcId="{1C55235B-707A-410C-9E4C-4FE9E3334C65}" destId="{D5E5DA9F-4B89-4810-B081-351AA200F68A}" srcOrd="4" destOrd="0" presId="urn:microsoft.com/office/officeart/2018/2/layout/IconVerticalSolidList"/>
    <dgm:cxn modelId="{64182264-8F28-5642-8D3E-F33174762F4E}" type="presParOf" srcId="{D5E5DA9F-4B89-4810-B081-351AA200F68A}" destId="{B44F1C32-6008-4154-B941-70950D55935F}" srcOrd="0" destOrd="0" presId="urn:microsoft.com/office/officeart/2018/2/layout/IconVerticalSolidList"/>
    <dgm:cxn modelId="{8E87F944-CA2E-3748-A854-FFCFAE7C4B77}" type="presParOf" srcId="{D5E5DA9F-4B89-4810-B081-351AA200F68A}" destId="{E119D472-1DF6-4A5D-B504-787DC0304E9F}" srcOrd="1" destOrd="0" presId="urn:microsoft.com/office/officeart/2018/2/layout/IconVerticalSolidList"/>
    <dgm:cxn modelId="{A8F23444-37B4-E546-8B5C-63535C0B0C50}" type="presParOf" srcId="{D5E5DA9F-4B89-4810-B081-351AA200F68A}" destId="{7657679E-7EA4-4215-B41A-1F7467582685}" srcOrd="2" destOrd="0" presId="urn:microsoft.com/office/officeart/2018/2/layout/IconVerticalSolidList"/>
    <dgm:cxn modelId="{449C7566-36A2-A946-B5D7-7350EB243A7A}" type="presParOf" srcId="{D5E5DA9F-4B89-4810-B081-351AA200F68A}" destId="{2C3F3C9C-6A43-4D2E-938F-99EA1A89205F}" srcOrd="3" destOrd="0" presId="urn:microsoft.com/office/officeart/2018/2/layout/IconVerticalSolidList"/>
    <dgm:cxn modelId="{19198E2C-8670-3645-9C97-4685230589EE}" type="presParOf" srcId="{1C55235B-707A-410C-9E4C-4FE9E3334C65}" destId="{9ABC64B5-B5CE-6545-AE99-73DF946D9FB2}" srcOrd="5" destOrd="0" presId="urn:microsoft.com/office/officeart/2018/2/layout/IconVerticalSolidList"/>
    <dgm:cxn modelId="{270321E7-6E5D-6544-AA05-055EED9F5972}" type="presParOf" srcId="{1C55235B-707A-410C-9E4C-4FE9E3334C65}" destId="{4D7B4C87-4F3E-8048-AB49-3D2A8789424C}" srcOrd="6" destOrd="0" presId="urn:microsoft.com/office/officeart/2018/2/layout/IconVerticalSolidList"/>
    <dgm:cxn modelId="{A557738F-F3B1-3844-B7B8-9BCF5715C064}" type="presParOf" srcId="{4D7B4C87-4F3E-8048-AB49-3D2A8789424C}" destId="{E2783BD1-22BB-2743-A6EF-E58CF8EE740F}" srcOrd="0" destOrd="0" presId="urn:microsoft.com/office/officeart/2018/2/layout/IconVerticalSolidList"/>
    <dgm:cxn modelId="{CB28C106-D9E6-DC45-81E8-48E59A2EE3B6}" type="presParOf" srcId="{4D7B4C87-4F3E-8048-AB49-3D2A8789424C}" destId="{BE877B7B-7B80-204B-AFE2-67F076DE3AB3}" srcOrd="1" destOrd="0" presId="urn:microsoft.com/office/officeart/2018/2/layout/IconVerticalSolidList"/>
    <dgm:cxn modelId="{FE698DAE-54C3-7247-8290-01114DF2E261}" type="presParOf" srcId="{4D7B4C87-4F3E-8048-AB49-3D2A8789424C}" destId="{53E01A08-1343-0E4D-844D-4A3AF8EE601F}" srcOrd="2" destOrd="0" presId="urn:microsoft.com/office/officeart/2018/2/layout/IconVerticalSolidList"/>
    <dgm:cxn modelId="{55BEC46B-670E-E747-B236-2C574AE927A8}" type="presParOf" srcId="{4D7B4C87-4F3E-8048-AB49-3D2A8789424C}" destId="{34113372-2BB0-6248-BAD5-70B9C0BB1F6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5EBF6D-C5D3-684E-8E37-6BA58C108432}">
      <dsp:nvSpPr>
        <dsp:cNvPr id="0" name=""/>
        <dsp:cNvSpPr/>
      </dsp:nvSpPr>
      <dsp:spPr>
        <a:xfrm>
          <a:off x="0" y="1998"/>
          <a:ext cx="10515359" cy="91250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A3A8DD-A756-FD43-A054-B57A1880EF11}">
      <dsp:nvSpPr>
        <dsp:cNvPr id="0" name=""/>
        <dsp:cNvSpPr/>
      </dsp:nvSpPr>
      <dsp:spPr>
        <a:xfrm>
          <a:off x="36653" y="213480"/>
          <a:ext cx="501876" cy="501876"/>
        </a:xfrm>
        <a:prstGeom prst="rect">
          <a:avLst/>
        </a:prstGeom>
        <a:blipFill>
          <a:blip xmlns:r="http://schemas.openxmlformats.org/officeDocument/2006/relationships" r:embed="rId1"/>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424C45-9064-554D-A3EC-8ADAA33BED8B}">
      <dsp:nvSpPr>
        <dsp:cNvPr id="0" name=""/>
        <dsp:cNvSpPr/>
      </dsp:nvSpPr>
      <dsp:spPr>
        <a:xfrm>
          <a:off x="814561" y="8167"/>
          <a:ext cx="4731911" cy="912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73" tIns="96573" rIns="96573" bIns="96573" numCol="1" spcCol="1270" anchor="ctr" anchorCtr="0">
          <a:noAutofit/>
        </a:bodyPr>
        <a:lstStyle/>
        <a:p>
          <a:pPr marL="0" lvl="0" indent="0" algn="l" defTabSz="977900">
            <a:lnSpc>
              <a:spcPct val="100000"/>
            </a:lnSpc>
            <a:spcBef>
              <a:spcPct val="0"/>
            </a:spcBef>
            <a:spcAft>
              <a:spcPct val="35000"/>
            </a:spcAft>
            <a:buNone/>
          </a:pPr>
          <a:endParaRPr lang="en-GB" sz="2200" kern="1200"/>
        </a:p>
      </dsp:txBody>
      <dsp:txXfrm>
        <a:off x="814561" y="8167"/>
        <a:ext cx="4731911" cy="912502"/>
      </dsp:txXfrm>
    </dsp:sp>
    <dsp:sp modelId="{BB1ACA73-174C-D247-8409-52476212036B}">
      <dsp:nvSpPr>
        <dsp:cNvPr id="0" name=""/>
        <dsp:cNvSpPr/>
      </dsp:nvSpPr>
      <dsp:spPr>
        <a:xfrm>
          <a:off x="5546473" y="8167"/>
          <a:ext cx="4727446" cy="912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73" tIns="96573" rIns="96573" bIns="96573" numCol="1" spcCol="1270" anchor="ctr" anchorCtr="0">
          <a:noAutofit/>
        </a:bodyPr>
        <a:lstStyle/>
        <a:p>
          <a:pPr marL="0" lvl="0" indent="0" algn="l" defTabSz="800100">
            <a:lnSpc>
              <a:spcPct val="100000"/>
            </a:lnSpc>
            <a:spcBef>
              <a:spcPct val="0"/>
            </a:spcBef>
            <a:spcAft>
              <a:spcPct val="35000"/>
            </a:spcAft>
            <a:buNone/>
          </a:pPr>
          <a:endParaRPr lang="en-GB" sz="1800" kern="1200" dirty="0"/>
        </a:p>
      </dsp:txBody>
      <dsp:txXfrm>
        <a:off x="5546473" y="8167"/>
        <a:ext cx="4727446" cy="912502"/>
      </dsp:txXfrm>
    </dsp:sp>
    <dsp:sp modelId="{7EFBC865-3F80-4547-9037-1B02F803E2EA}">
      <dsp:nvSpPr>
        <dsp:cNvPr id="0" name=""/>
        <dsp:cNvSpPr/>
      </dsp:nvSpPr>
      <dsp:spPr>
        <a:xfrm>
          <a:off x="0" y="1180878"/>
          <a:ext cx="10515359" cy="912502"/>
        </a:xfrm>
        <a:prstGeom prst="roundRect">
          <a:avLst>
            <a:gd name="adj" fmla="val 10000"/>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4D653A74-5793-4EC8-8C70-37F054254B0F}">
      <dsp:nvSpPr>
        <dsp:cNvPr id="0" name=""/>
        <dsp:cNvSpPr/>
      </dsp:nvSpPr>
      <dsp:spPr>
        <a:xfrm>
          <a:off x="36653" y="1354108"/>
          <a:ext cx="501876" cy="5018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0CFB89-2A5E-4D98-826C-463379642307}">
      <dsp:nvSpPr>
        <dsp:cNvPr id="0" name=""/>
        <dsp:cNvSpPr/>
      </dsp:nvSpPr>
      <dsp:spPr>
        <a:xfrm>
          <a:off x="0" y="1161925"/>
          <a:ext cx="10420996" cy="912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73" tIns="96573" rIns="96573" bIns="96573" numCol="1" spcCol="1270" anchor="ctr" anchorCtr="0">
          <a:noAutofit/>
        </a:bodyPr>
        <a:lstStyle/>
        <a:p>
          <a:pPr marL="0" lvl="0" indent="0" algn="l" defTabSz="800100">
            <a:lnSpc>
              <a:spcPct val="100000"/>
            </a:lnSpc>
            <a:spcBef>
              <a:spcPct val="0"/>
            </a:spcBef>
            <a:spcAft>
              <a:spcPct val="35000"/>
            </a:spcAft>
            <a:buNone/>
          </a:pPr>
          <a:endParaRPr lang="en-US" sz="1800" b="0" strike="noStrike" kern="1200" spc="-1" dirty="0">
            <a:solidFill>
              <a:srgbClr val="000000"/>
            </a:solidFill>
            <a:latin typeface="Calibri"/>
            <a:ea typeface="+mn-ea"/>
            <a:cs typeface="+mn-cs"/>
          </a:endParaRPr>
        </a:p>
      </dsp:txBody>
      <dsp:txXfrm>
        <a:off x="0" y="1161925"/>
        <a:ext cx="10420996" cy="912502"/>
      </dsp:txXfrm>
    </dsp:sp>
    <dsp:sp modelId="{B44F1C32-6008-4154-B941-70950D55935F}">
      <dsp:nvSpPr>
        <dsp:cNvPr id="0" name=""/>
        <dsp:cNvSpPr/>
      </dsp:nvSpPr>
      <dsp:spPr>
        <a:xfrm>
          <a:off x="0" y="2305491"/>
          <a:ext cx="10515359" cy="912502"/>
        </a:xfrm>
        <a:prstGeom prst="roundRect">
          <a:avLst>
            <a:gd name="adj" fmla="val 10000"/>
          </a:avLst>
        </a:prstGeom>
        <a:solidFill>
          <a:srgbClr val="FFDC00">
            <a:lumMod val="20000"/>
            <a:lumOff val="80000"/>
          </a:srgbClr>
        </a:solidFill>
        <a:ln>
          <a:noFill/>
        </a:ln>
        <a:effectLst/>
      </dsp:spPr>
      <dsp:style>
        <a:lnRef idx="0">
          <a:scrgbClr r="0" g="0" b="0"/>
        </a:lnRef>
        <a:fillRef idx="1">
          <a:scrgbClr r="0" g="0" b="0"/>
        </a:fillRef>
        <a:effectRef idx="0">
          <a:scrgbClr r="0" g="0" b="0"/>
        </a:effectRef>
        <a:fontRef idx="minor"/>
      </dsp:style>
    </dsp:sp>
    <dsp:sp modelId="{E119D472-1DF6-4A5D-B504-787DC0304E9F}">
      <dsp:nvSpPr>
        <dsp:cNvPr id="0" name=""/>
        <dsp:cNvSpPr/>
      </dsp:nvSpPr>
      <dsp:spPr>
        <a:xfrm>
          <a:off x="36653" y="2494735"/>
          <a:ext cx="501876" cy="5018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3F3C9C-6A43-4D2E-938F-99EA1A89205F}">
      <dsp:nvSpPr>
        <dsp:cNvPr id="0" name=""/>
        <dsp:cNvSpPr/>
      </dsp:nvSpPr>
      <dsp:spPr>
        <a:xfrm>
          <a:off x="803777" y="2318157"/>
          <a:ext cx="8150183" cy="912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73" tIns="96573" rIns="96573" bIns="96573" numCol="1" spcCol="1270" anchor="ctr" anchorCtr="0">
          <a:noAutofit/>
        </a:bodyPr>
        <a:lstStyle/>
        <a:p>
          <a:pPr marL="0" lvl="0" indent="0" algn="l" defTabSz="977900">
            <a:lnSpc>
              <a:spcPct val="100000"/>
            </a:lnSpc>
            <a:spcBef>
              <a:spcPct val="0"/>
            </a:spcBef>
            <a:spcAft>
              <a:spcPct val="35000"/>
            </a:spcAft>
            <a:buNone/>
          </a:pPr>
          <a:endParaRPr lang="en-US" sz="2200" kern="1200" dirty="0"/>
        </a:p>
      </dsp:txBody>
      <dsp:txXfrm>
        <a:off x="803777" y="2318157"/>
        <a:ext cx="8150183" cy="912502"/>
      </dsp:txXfrm>
    </dsp:sp>
    <dsp:sp modelId="{E2783BD1-22BB-2743-A6EF-E58CF8EE740F}">
      <dsp:nvSpPr>
        <dsp:cNvPr id="0" name=""/>
        <dsp:cNvSpPr/>
      </dsp:nvSpPr>
      <dsp:spPr>
        <a:xfrm>
          <a:off x="-6043" y="3438217"/>
          <a:ext cx="10515359" cy="91250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877B7B-7B80-204B-AFE2-67F076DE3AB3}">
      <dsp:nvSpPr>
        <dsp:cNvPr id="0" name=""/>
        <dsp:cNvSpPr/>
      </dsp:nvSpPr>
      <dsp:spPr>
        <a:xfrm>
          <a:off x="36653" y="3635363"/>
          <a:ext cx="501876" cy="501876"/>
        </a:xfrm>
        <a:prstGeom prst="rect">
          <a:avLst/>
        </a:prstGeom>
        <a:blipFill>
          <a:blip xmlns:r="http://schemas.openxmlformats.org/officeDocument/2006/relationships" r:embed="rId4"/>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113372-2BB0-6248-BAD5-70B9C0BB1F60}">
      <dsp:nvSpPr>
        <dsp:cNvPr id="0" name=""/>
        <dsp:cNvSpPr/>
      </dsp:nvSpPr>
      <dsp:spPr>
        <a:xfrm>
          <a:off x="814561" y="3430050"/>
          <a:ext cx="9459358" cy="912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73" tIns="96573" rIns="96573" bIns="96573" numCol="1" spcCol="1270" anchor="ctr" anchorCtr="0">
          <a:noAutofit/>
        </a:bodyPr>
        <a:lstStyle/>
        <a:p>
          <a:pPr marL="0" lvl="0" indent="0" algn="l" defTabSz="977900">
            <a:lnSpc>
              <a:spcPct val="100000"/>
            </a:lnSpc>
            <a:spcBef>
              <a:spcPct val="0"/>
            </a:spcBef>
            <a:spcAft>
              <a:spcPct val="35000"/>
            </a:spcAft>
            <a:buNone/>
          </a:pPr>
          <a:endParaRPr lang="en-GB" sz="2200" kern="1200"/>
        </a:p>
      </dsp:txBody>
      <dsp:txXfrm>
        <a:off x="814561" y="3430050"/>
        <a:ext cx="9459358" cy="91250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7A4CF7-9883-7542-8774-50E62ADBD844}"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A80CD-AE39-0C4B-A880-515F813E088A}" type="slidenum">
              <a:rPr lang="en-US" smtClean="0"/>
              <a:t>‹#›</a:t>
            </a:fld>
            <a:endParaRPr lang="en-US"/>
          </a:p>
        </p:txBody>
      </p:sp>
    </p:spTree>
    <p:extLst>
      <p:ext uri="{BB962C8B-B14F-4D97-AF65-F5344CB8AC3E}">
        <p14:creationId xmlns:p14="http://schemas.microsoft.com/office/powerpoint/2010/main" val="1154113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 name="PlaceHolder 1"/>
          <p:cNvSpPr>
            <a:spLocks noGrp="1" noRot="1" noChangeAspect="1"/>
          </p:cNvSpPr>
          <p:nvPr>
            <p:ph type="sldImg"/>
          </p:nvPr>
        </p:nvSpPr>
        <p:spPr>
          <a:xfrm>
            <a:off x="381000" y="685800"/>
            <a:ext cx="6096000" cy="3429000"/>
          </a:xfrm>
          <a:prstGeom prst="rect">
            <a:avLst/>
          </a:prstGeom>
        </p:spPr>
      </p:sp>
      <p:sp>
        <p:nvSpPr>
          <p:cNvPr id="889" name="PlaceHolder 2"/>
          <p:cNvSpPr>
            <a:spLocks noGrp="1"/>
          </p:cNvSpPr>
          <p:nvPr>
            <p:ph type="body"/>
          </p:nvPr>
        </p:nvSpPr>
        <p:spPr>
          <a:xfrm>
            <a:off x="685800" y="4343400"/>
            <a:ext cx="5486040" cy="4114440"/>
          </a:xfrm>
          <a:prstGeom prst="rect">
            <a:avLst/>
          </a:prstGeom>
        </p:spPr>
        <p:txBody>
          <a:bodyPr>
            <a:noAutofit/>
          </a:bodyPr>
          <a:lstStyle/>
          <a:p>
            <a:endParaRPr lang="en-AU" sz="2000" b="0" strike="noStrike" spc="-1">
              <a:latin typeface="Arial"/>
            </a:endParaRPr>
          </a:p>
        </p:txBody>
      </p:sp>
      <p:sp>
        <p:nvSpPr>
          <p:cNvPr id="890" name="TextShape 3"/>
          <p:cNvSpPr txBox="1"/>
          <p:nvPr/>
        </p:nvSpPr>
        <p:spPr>
          <a:xfrm>
            <a:off x="3884760" y="8685360"/>
            <a:ext cx="2971440" cy="456840"/>
          </a:xfrm>
          <a:prstGeom prst="rect">
            <a:avLst/>
          </a:prstGeom>
          <a:noFill/>
          <a:ln>
            <a:noFill/>
          </a:ln>
        </p:spPr>
        <p:txBody>
          <a:bodyPr anchor="b">
            <a:noAutofit/>
          </a:bodyPr>
          <a:lstStyle/>
          <a:p>
            <a:pPr algn="r">
              <a:lnSpc>
                <a:spcPct val="100000"/>
              </a:lnSpc>
            </a:pPr>
            <a:fld id="{CA8E2633-6406-4B2F-8FC2-BEEFA185E5FC}" type="slidenum">
              <a:rPr lang="en-US" sz="1200" b="0" strike="noStrike" spc="-1">
                <a:latin typeface="Times New Roman"/>
              </a:rPr>
              <a:t>13</a:t>
            </a:fld>
            <a:endParaRPr lang="en-AU" sz="1200" b="0" strike="noStrike" spc="-1">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46ACD0-BE8A-3D4B-8E89-B0E6ACFF594E}" type="slidenum">
              <a:rPr lang="en-US" smtClean="0"/>
              <a:t>24</a:t>
            </a:fld>
            <a:endParaRPr lang="en-US"/>
          </a:p>
        </p:txBody>
      </p:sp>
    </p:spTree>
    <p:extLst>
      <p:ext uri="{BB962C8B-B14F-4D97-AF65-F5344CB8AC3E}">
        <p14:creationId xmlns:p14="http://schemas.microsoft.com/office/powerpoint/2010/main" val="661372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EA80CD-AE39-0C4B-A880-515F813E088A}" type="slidenum">
              <a:rPr lang="en-US" smtClean="0"/>
              <a:t>28</a:t>
            </a:fld>
            <a:endParaRPr lang="en-US"/>
          </a:p>
        </p:txBody>
      </p:sp>
    </p:spTree>
    <p:extLst>
      <p:ext uri="{BB962C8B-B14F-4D97-AF65-F5344CB8AC3E}">
        <p14:creationId xmlns:p14="http://schemas.microsoft.com/office/powerpoint/2010/main" val="1337348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 name="PlaceHolder 1"/>
          <p:cNvSpPr>
            <a:spLocks noGrp="1" noRot="1" noChangeAspect="1"/>
          </p:cNvSpPr>
          <p:nvPr>
            <p:ph type="sldImg"/>
          </p:nvPr>
        </p:nvSpPr>
        <p:spPr>
          <a:xfrm>
            <a:off x="685800" y="1143000"/>
            <a:ext cx="5486400" cy="3086100"/>
          </a:xfrm>
          <a:prstGeom prst="rect">
            <a:avLst/>
          </a:prstGeom>
        </p:spPr>
      </p:sp>
      <p:sp>
        <p:nvSpPr>
          <p:cNvPr id="906" name="PlaceHolder 2"/>
          <p:cNvSpPr>
            <a:spLocks noGrp="1"/>
          </p:cNvSpPr>
          <p:nvPr>
            <p:ph type="body"/>
          </p:nvPr>
        </p:nvSpPr>
        <p:spPr>
          <a:xfrm>
            <a:off x="685800" y="4400640"/>
            <a:ext cx="5485680" cy="3599640"/>
          </a:xfrm>
          <a:prstGeom prst="rect">
            <a:avLst/>
          </a:prstGeom>
        </p:spPr>
        <p:txBody>
          <a:bodyPr>
            <a:noAutofit/>
          </a:bodyPr>
          <a:lstStyle/>
          <a:p>
            <a:pPr marL="216000" indent="-215640">
              <a:lnSpc>
                <a:spcPct val="100000"/>
              </a:lnSpc>
              <a:tabLst>
                <a:tab pos="0" algn="l"/>
              </a:tabLst>
            </a:pPr>
            <a:endParaRPr lang="en-AU" sz="2000" b="0" strike="noStrike" spc="-1" dirty="0">
              <a:latin typeface="Arial"/>
            </a:endParaRPr>
          </a:p>
        </p:txBody>
      </p:sp>
      <p:sp>
        <p:nvSpPr>
          <p:cNvPr id="907"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558C43E2-827C-4315-BF65-93F6E14D59B1}" type="slidenum">
              <a:rPr lang="en-US" sz="1200" b="0" strike="noStrike" spc="-1">
                <a:solidFill>
                  <a:srgbClr val="000000"/>
                </a:solidFill>
                <a:latin typeface="Times New Roman"/>
                <a:ea typeface="+mn-ea"/>
              </a:rPr>
              <a:t>30</a:t>
            </a:fld>
            <a:endParaRPr lang="en-AU" sz="1200" b="0" strike="noStrike" spc="-1">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46ACD0-BE8A-3D4B-8E89-B0E6ACFF594E}" type="slidenum">
              <a:rPr lang="en-US" smtClean="0"/>
              <a:t>32</a:t>
            </a:fld>
            <a:endParaRPr lang="en-US"/>
          </a:p>
        </p:txBody>
      </p:sp>
    </p:spTree>
    <p:extLst>
      <p:ext uri="{BB962C8B-B14F-4D97-AF65-F5344CB8AC3E}">
        <p14:creationId xmlns:p14="http://schemas.microsoft.com/office/powerpoint/2010/main" val="497843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46ACD0-BE8A-3D4B-8E89-B0E6ACFF594E}" type="slidenum">
              <a:rPr lang="en-US" smtClean="0"/>
              <a:t>33</a:t>
            </a:fld>
            <a:endParaRPr lang="en-US"/>
          </a:p>
        </p:txBody>
      </p:sp>
    </p:spTree>
    <p:extLst>
      <p:ext uri="{BB962C8B-B14F-4D97-AF65-F5344CB8AC3E}">
        <p14:creationId xmlns:p14="http://schemas.microsoft.com/office/powerpoint/2010/main" val="1311294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46ACD0-BE8A-3D4B-8E89-B0E6ACFF594E}" type="slidenum">
              <a:rPr lang="en-US" smtClean="0"/>
              <a:t>36</a:t>
            </a:fld>
            <a:endParaRPr lang="en-US"/>
          </a:p>
        </p:txBody>
      </p:sp>
    </p:spTree>
    <p:extLst>
      <p:ext uri="{BB962C8B-B14F-4D97-AF65-F5344CB8AC3E}">
        <p14:creationId xmlns:p14="http://schemas.microsoft.com/office/powerpoint/2010/main" val="3108359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5113-57A5-9394-9EAC-AE049E0FC471}"/>
              </a:ext>
            </a:extLst>
          </p:cNvPr>
          <p:cNvSpPr>
            <a:spLocks noGrp="1"/>
          </p:cNvSpPr>
          <p:nvPr>
            <p:ph type="ctrTitle"/>
          </p:nvPr>
        </p:nvSpPr>
        <p:spPr>
          <a:xfrm>
            <a:off x="1984003" y="3702358"/>
            <a:ext cx="6571317" cy="780120"/>
          </a:xfrm>
        </p:spPr>
        <p:txBody>
          <a:bodyPr anchor="t" anchorCtr="0"/>
          <a:lstStyle>
            <a:lvl1pPr algn="l">
              <a:defRPr sz="3500" b="0" i="0">
                <a:solidFill>
                  <a:schemeClr val="bg1"/>
                </a:solidFill>
                <a:latin typeface="ABC Oracle Medium" panose="020B0504040202060203" pitchFamily="34" charset="77"/>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F1D9585-239A-5710-5FBB-F38F3137D466}"/>
              </a:ext>
            </a:extLst>
          </p:cNvPr>
          <p:cNvSpPr>
            <a:spLocks noGrp="1"/>
          </p:cNvSpPr>
          <p:nvPr>
            <p:ph type="subTitle" idx="1"/>
          </p:nvPr>
        </p:nvSpPr>
        <p:spPr>
          <a:xfrm>
            <a:off x="2001357" y="4488870"/>
            <a:ext cx="6566752" cy="1598604"/>
          </a:xfrm>
        </p:spPr>
        <p:txBody>
          <a:bodyPr anchor="t" anchorCtr="0"/>
          <a:lstStyle>
            <a:lvl1pPr marL="0" indent="0" algn="l">
              <a:spcBef>
                <a:spcPts val="0"/>
              </a:spcBef>
              <a:spcAft>
                <a:spcPts val="0"/>
              </a:spcAft>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1" name="Graphic 9">
            <a:extLst>
              <a:ext uri="{FF2B5EF4-FFF2-40B4-BE49-F238E27FC236}">
                <a16:creationId xmlns:a16="http://schemas.microsoft.com/office/drawing/2014/main" id="{7C687F61-C361-715E-64E1-F940513FF331}"/>
              </a:ext>
            </a:extLst>
          </p:cNvPr>
          <p:cNvSpPr/>
          <p:nvPr/>
        </p:nvSpPr>
        <p:spPr>
          <a:xfrm>
            <a:off x="333637" y="298711"/>
            <a:ext cx="4232364" cy="2633050"/>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a:p>
        </p:txBody>
      </p:sp>
      <p:sp>
        <p:nvSpPr>
          <p:cNvPr id="5" name="Footer Placeholder 4">
            <a:extLst>
              <a:ext uri="{FF2B5EF4-FFF2-40B4-BE49-F238E27FC236}">
                <a16:creationId xmlns:a16="http://schemas.microsoft.com/office/drawing/2014/main" id="{6E921332-E814-972E-C4E3-95339D3485E1}"/>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bg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28068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5113-57A5-9394-9EAC-AE049E0FC471}"/>
              </a:ext>
            </a:extLst>
          </p:cNvPr>
          <p:cNvSpPr>
            <a:spLocks noGrp="1"/>
          </p:cNvSpPr>
          <p:nvPr>
            <p:ph type="ctrTitle"/>
          </p:nvPr>
        </p:nvSpPr>
        <p:spPr>
          <a:xfrm>
            <a:off x="321110" y="286185"/>
            <a:ext cx="6571317" cy="780120"/>
          </a:xfrm>
        </p:spPr>
        <p:txBody>
          <a:bodyPr anchor="t" anchorCtr="0"/>
          <a:lstStyle>
            <a:lvl1pPr algn="l">
              <a:defRPr sz="3500" b="0" i="0">
                <a:solidFill>
                  <a:schemeClr val="bg1"/>
                </a:solidFill>
                <a:latin typeface="ABC Oracle Medium" panose="020B0504040202060203" pitchFamily="34" charset="77"/>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F1D9585-239A-5710-5FBB-F38F3137D466}"/>
              </a:ext>
            </a:extLst>
          </p:cNvPr>
          <p:cNvSpPr>
            <a:spLocks noGrp="1"/>
          </p:cNvSpPr>
          <p:nvPr>
            <p:ph type="subTitle" idx="1"/>
          </p:nvPr>
        </p:nvSpPr>
        <p:spPr>
          <a:xfrm>
            <a:off x="338464" y="1122801"/>
            <a:ext cx="6566752" cy="1598604"/>
          </a:xfrm>
        </p:spPr>
        <p:txBody>
          <a:bodyPr anchor="t" anchorCtr="0"/>
          <a:lstStyle>
            <a:lvl1pPr marL="0" indent="0" algn="l">
              <a:spcBef>
                <a:spcPts val="0"/>
              </a:spcBef>
              <a:spcAft>
                <a:spcPts val="0"/>
              </a:spcAft>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8" name="Freeform 17">
            <a:extLst>
              <a:ext uri="{FF2B5EF4-FFF2-40B4-BE49-F238E27FC236}">
                <a16:creationId xmlns:a16="http://schemas.microsoft.com/office/drawing/2014/main" id="{476D9EB4-DA8D-7007-E1F1-13594489E635}"/>
              </a:ext>
            </a:extLst>
          </p:cNvPr>
          <p:cNvSpPr/>
          <p:nvPr userDrawn="1"/>
        </p:nvSpPr>
        <p:spPr>
          <a:xfrm>
            <a:off x="8188346" y="2855934"/>
            <a:ext cx="3692504" cy="3692504"/>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bg1"/>
          </a:solidFill>
          <a:ln w="9525" cap="flat">
            <a:noFill/>
            <a:prstDash val="solid"/>
            <a:miter/>
          </a:ln>
        </p:spPr>
        <p:txBody>
          <a:bodyPr rtlCol="0" anchor="ctr"/>
          <a:lstStyle/>
          <a:p>
            <a:endParaRPr lang="en-US"/>
          </a:p>
        </p:txBody>
      </p:sp>
      <p:sp>
        <p:nvSpPr>
          <p:cNvPr id="13" name="Graphic 11">
            <a:extLst>
              <a:ext uri="{FF2B5EF4-FFF2-40B4-BE49-F238E27FC236}">
                <a16:creationId xmlns:a16="http://schemas.microsoft.com/office/drawing/2014/main" id="{9A47DABB-6B23-B92F-2CE3-C72452A43FFC}"/>
              </a:ext>
            </a:extLst>
          </p:cNvPr>
          <p:cNvSpPr/>
          <p:nvPr/>
        </p:nvSpPr>
        <p:spPr>
          <a:xfrm>
            <a:off x="9244208" y="317500"/>
            <a:ext cx="2636642" cy="1008569"/>
          </a:xfrm>
          <a:custGeom>
            <a:avLst/>
            <a:gdLst>
              <a:gd name="connsiteX0" fmla="*/ 4115562 w 4188999"/>
              <a:gd name="connsiteY0" fmla="*/ 1595750 h 1602377"/>
              <a:gd name="connsiteX1" fmla="*/ 4189000 w 4188999"/>
              <a:gd name="connsiteY1" fmla="*/ 1522747 h 1602377"/>
              <a:gd name="connsiteX2" fmla="*/ 4115562 w 4188999"/>
              <a:gd name="connsiteY2" fmla="*/ 1450690 h 1602377"/>
              <a:gd name="connsiteX3" fmla="*/ 4042124 w 4188999"/>
              <a:gd name="connsiteY3" fmla="*/ 1522747 h 1602377"/>
              <a:gd name="connsiteX4" fmla="*/ 4115562 w 4188999"/>
              <a:gd name="connsiteY4" fmla="*/ 1595750 h 1602377"/>
              <a:gd name="connsiteX5" fmla="*/ 3601307 w 4188999"/>
              <a:gd name="connsiteY5" fmla="*/ 1296067 h 1602377"/>
              <a:gd name="connsiteX6" fmla="*/ 3731038 w 4188999"/>
              <a:gd name="connsiteY6" fmla="*/ 1179414 h 1602377"/>
              <a:gd name="connsiteX7" fmla="*/ 3859816 w 4188999"/>
              <a:gd name="connsiteY7" fmla="*/ 1296067 h 1602377"/>
              <a:gd name="connsiteX8" fmla="*/ 3601307 w 4188999"/>
              <a:gd name="connsiteY8" fmla="*/ 1296067 h 1602377"/>
              <a:gd name="connsiteX9" fmla="*/ 3735800 w 4188999"/>
              <a:gd name="connsiteY9" fmla="*/ 1602378 h 1602377"/>
              <a:gd name="connsiteX10" fmla="*/ 3960019 w 4188999"/>
              <a:gd name="connsiteY10" fmla="*/ 1462053 h 1602377"/>
              <a:gd name="connsiteX11" fmla="*/ 3839813 w 4188999"/>
              <a:gd name="connsiteY11" fmla="*/ 1462053 h 1602377"/>
              <a:gd name="connsiteX12" fmla="*/ 3737705 w 4188999"/>
              <a:gd name="connsiteY12" fmla="*/ 1513278 h 1602377"/>
              <a:gd name="connsiteX13" fmla="*/ 3599403 w 4188999"/>
              <a:gd name="connsiteY13" fmla="*/ 1378634 h 1602377"/>
              <a:gd name="connsiteX14" fmla="*/ 3973354 w 4188999"/>
              <a:gd name="connsiteY14" fmla="*/ 1378634 h 1602377"/>
              <a:gd name="connsiteX15" fmla="*/ 3728180 w 4188999"/>
              <a:gd name="connsiteY15" fmla="*/ 1089367 h 1602377"/>
              <a:gd name="connsiteX16" fmla="*/ 3483959 w 4188999"/>
              <a:gd name="connsiteY16" fmla="*/ 1347387 h 1602377"/>
              <a:gd name="connsiteX17" fmla="*/ 3735800 w 4188999"/>
              <a:gd name="connsiteY17" fmla="*/ 1602378 h 1602377"/>
              <a:gd name="connsiteX18" fmla="*/ 3363754 w 4188999"/>
              <a:gd name="connsiteY18" fmla="*/ 1592909 h 1602377"/>
              <a:gd name="connsiteX19" fmla="*/ 3436239 w 4188999"/>
              <a:gd name="connsiteY19" fmla="*/ 1583441 h 1602377"/>
              <a:gd name="connsiteX20" fmla="*/ 3436239 w 4188999"/>
              <a:gd name="connsiteY20" fmla="*/ 1500969 h 1602377"/>
              <a:gd name="connsiteX21" fmla="*/ 3394234 w 4188999"/>
              <a:gd name="connsiteY21" fmla="*/ 1505703 h 1602377"/>
              <a:gd name="connsiteX22" fmla="*/ 3329369 w 4188999"/>
              <a:gd name="connsiteY22" fmla="*/ 1428912 h 1602377"/>
              <a:gd name="connsiteX23" fmla="*/ 3329369 w 4188999"/>
              <a:gd name="connsiteY23" fmla="*/ 1191818 h 1602377"/>
              <a:gd name="connsiteX24" fmla="*/ 3426714 w 4188999"/>
              <a:gd name="connsiteY24" fmla="*/ 1191818 h 1602377"/>
              <a:gd name="connsiteX25" fmla="*/ 3426714 w 4188999"/>
              <a:gd name="connsiteY25" fmla="*/ 1103570 h 1602377"/>
              <a:gd name="connsiteX26" fmla="*/ 3329369 w 4188999"/>
              <a:gd name="connsiteY26" fmla="*/ 1103570 h 1602377"/>
              <a:gd name="connsiteX27" fmla="*/ 3329369 w 4188999"/>
              <a:gd name="connsiteY27" fmla="*/ 961256 h 1602377"/>
              <a:gd name="connsiteX28" fmla="*/ 3218688 w 4188999"/>
              <a:gd name="connsiteY28" fmla="*/ 961256 h 1602377"/>
              <a:gd name="connsiteX29" fmla="*/ 3218688 w 4188999"/>
              <a:gd name="connsiteY29" fmla="*/ 1103570 h 1602377"/>
              <a:gd name="connsiteX30" fmla="*/ 3135725 w 4188999"/>
              <a:gd name="connsiteY30" fmla="*/ 1103570 h 1602377"/>
              <a:gd name="connsiteX31" fmla="*/ 3135725 w 4188999"/>
              <a:gd name="connsiteY31" fmla="*/ 1191818 h 1602377"/>
              <a:gd name="connsiteX32" fmla="*/ 3218688 w 4188999"/>
              <a:gd name="connsiteY32" fmla="*/ 1191818 h 1602377"/>
              <a:gd name="connsiteX33" fmla="*/ 3218688 w 4188999"/>
              <a:gd name="connsiteY33" fmla="*/ 1449743 h 1602377"/>
              <a:gd name="connsiteX34" fmla="*/ 3363754 w 4188999"/>
              <a:gd name="connsiteY34" fmla="*/ 1592909 h 1602377"/>
              <a:gd name="connsiteX35" fmla="*/ 2815209 w 4188999"/>
              <a:gd name="connsiteY35" fmla="*/ 1602378 h 1602377"/>
              <a:gd name="connsiteX36" fmla="*/ 2952560 w 4188999"/>
              <a:gd name="connsiteY36" fmla="*/ 1528428 h 1602377"/>
              <a:gd name="connsiteX37" fmla="*/ 2952560 w 4188999"/>
              <a:gd name="connsiteY37" fmla="*/ 1588175 h 1602377"/>
              <a:gd name="connsiteX38" fmla="*/ 3064193 w 4188999"/>
              <a:gd name="connsiteY38" fmla="*/ 1588175 h 1602377"/>
              <a:gd name="connsiteX39" fmla="*/ 3064193 w 4188999"/>
              <a:gd name="connsiteY39" fmla="*/ 1103570 h 1602377"/>
              <a:gd name="connsiteX40" fmla="*/ 2950655 w 4188999"/>
              <a:gd name="connsiteY40" fmla="*/ 1103570 h 1602377"/>
              <a:gd name="connsiteX41" fmla="*/ 2950655 w 4188999"/>
              <a:gd name="connsiteY41" fmla="*/ 1372006 h 1602377"/>
              <a:gd name="connsiteX42" fmla="*/ 2848547 w 4188999"/>
              <a:gd name="connsiteY42" fmla="*/ 1509490 h 1602377"/>
              <a:gd name="connsiteX43" fmla="*/ 2766536 w 4188999"/>
              <a:gd name="connsiteY43" fmla="*/ 1407040 h 1602377"/>
              <a:gd name="connsiteX44" fmla="*/ 2766536 w 4188999"/>
              <a:gd name="connsiteY44" fmla="*/ 1103570 h 1602377"/>
              <a:gd name="connsiteX45" fmla="*/ 2652998 w 4188999"/>
              <a:gd name="connsiteY45" fmla="*/ 1103570 h 1602377"/>
              <a:gd name="connsiteX46" fmla="*/ 2652998 w 4188999"/>
              <a:gd name="connsiteY46" fmla="*/ 1424178 h 1602377"/>
              <a:gd name="connsiteX47" fmla="*/ 2815209 w 4188999"/>
              <a:gd name="connsiteY47" fmla="*/ 1602378 h 1602377"/>
              <a:gd name="connsiteX48" fmla="*/ 2499360 w 4188999"/>
              <a:gd name="connsiteY48" fmla="*/ 1592909 h 1602377"/>
              <a:gd name="connsiteX49" fmla="*/ 2571845 w 4188999"/>
              <a:gd name="connsiteY49" fmla="*/ 1583441 h 1602377"/>
              <a:gd name="connsiteX50" fmla="*/ 2571845 w 4188999"/>
              <a:gd name="connsiteY50" fmla="*/ 1500969 h 1602377"/>
              <a:gd name="connsiteX51" fmla="*/ 2529840 w 4188999"/>
              <a:gd name="connsiteY51" fmla="*/ 1505703 h 1602377"/>
              <a:gd name="connsiteX52" fmla="*/ 2464975 w 4188999"/>
              <a:gd name="connsiteY52" fmla="*/ 1428912 h 1602377"/>
              <a:gd name="connsiteX53" fmla="*/ 2464975 w 4188999"/>
              <a:gd name="connsiteY53" fmla="*/ 1191818 h 1602377"/>
              <a:gd name="connsiteX54" fmla="*/ 2562320 w 4188999"/>
              <a:gd name="connsiteY54" fmla="*/ 1191818 h 1602377"/>
              <a:gd name="connsiteX55" fmla="*/ 2562320 w 4188999"/>
              <a:gd name="connsiteY55" fmla="*/ 1103570 h 1602377"/>
              <a:gd name="connsiteX56" fmla="*/ 2465070 w 4188999"/>
              <a:gd name="connsiteY56" fmla="*/ 1103570 h 1602377"/>
              <a:gd name="connsiteX57" fmla="*/ 2465070 w 4188999"/>
              <a:gd name="connsiteY57" fmla="*/ 961256 h 1602377"/>
              <a:gd name="connsiteX58" fmla="*/ 2354390 w 4188999"/>
              <a:gd name="connsiteY58" fmla="*/ 961256 h 1602377"/>
              <a:gd name="connsiteX59" fmla="*/ 2354390 w 4188999"/>
              <a:gd name="connsiteY59" fmla="*/ 1103570 h 1602377"/>
              <a:gd name="connsiteX60" fmla="*/ 2271427 w 4188999"/>
              <a:gd name="connsiteY60" fmla="*/ 1103570 h 1602377"/>
              <a:gd name="connsiteX61" fmla="*/ 2271427 w 4188999"/>
              <a:gd name="connsiteY61" fmla="*/ 1191818 h 1602377"/>
              <a:gd name="connsiteX62" fmla="*/ 2354390 w 4188999"/>
              <a:gd name="connsiteY62" fmla="*/ 1191818 h 1602377"/>
              <a:gd name="connsiteX63" fmla="*/ 2354390 w 4188999"/>
              <a:gd name="connsiteY63" fmla="*/ 1449743 h 1602377"/>
              <a:gd name="connsiteX64" fmla="*/ 2499360 w 4188999"/>
              <a:gd name="connsiteY64" fmla="*/ 1592909 h 1602377"/>
              <a:gd name="connsiteX65" fmla="*/ 2069116 w 4188999"/>
              <a:gd name="connsiteY65" fmla="*/ 980194 h 1602377"/>
              <a:gd name="connsiteX66" fmla="*/ 2143506 w 4188999"/>
              <a:gd name="connsiteY66" fmla="*/ 1054144 h 1602377"/>
              <a:gd name="connsiteX67" fmla="*/ 2217896 w 4188999"/>
              <a:gd name="connsiteY67" fmla="*/ 980194 h 1602377"/>
              <a:gd name="connsiteX68" fmla="*/ 2143506 w 4188999"/>
              <a:gd name="connsiteY68" fmla="*/ 905297 h 1602377"/>
              <a:gd name="connsiteX69" fmla="*/ 2069116 w 4188999"/>
              <a:gd name="connsiteY69" fmla="*/ 980194 h 1602377"/>
              <a:gd name="connsiteX70" fmla="*/ 2087213 w 4188999"/>
              <a:gd name="connsiteY70" fmla="*/ 1588175 h 1602377"/>
              <a:gd name="connsiteX71" fmla="*/ 2199799 w 4188999"/>
              <a:gd name="connsiteY71" fmla="*/ 1588175 h 1602377"/>
              <a:gd name="connsiteX72" fmla="*/ 2199799 w 4188999"/>
              <a:gd name="connsiteY72" fmla="*/ 1103570 h 1602377"/>
              <a:gd name="connsiteX73" fmla="*/ 2087213 w 4188999"/>
              <a:gd name="connsiteY73" fmla="*/ 1103570 h 1602377"/>
              <a:gd name="connsiteX74" fmla="*/ 2087213 w 4188999"/>
              <a:gd name="connsiteY74" fmla="*/ 1588175 h 1602377"/>
              <a:gd name="connsiteX75" fmla="*/ 1928908 w 4188999"/>
              <a:gd name="connsiteY75" fmla="*/ 1592909 h 1602377"/>
              <a:gd name="connsiteX76" fmla="*/ 2001393 w 4188999"/>
              <a:gd name="connsiteY76" fmla="*/ 1583441 h 1602377"/>
              <a:gd name="connsiteX77" fmla="*/ 2001393 w 4188999"/>
              <a:gd name="connsiteY77" fmla="*/ 1500969 h 1602377"/>
              <a:gd name="connsiteX78" fmla="*/ 1959388 w 4188999"/>
              <a:gd name="connsiteY78" fmla="*/ 1505703 h 1602377"/>
              <a:gd name="connsiteX79" fmla="*/ 1894523 w 4188999"/>
              <a:gd name="connsiteY79" fmla="*/ 1428912 h 1602377"/>
              <a:gd name="connsiteX80" fmla="*/ 1894523 w 4188999"/>
              <a:gd name="connsiteY80" fmla="*/ 1191818 h 1602377"/>
              <a:gd name="connsiteX81" fmla="*/ 1991868 w 4188999"/>
              <a:gd name="connsiteY81" fmla="*/ 1191818 h 1602377"/>
              <a:gd name="connsiteX82" fmla="*/ 1991868 w 4188999"/>
              <a:gd name="connsiteY82" fmla="*/ 1103570 h 1602377"/>
              <a:gd name="connsiteX83" fmla="*/ 1894523 w 4188999"/>
              <a:gd name="connsiteY83" fmla="*/ 1103570 h 1602377"/>
              <a:gd name="connsiteX84" fmla="*/ 1894523 w 4188999"/>
              <a:gd name="connsiteY84" fmla="*/ 961256 h 1602377"/>
              <a:gd name="connsiteX85" fmla="*/ 1783842 w 4188999"/>
              <a:gd name="connsiteY85" fmla="*/ 961256 h 1602377"/>
              <a:gd name="connsiteX86" fmla="*/ 1783842 w 4188999"/>
              <a:gd name="connsiteY86" fmla="*/ 1103570 h 1602377"/>
              <a:gd name="connsiteX87" fmla="*/ 1700879 w 4188999"/>
              <a:gd name="connsiteY87" fmla="*/ 1103570 h 1602377"/>
              <a:gd name="connsiteX88" fmla="*/ 1700879 w 4188999"/>
              <a:gd name="connsiteY88" fmla="*/ 1191818 h 1602377"/>
              <a:gd name="connsiteX89" fmla="*/ 1783842 w 4188999"/>
              <a:gd name="connsiteY89" fmla="*/ 1191818 h 1602377"/>
              <a:gd name="connsiteX90" fmla="*/ 1783842 w 4188999"/>
              <a:gd name="connsiteY90" fmla="*/ 1449743 h 1602377"/>
              <a:gd name="connsiteX91" fmla="*/ 1928908 w 4188999"/>
              <a:gd name="connsiteY91" fmla="*/ 1592909 h 1602377"/>
              <a:gd name="connsiteX92" fmla="*/ 1450848 w 4188999"/>
              <a:gd name="connsiteY92" fmla="*/ 1602378 h 1602377"/>
              <a:gd name="connsiteX93" fmla="*/ 1666494 w 4188999"/>
              <a:gd name="connsiteY93" fmla="*/ 1444914 h 1602377"/>
              <a:gd name="connsiteX94" fmla="*/ 1488091 w 4188999"/>
              <a:gd name="connsiteY94" fmla="*/ 1298813 h 1602377"/>
              <a:gd name="connsiteX95" fmla="*/ 1428941 w 4188999"/>
              <a:gd name="connsiteY95" fmla="*/ 1285557 h 1602377"/>
              <a:gd name="connsiteX96" fmla="*/ 1351693 w 4188999"/>
              <a:gd name="connsiteY96" fmla="*/ 1229598 h 1602377"/>
              <a:gd name="connsiteX97" fmla="*/ 1435608 w 4188999"/>
              <a:gd name="connsiteY97" fmla="*/ 1172691 h 1602377"/>
              <a:gd name="connsiteX98" fmla="*/ 1535811 w 4188999"/>
              <a:gd name="connsiteY98" fmla="*/ 1234332 h 1602377"/>
              <a:gd name="connsiteX99" fmla="*/ 1649349 w 4188999"/>
              <a:gd name="connsiteY99" fmla="*/ 1234332 h 1602377"/>
              <a:gd name="connsiteX100" fmla="*/ 1436561 w 4188999"/>
              <a:gd name="connsiteY100" fmla="*/ 1090219 h 1602377"/>
              <a:gd name="connsiteX101" fmla="*/ 1236155 w 4188999"/>
              <a:gd name="connsiteY101" fmla="*/ 1236320 h 1602377"/>
              <a:gd name="connsiteX102" fmla="*/ 1400270 w 4188999"/>
              <a:gd name="connsiteY102" fmla="*/ 1380433 h 1602377"/>
              <a:gd name="connsiteX103" fmla="*/ 1457516 w 4188999"/>
              <a:gd name="connsiteY103" fmla="*/ 1392742 h 1602377"/>
              <a:gd name="connsiteX104" fmla="*/ 1551051 w 4188999"/>
              <a:gd name="connsiteY104" fmla="*/ 1456277 h 1602377"/>
              <a:gd name="connsiteX105" fmla="*/ 1456563 w 4188999"/>
              <a:gd name="connsiteY105" fmla="*/ 1518864 h 1602377"/>
              <a:gd name="connsiteX106" fmla="*/ 1341120 w 4188999"/>
              <a:gd name="connsiteY106" fmla="*/ 1437339 h 1602377"/>
              <a:gd name="connsiteX107" fmla="*/ 1219010 w 4188999"/>
              <a:gd name="connsiteY107" fmla="*/ 1437339 h 1602377"/>
              <a:gd name="connsiteX108" fmla="*/ 1450848 w 4188999"/>
              <a:gd name="connsiteY108" fmla="*/ 1602378 h 1602377"/>
              <a:gd name="connsiteX109" fmla="*/ 720090 w 4188999"/>
              <a:gd name="connsiteY109" fmla="*/ 1588175 h 1602377"/>
              <a:gd name="connsiteX110" fmla="*/ 833628 w 4188999"/>
              <a:gd name="connsiteY110" fmla="*/ 1588175 h 1602377"/>
              <a:gd name="connsiteX111" fmla="*/ 833628 w 4188999"/>
              <a:gd name="connsiteY111" fmla="*/ 1317845 h 1602377"/>
              <a:gd name="connsiteX112" fmla="*/ 943356 w 4188999"/>
              <a:gd name="connsiteY112" fmla="*/ 1182254 h 1602377"/>
              <a:gd name="connsiteX113" fmla="*/ 1023461 w 4188999"/>
              <a:gd name="connsiteY113" fmla="*/ 1275236 h 1602377"/>
              <a:gd name="connsiteX114" fmla="*/ 1023461 w 4188999"/>
              <a:gd name="connsiteY114" fmla="*/ 1588175 h 1602377"/>
              <a:gd name="connsiteX115" fmla="*/ 1137952 w 4188999"/>
              <a:gd name="connsiteY115" fmla="*/ 1588175 h 1602377"/>
              <a:gd name="connsiteX116" fmla="*/ 1137952 w 4188999"/>
              <a:gd name="connsiteY116" fmla="*/ 1265673 h 1602377"/>
              <a:gd name="connsiteX117" fmla="*/ 975741 w 4188999"/>
              <a:gd name="connsiteY117" fmla="*/ 1089272 h 1602377"/>
              <a:gd name="connsiteX118" fmla="*/ 830675 w 4188999"/>
              <a:gd name="connsiteY118" fmla="*/ 1166063 h 1602377"/>
              <a:gd name="connsiteX119" fmla="*/ 830675 w 4188999"/>
              <a:gd name="connsiteY119" fmla="*/ 1103475 h 1602377"/>
              <a:gd name="connsiteX120" fmla="*/ 720090 w 4188999"/>
              <a:gd name="connsiteY120" fmla="*/ 1103475 h 1602377"/>
              <a:gd name="connsiteX121" fmla="*/ 720090 w 4188999"/>
              <a:gd name="connsiteY121" fmla="*/ 1588175 h 1602377"/>
              <a:gd name="connsiteX122" fmla="*/ 471964 w 4188999"/>
              <a:gd name="connsiteY122" fmla="*/ 1588175 h 1602377"/>
              <a:gd name="connsiteX123" fmla="*/ 591217 w 4188999"/>
              <a:gd name="connsiteY123" fmla="*/ 1588175 h 1602377"/>
              <a:gd name="connsiteX124" fmla="*/ 591217 w 4188999"/>
              <a:gd name="connsiteY124" fmla="*/ 924329 h 1602377"/>
              <a:gd name="connsiteX125" fmla="*/ 471964 w 4188999"/>
              <a:gd name="connsiteY125" fmla="*/ 924329 h 1602377"/>
              <a:gd name="connsiteX126" fmla="*/ 471964 w 4188999"/>
              <a:gd name="connsiteY126" fmla="*/ 1588175 h 1602377"/>
              <a:gd name="connsiteX127" fmla="*/ 3960971 w 4188999"/>
              <a:gd name="connsiteY127" fmla="*/ 697081 h 1602377"/>
              <a:gd name="connsiteX128" fmla="*/ 4176617 w 4188999"/>
              <a:gd name="connsiteY128" fmla="*/ 539618 h 1602377"/>
              <a:gd name="connsiteX129" fmla="*/ 3998214 w 4188999"/>
              <a:gd name="connsiteY129" fmla="*/ 393517 h 1602377"/>
              <a:gd name="connsiteX130" fmla="*/ 3939064 w 4188999"/>
              <a:gd name="connsiteY130" fmla="*/ 380261 h 1602377"/>
              <a:gd name="connsiteX131" fmla="*/ 3861816 w 4188999"/>
              <a:gd name="connsiteY131" fmla="*/ 324301 h 1602377"/>
              <a:gd name="connsiteX132" fmla="*/ 3945731 w 4188999"/>
              <a:gd name="connsiteY132" fmla="*/ 267394 h 1602377"/>
              <a:gd name="connsiteX133" fmla="*/ 4045934 w 4188999"/>
              <a:gd name="connsiteY133" fmla="*/ 329035 h 1602377"/>
              <a:gd name="connsiteX134" fmla="*/ 4159472 w 4188999"/>
              <a:gd name="connsiteY134" fmla="*/ 329035 h 1602377"/>
              <a:gd name="connsiteX135" fmla="*/ 3946684 w 4188999"/>
              <a:gd name="connsiteY135" fmla="*/ 184923 h 1602377"/>
              <a:gd name="connsiteX136" fmla="*/ 3746278 w 4188999"/>
              <a:gd name="connsiteY136" fmla="*/ 331024 h 1602377"/>
              <a:gd name="connsiteX137" fmla="*/ 3910394 w 4188999"/>
              <a:gd name="connsiteY137" fmla="*/ 475136 h 1602377"/>
              <a:gd name="connsiteX138" fmla="*/ 3967639 w 4188999"/>
              <a:gd name="connsiteY138" fmla="*/ 487446 h 1602377"/>
              <a:gd name="connsiteX139" fmla="*/ 4061174 w 4188999"/>
              <a:gd name="connsiteY139" fmla="*/ 550980 h 1602377"/>
              <a:gd name="connsiteX140" fmla="*/ 3966686 w 4188999"/>
              <a:gd name="connsiteY140" fmla="*/ 613568 h 1602377"/>
              <a:gd name="connsiteX141" fmla="*/ 3851243 w 4188999"/>
              <a:gd name="connsiteY141" fmla="*/ 532043 h 1602377"/>
              <a:gd name="connsiteX142" fmla="*/ 3729133 w 4188999"/>
              <a:gd name="connsiteY142" fmla="*/ 532043 h 1602377"/>
              <a:gd name="connsiteX143" fmla="*/ 3960971 w 4188999"/>
              <a:gd name="connsiteY143" fmla="*/ 697081 h 1602377"/>
              <a:gd name="connsiteX144" fmla="*/ 3307747 w 4188999"/>
              <a:gd name="connsiteY144" fmla="*/ 390771 h 1602377"/>
              <a:gd name="connsiteX145" fmla="*/ 3437478 w 4188999"/>
              <a:gd name="connsiteY145" fmla="*/ 274117 h 1602377"/>
              <a:gd name="connsiteX146" fmla="*/ 3566255 w 4188999"/>
              <a:gd name="connsiteY146" fmla="*/ 390771 h 1602377"/>
              <a:gd name="connsiteX147" fmla="*/ 3307747 w 4188999"/>
              <a:gd name="connsiteY147" fmla="*/ 390771 h 1602377"/>
              <a:gd name="connsiteX148" fmla="*/ 3442240 w 4188999"/>
              <a:gd name="connsiteY148" fmla="*/ 697081 h 1602377"/>
              <a:gd name="connsiteX149" fmla="*/ 3666458 w 4188999"/>
              <a:gd name="connsiteY149" fmla="*/ 556756 h 1602377"/>
              <a:gd name="connsiteX150" fmla="*/ 3546253 w 4188999"/>
              <a:gd name="connsiteY150" fmla="*/ 556756 h 1602377"/>
              <a:gd name="connsiteX151" fmla="*/ 3444145 w 4188999"/>
              <a:gd name="connsiteY151" fmla="*/ 607981 h 1602377"/>
              <a:gd name="connsiteX152" fmla="*/ 3305842 w 4188999"/>
              <a:gd name="connsiteY152" fmla="*/ 473337 h 1602377"/>
              <a:gd name="connsiteX153" fmla="*/ 3679889 w 4188999"/>
              <a:gd name="connsiteY153" fmla="*/ 473337 h 1602377"/>
              <a:gd name="connsiteX154" fmla="*/ 3434715 w 4188999"/>
              <a:gd name="connsiteY154" fmla="*/ 184070 h 1602377"/>
              <a:gd name="connsiteX155" fmla="*/ 3190494 w 4188999"/>
              <a:gd name="connsiteY155" fmla="*/ 441996 h 1602377"/>
              <a:gd name="connsiteX156" fmla="*/ 3442240 w 4188999"/>
              <a:gd name="connsiteY156" fmla="*/ 697081 h 1602377"/>
              <a:gd name="connsiteX157" fmla="*/ 2968371 w 4188999"/>
              <a:gd name="connsiteY157" fmla="*/ 74897 h 1602377"/>
              <a:gd name="connsiteX158" fmla="*/ 3042761 w 4188999"/>
              <a:gd name="connsiteY158" fmla="*/ 148847 h 1602377"/>
              <a:gd name="connsiteX159" fmla="*/ 3117152 w 4188999"/>
              <a:gd name="connsiteY159" fmla="*/ 74897 h 1602377"/>
              <a:gd name="connsiteX160" fmla="*/ 3042761 w 4188999"/>
              <a:gd name="connsiteY160" fmla="*/ 0 h 1602377"/>
              <a:gd name="connsiteX161" fmla="*/ 2968371 w 4188999"/>
              <a:gd name="connsiteY161" fmla="*/ 74897 h 1602377"/>
              <a:gd name="connsiteX162" fmla="*/ 2986469 w 4188999"/>
              <a:gd name="connsiteY162" fmla="*/ 682878 h 1602377"/>
              <a:gd name="connsiteX163" fmla="*/ 3099054 w 4188999"/>
              <a:gd name="connsiteY163" fmla="*/ 682878 h 1602377"/>
              <a:gd name="connsiteX164" fmla="*/ 3099054 w 4188999"/>
              <a:gd name="connsiteY164" fmla="*/ 198179 h 1602377"/>
              <a:gd name="connsiteX165" fmla="*/ 2986469 w 4188999"/>
              <a:gd name="connsiteY165" fmla="*/ 198179 h 1602377"/>
              <a:gd name="connsiteX166" fmla="*/ 2986469 w 4188999"/>
              <a:gd name="connsiteY166" fmla="*/ 682878 h 1602377"/>
              <a:gd name="connsiteX167" fmla="*/ 2628995 w 4188999"/>
              <a:gd name="connsiteY167" fmla="*/ 682878 h 1602377"/>
              <a:gd name="connsiteX168" fmla="*/ 2742533 w 4188999"/>
              <a:gd name="connsiteY168" fmla="*/ 682878 h 1602377"/>
              <a:gd name="connsiteX169" fmla="*/ 2742533 w 4188999"/>
              <a:gd name="connsiteY169" fmla="*/ 463774 h 1602377"/>
              <a:gd name="connsiteX170" fmla="*/ 2826449 w 4188999"/>
              <a:gd name="connsiteY170" fmla="*/ 299682 h 1602377"/>
              <a:gd name="connsiteX171" fmla="*/ 2913316 w 4188999"/>
              <a:gd name="connsiteY171" fmla="*/ 292108 h 1602377"/>
              <a:gd name="connsiteX172" fmla="*/ 2913316 w 4188999"/>
              <a:gd name="connsiteY172" fmla="*/ 183976 h 1602377"/>
              <a:gd name="connsiteX173" fmla="*/ 2739676 w 4188999"/>
              <a:gd name="connsiteY173" fmla="*/ 297789 h 1602377"/>
              <a:gd name="connsiteX174" fmla="*/ 2739676 w 4188999"/>
              <a:gd name="connsiteY174" fmla="*/ 198179 h 1602377"/>
              <a:gd name="connsiteX175" fmla="*/ 2628995 w 4188999"/>
              <a:gd name="connsiteY175" fmla="*/ 198179 h 1602377"/>
              <a:gd name="connsiteX176" fmla="*/ 2628995 w 4188999"/>
              <a:gd name="connsiteY176" fmla="*/ 682878 h 1602377"/>
              <a:gd name="connsiteX177" fmla="*/ 2140744 w 4188999"/>
              <a:gd name="connsiteY177" fmla="*/ 440102 h 1602377"/>
              <a:gd name="connsiteX178" fmla="*/ 2264759 w 4188999"/>
              <a:gd name="connsiteY178" fmla="*/ 275064 h 1602377"/>
              <a:gd name="connsiteX179" fmla="*/ 2392585 w 4188999"/>
              <a:gd name="connsiteY179" fmla="*/ 440102 h 1602377"/>
              <a:gd name="connsiteX180" fmla="*/ 2264759 w 4188999"/>
              <a:gd name="connsiteY180" fmla="*/ 607034 h 1602377"/>
              <a:gd name="connsiteX181" fmla="*/ 2140744 w 4188999"/>
              <a:gd name="connsiteY181" fmla="*/ 440102 h 1602377"/>
              <a:gd name="connsiteX182" fmla="*/ 2242852 w 4188999"/>
              <a:gd name="connsiteY182" fmla="*/ 697081 h 1602377"/>
              <a:gd name="connsiteX183" fmla="*/ 2390775 w 4188999"/>
              <a:gd name="connsiteY183" fmla="*/ 622184 h 1602377"/>
              <a:gd name="connsiteX184" fmla="*/ 2390775 w 4188999"/>
              <a:gd name="connsiteY184" fmla="*/ 682878 h 1602377"/>
              <a:gd name="connsiteX185" fmla="*/ 2505266 w 4188999"/>
              <a:gd name="connsiteY185" fmla="*/ 682878 h 1602377"/>
              <a:gd name="connsiteX186" fmla="*/ 2505266 w 4188999"/>
              <a:gd name="connsiteY186" fmla="*/ 198179 h 1602377"/>
              <a:gd name="connsiteX187" fmla="*/ 2390775 w 4188999"/>
              <a:gd name="connsiteY187" fmla="*/ 198179 h 1602377"/>
              <a:gd name="connsiteX188" fmla="*/ 2390775 w 4188999"/>
              <a:gd name="connsiteY188" fmla="*/ 260766 h 1602377"/>
              <a:gd name="connsiteX189" fmla="*/ 2242852 w 4188999"/>
              <a:gd name="connsiteY189" fmla="*/ 183976 h 1602377"/>
              <a:gd name="connsiteX190" fmla="*/ 2024348 w 4188999"/>
              <a:gd name="connsiteY190" fmla="*/ 440008 h 1602377"/>
              <a:gd name="connsiteX191" fmla="*/ 2242852 w 4188999"/>
              <a:gd name="connsiteY191" fmla="*/ 697081 h 1602377"/>
              <a:gd name="connsiteX192" fmla="*/ 1683068 w 4188999"/>
              <a:gd name="connsiteY192" fmla="*/ 697081 h 1602377"/>
              <a:gd name="connsiteX193" fmla="*/ 1820418 w 4188999"/>
              <a:gd name="connsiteY193" fmla="*/ 623131 h 1602377"/>
              <a:gd name="connsiteX194" fmla="*/ 1820418 w 4188999"/>
              <a:gd name="connsiteY194" fmla="*/ 682878 h 1602377"/>
              <a:gd name="connsiteX195" fmla="*/ 1932051 w 4188999"/>
              <a:gd name="connsiteY195" fmla="*/ 682878 h 1602377"/>
              <a:gd name="connsiteX196" fmla="*/ 1932051 w 4188999"/>
              <a:gd name="connsiteY196" fmla="*/ 198179 h 1602377"/>
              <a:gd name="connsiteX197" fmla="*/ 1818513 w 4188999"/>
              <a:gd name="connsiteY197" fmla="*/ 198179 h 1602377"/>
              <a:gd name="connsiteX198" fmla="*/ 1818513 w 4188999"/>
              <a:gd name="connsiteY198" fmla="*/ 466615 h 1602377"/>
              <a:gd name="connsiteX199" fmla="*/ 1716405 w 4188999"/>
              <a:gd name="connsiteY199" fmla="*/ 604099 h 1602377"/>
              <a:gd name="connsiteX200" fmla="*/ 1634395 w 4188999"/>
              <a:gd name="connsiteY200" fmla="*/ 501649 h 1602377"/>
              <a:gd name="connsiteX201" fmla="*/ 1634395 w 4188999"/>
              <a:gd name="connsiteY201" fmla="*/ 198179 h 1602377"/>
              <a:gd name="connsiteX202" fmla="*/ 1520857 w 4188999"/>
              <a:gd name="connsiteY202" fmla="*/ 198179 h 1602377"/>
              <a:gd name="connsiteX203" fmla="*/ 1520857 w 4188999"/>
              <a:gd name="connsiteY203" fmla="*/ 518787 h 1602377"/>
              <a:gd name="connsiteX204" fmla="*/ 1683068 w 4188999"/>
              <a:gd name="connsiteY204" fmla="*/ 697081 h 1602377"/>
              <a:gd name="connsiteX205" fmla="*/ 1368552 w 4188999"/>
              <a:gd name="connsiteY205" fmla="*/ 687613 h 1602377"/>
              <a:gd name="connsiteX206" fmla="*/ 1441037 w 4188999"/>
              <a:gd name="connsiteY206" fmla="*/ 678144 h 1602377"/>
              <a:gd name="connsiteX207" fmla="*/ 1441037 w 4188999"/>
              <a:gd name="connsiteY207" fmla="*/ 595577 h 1602377"/>
              <a:gd name="connsiteX208" fmla="*/ 1399032 w 4188999"/>
              <a:gd name="connsiteY208" fmla="*/ 600312 h 1602377"/>
              <a:gd name="connsiteX209" fmla="*/ 1334167 w 4188999"/>
              <a:gd name="connsiteY209" fmla="*/ 523521 h 1602377"/>
              <a:gd name="connsiteX210" fmla="*/ 1334167 w 4188999"/>
              <a:gd name="connsiteY210" fmla="*/ 286426 h 1602377"/>
              <a:gd name="connsiteX211" fmla="*/ 1431512 w 4188999"/>
              <a:gd name="connsiteY211" fmla="*/ 286426 h 1602377"/>
              <a:gd name="connsiteX212" fmla="*/ 1431512 w 4188999"/>
              <a:gd name="connsiteY212" fmla="*/ 198179 h 1602377"/>
              <a:gd name="connsiteX213" fmla="*/ 1334167 w 4188999"/>
              <a:gd name="connsiteY213" fmla="*/ 198179 h 1602377"/>
              <a:gd name="connsiteX214" fmla="*/ 1334167 w 4188999"/>
              <a:gd name="connsiteY214" fmla="*/ 55960 h 1602377"/>
              <a:gd name="connsiteX215" fmla="*/ 1223486 w 4188999"/>
              <a:gd name="connsiteY215" fmla="*/ 55960 h 1602377"/>
              <a:gd name="connsiteX216" fmla="*/ 1223486 w 4188999"/>
              <a:gd name="connsiteY216" fmla="*/ 198179 h 1602377"/>
              <a:gd name="connsiteX217" fmla="*/ 1140524 w 4188999"/>
              <a:gd name="connsiteY217" fmla="*/ 198179 h 1602377"/>
              <a:gd name="connsiteX218" fmla="*/ 1140524 w 4188999"/>
              <a:gd name="connsiteY218" fmla="*/ 286426 h 1602377"/>
              <a:gd name="connsiteX219" fmla="*/ 1223486 w 4188999"/>
              <a:gd name="connsiteY219" fmla="*/ 286426 h 1602377"/>
              <a:gd name="connsiteX220" fmla="*/ 1223486 w 4188999"/>
              <a:gd name="connsiteY220" fmla="*/ 544352 h 1602377"/>
              <a:gd name="connsiteX221" fmla="*/ 1368552 w 4188999"/>
              <a:gd name="connsiteY221" fmla="*/ 687613 h 1602377"/>
              <a:gd name="connsiteX222" fmla="*/ 884111 w 4188999"/>
              <a:gd name="connsiteY222" fmla="*/ 697081 h 1602377"/>
              <a:gd name="connsiteX223" fmla="*/ 1106424 w 4188999"/>
              <a:gd name="connsiteY223" fmla="*/ 530149 h 1602377"/>
              <a:gd name="connsiteX224" fmla="*/ 993838 w 4188999"/>
              <a:gd name="connsiteY224" fmla="*/ 530149 h 1602377"/>
              <a:gd name="connsiteX225" fmla="*/ 886015 w 4188999"/>
              <a:gd name="connsiteY225" fmla="*/ 604099 h 1602377"/>
              <a:gd name="connsiteX226" fmla="*/ 761048 w 4188999"/>
              <a:gd name="connsiteY226" fmla="*/ 441901 h 1602377"/>
              <a:gd name="connsiteX227" fmla="*/ 888873 w 4188999"/>
              <a:gd name="connsiteY227" fmla="*/ 277810 h 1602377"/>
              <a:gd name="connsiteX228" fmla="*/ 993838 w 4188999"/>
              <a:gd name="connsiteY228" fmla="*/ 351760 h 1602377"/>
              <a:gd name="connsiteX229" fmla="*/ 1105472 w 4188999"/>
              <a:gd name="connsiteY229" fmla="*/ 351760 h 1602377"/>
              <a:gd name="connsiteX230" fmla="*/ 886968 w 4188999"/>
              <a:gd name="connsiteY230" fmla="*/ 184828 h 1602377"/>
              <a:gd name="connsiteX231" fmla="*/ 641795 w 4188999"/>
              <a:gd name="connsiteY231" fmla="*/ 441807 h 1602377"/>
              <a:gd name="connsiteX232" fmla="*/ 884111 w 4188999"/>
              <a:gd name="connsiteY232" fmla="*/ 697081 h 1602377"/>
              <a:gd name="connsiteX233" fmla="*/ 208026 w 4188999"/>
              <a:gd name="connsiteY233" fmla="*/ 444837 h 1602377"/>
              <a:gd name="connsiteX234" fmla="*/ 252889 w 4188999"/>
              <a:gd name="connsiteY234" fmla="*/ 314927 h 1602377"/>
              <a:gd name="connsiteX235" fmla="*/ 312039 w 4188999"/>
              <a:gd name="connsiteY235" fmla="*/ 143261 h 1602377"/>
              <a:gd name="connsiteX236" fmla="*/ 312992 w 4188999"/>
              <a:gd name="connsiteY236" fmla="*/ 143261 h 1602377"/>
              <a:gd name="connsiteX237" fmla="*/ 372142 w 4188999"/>
              <a:gd name="connsiteY237" fmla="*/ 313980 h 1602377"/>
              <a:gd name="connsiteX238" fmla="*/ 417005 w 4188999"/>
              <a:gd name="connsiteY238" fmla="*/ 444837 h 1602377"/>
              <a:gd name="connsiteX239" fmla="*/ 208026 w 4188999"/>
              <a:gd name="connsiteY239" fmla="*/ 444837 h 1602377"/>
              <a:gd name="connsiteX240" fmla="*/ 0 w 4188999"/>
              <a:gd name="connsiteY240" fmla="*/ 682878 h 1602377"/>
              <a:gd name="connsiteX241" fmla="*/ 124968 w 4188999"/>
              <a:gd name="connsiteY241" fmla="*/ 682878 h 1602377"/>
              <a:gd name="connsiteX242" fmla="*/ 172688 w 4188999"/>
              <a:gd name="connsiteY242" fmla="*/ 544447 h 1602377"/>
              <a:gd name="connsiteX243" fmla="*/ 451295 w 4188999"/>
              <a:gd name="connsiteY243" fmla="*/ 544447 h 1602377"/>
              <a:gd name="connsiteX244" fmla="*/ 499015 w 4188999"/>
              <a:gd name="connsiteY244" fmla="*/ 682878 h 1602377"/>
              <a:gd name="connsiteX245" fmla="*/ 626840 w 4188999"/>
              <a:gd name="connsiteY245" fmla="*/ 682878 h 1602377"/>
              <a:gd name="connsiteX246" fmla="*/ 380714 w 4188999"/>
              <a:gd name="connsiteY246" fmla="*/ 18937 h 1602377"/>
              <a:gd name="connsiteX247" fmla="*/ 248984 w 4188999"/>
              <a:gd name="connsiteY247" fmla="*/ 18937 h 1602377"/>
              <a:gd name="connsiteX248" fmla="*/ 0 w 4188999"/>
              <a:gd name="connsiteY248" fmla="*/ 682878 h 160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4188999" h="1602377">
                <a:moveTo>
                  <a:pt x="4115562" y="1595750"/>
                </a:moveTo>
                <a:cubicBezTo>
                  <a:pt x="4155662" y="1595750"/>
                  <a:pt x="4189000" y="1563462"/>
                  <a:pt x="4189000" y="1522747"/>
                </a:cubicBezTo>
                <a:cubicBezTo>
                  <a:pt x="4189000" y="1482884"/>
                  <a:pt x="4155567" y="1450690"/>
                  <a:pt x="4115562" y="1450690"/>
                </a:cubicBezTo>
                <a:cubicBezTo>
                  <a:pt x="4075462" y="1450690"/>
                  <a:pt x="4042124" y="1482978"/>
                  <a:pt x="4042124" y="1522747"/>
                </a:cubicBezTo>
                <a:cubicBezTo>
                  <a:pt x="4042124" y="1563556"/>
                  <a:pt x="4075462" y="1595750"/>
                  <a:pt x="4115562" y="1595750"/>
                </a:cubicBezTo>
                <a:moveTo>
                  <a:pt x="3601307" y="1296067"/>
                </a:moveTo>
                <a:cubicBezTo>
                  <a:pt x="3611785" y="1227798"/>
                  <a:pt x="3664268" y="1179414"/>
                  <a:pt x="3731038" y="1179414"/>
                </a:cubicBezTo>
                <a:cubicBezTo>
                  <a:pt x="3803523" y="1179414"/>
                  <a:pt x="3849338" y="1225905"/>
                  <a:pt x="3859816" y="1296067"/>
                </a:cubicBezTo>
                <a:lnTo>
                  <a:pt x="3601307" y="1296067"/>
                </a:lnTo>
                <a:close/>
                <a:moveTo>
                  <a:pt x="3735800" y="1602378"/>
                </a:moveTo>
                <a:cubicBezTo>
                  <a:pt x="3856006" y="1602378"/>
                  <a:pt x="3934206" y="1544524"/>
                  <a:pt x="3960019" y="1462053"/>
                </a:cubicBezTo>
                <a:lnTo>
                  <a:pt x="3839813" y="1462053"/>
                </a:lnTo>
                <a:cubicBezTo>
                  <a:pt x="3824573" y="1490459"/>
                  <a:pt x="3793046" y="1513278"/>
                  <a:pt x="3737705" y="1513278"/>
                </a:cubicBezTo>
                <a:cubicBezTo>
                  <a:pt x="3661410" y="1513278"/>
                  <a:pt x="3605117" y="1459212"/>
                  <a:pt x="3599403" y="1378634"/>
                </a:cubicBezTo>
                <a:lnTo>
                  <a:pt x="3973354" y="1378634"/>
                </a:lnTo>
                <a:cubicBezTo>
                  <a:pt x="3971449" y="1194658"/>
                  <a:pt x="3874103" y="1089367"/>
                  <a:pt x="3728180" y="1089367"/>
                </a:cubicBezTo>
                <a:cubicBezTo>
                  <a:pt x="3595592" y="1089367"/>
                  <a:pt x="3483959" y="1195605"/>
                  <a:pt x="3483959" y="1347387"/>
                </a:cubicBezTo>
                <a:cubicBezTo>
                  <a:pt x="3483959" y="1500022"/>
                  <a:pt x="3580353" y="1602378"/>
                  <a:pt x="3735800" y="1602378"/>
                </a:cubicBezTo>
                <a:moveTo>
                  <a:pt x="3363754" y="1592909"/>
                </a:moveTo>
                <a:cubicBezTo>
                  <a:pt x="3390424" y="1592909"/>
                  <a:pt x="3420047" y="1589122"/>
                  <a:pt x="3436239" y="1583441"/>
                </a:cubicBezTo>
                <a:lnTo>
                  <a:pt x="3436239" y="1500969"/>
                </a:lnTo>
                <a:cubicBezTo>
                  <a:pt x="3420047" y="1503809"/>
                  <a:pt x="3405664" y="1505703"/>
                  <a:pt x="3394234" y="1505703"/>
                </a:cubicBezTo>
                <a:cubicBezTo>
                  <a:pt x="3346514" y="1505703"/>
                  <a:pt x="3329369" y="1479191"/>
                  <a:pt x="3329369" y="1428912"/>
                </a:cubicBezTo>
                <a:lnTo>
                  <a:pt x="3329369" y="1191818"/>
                </a:lnTo>
                <a:lnTo>
                  <a:pt x="3426714" y="1191818"/>
                </a:lnTo>
                <a:lnTo>
                  <a:pt x="3426714" y="1103570"/>
                </a:lnTo>
                <a:lnTo>
                  <a:pt x="3329369" y="1103570"/>
                </a:lnTo>
                <a:lnTo>
                  <a:pt x="3329369" y="961256"/>
                </a:lnTo>
                <a:lnTo>
                  <a:pt x="3218688" y="961256"/>
                </a:lnTo>
                <a:lnTo>
                  <a:pt x="3218688" y="1103570"/>
                </a:lnTo>
                <a:lnTo>
                  <a:pt x="3135725" y="1103570"/>
                </a:lnTo>
                <a:lnTo>
                  <a:pt x="3135725" y="1191818"/>
                </a:lnTo>
                <a:lnTo>
                  <a:pt x="3218688" y="1191818"/>
                </a:lnTo>
                <a:lnTo>
                  <a:pt x="3218688" y="1449743"/>
                </a:lnTo>
                <a:cubicBezTo>
                  <a:pt x="3218688" y="1556928"/>
                  <a:pt x="3284601" y="1592909"/>
                  <a:pt x="3363754" y="1592909"/>
                </a:cubicBezTo>
                <a:moveTo>
                  <a:pt x="2815209" y="1602378"/>
                </a:moveTo>
                <a:cubicBezTo>
                  <a:pt x="2879122" y="1602378"/>
                  <a:pt x="2925890" y="1576813"/>
                  <a:pt x="2952560" y="1528428"/>
                </a:cubicBezTo>
                <a:lnTo>
                  <a:pt x="2952560" y="1588175"/>
                </a:lnTo>
                <a:lnTo>
                  <a:pt x="3064193" y="1588175"/>
                </a:lnTo>
                <a:lnTo>
                  <a:pt x="3064193" y="1103570"/>
                </a:lnTo>
                <a:lnTo>
                  <a:pt x="2950655" y="1103570"/>
                </a:lnTo>
                <a:lnTo>
                  <a:pt x="2950655" y="1372006"/>
                </a:lnTo>
                <a:cubicBezTo>
                  <a:pt x="2950655" y="1469722"/>
                  <a:pt x="2899124" y="1509490"/>
                  <a:pt x="2848547" y="1509490"/>
                </a:cubicBezTo>
                <a:cubicBezTo>
                  <a:pt x="2791301" y="1509490"/>
                  <a:pt x="2766536" y="1471521"/>
                  <a:pt x="2766536" y="1407040"/>
                </a:cubicBezTo>
                <a:lnTo>
                  <a:pt x="2766536" y="1103570"/>
                </a:lnTo>
                <a:lnTo>
                  <a:pt x="2652998" y="1103570"/>
                </a:lnTo>
                <a:lnTo>
                  <a:pt x="2652998" y="1424178"/>
                </a:lnTo>
                <a:cubicBezTo>
                  <a:pt x="2652998" y="1541684"/>
                  <a:pt x="2719769" y="1602378"/>
                  <a:pt x="2815209" y="1602378"/>
                </a:cubicBezTo>
                <a:moveTo>
                  <a:pt x="2499360" y="1592909"/>
                </a:moveTo>
                <a:cubicBezTo>
                  <a:pt x="2526030" y="1592909"/>
                  <a:pt x="2555653" y="1589122"/>
                  <a:pt x="2571845" y="1583441"/>
                </a:cubicBezTo>
                <a:lnTo>
                  <a:pt x="2571845" y="1500969"/>
                </a:lnTo>
                <a:cubicBezTo>
                  <a:pt x="2555653" y="1503809"/>
                  <a:pt x="2541270" y="1505703"/>
                  <a:pt x="2529840" y="1505703"/>
                </a:cubicBezTo>
                <a:cubicBezTo>
                  <a:pt x="2482120" y="1505703"/>
                  <a:pt x="2464975" y="1479191"/>
                  <a:pt x="2464975" y="1428912"/>
                </a:cubicBezTo>
                <a:lnTo>
                  <a:pt x="2464975" y="1191818"/>
                </a:lnTo>
                <a:lnTo>
                  <a:pt x="2562320" y="1191818"/>
                </a:lnTo>
                <a:lnTo>
                  <a:pt x="2562320" y="1103570"/>
                </a:lnTo>
                <a:lnTo>
                  <a:pt x="2465070" y="1103570"/>
                </a:lnTo>
                <a:lnTo>
                  <a:pt x="2465070" y="961256"/>
                </a:lnTo>
                <a:lnTo>
                  <a:pt x="2354390" y="961256"/>
                </a:lnTo>
                <a:lnTo>
                  <a:pt x="2354390" y="1103570"/>
                </a:lnTo>
                <a:lnTo>
                  <a:pt x="2271427" y="1103570"/>
                </a:lnTo>
                <a:lnTo>
                  <a:pt x="2271427" y="1191818"/>
                </a:lnTo>
                <a:lnTo>
                  <a:pt x="2354390" y="1191818"/>
                </a:lnTo>
                <a:lnTo>
                  <a:pt x="2354390" y="1449743"/>
                </a:lnTo>
                <a:cubicBezTo>
                  <a:pt x="2354390" y="1556928"/>
                  <a:pt x="2420207" y="1592909"/>
                  <a:pt x="2499360" y="1592909"/>
                </a:cubicBezTo>
                <a:moveTo>
                  <a:pt x="2069116" y="980194"/>
                </a:moveTo>
                <a:cubicBezTo>
                  <a:pt x="2069116" y="1021003"/>
                  <a:pt x="2102549" y="1054144"/>
                  <a:pt x="2143506" y="1054144"/>
                </a:cubicBezTo>
                <a:cubicBezTo>
                  <a:pt x="2184559" y="1054144"/>
                  <a:pt x="2217896" y="1020909"/>
                  <a:pt x="2217896" y="980194"/>
                </a:cubicBezTo>
                <a:cubicBezTo>
                  <a:pt x="2217896" y="938437"/>
                  <a:pt x="2184464" y="905297"/>
                  <a:pt x="2143506" y="905297"/>
                </a:cubicBezTo>
                <a:cubicBezTo>
                  <a:pt x="2102549" y="905297"/>
                  <a:pt x="2069116" y="938532"/>
                  <a:pt x="2069116" y="980194"/>
                </a:cubicBezTo>
                <a:moveTo>
                  <a:pt x="2087213" y="1588175"/>
                </a:moveTo>
                <a:lnTo>
                  <a:pt x="2199799" y="1588175"/>
                </a:lnTo>
                <a:lnTo>
                  <a:pt x="2199799" y="1103570"/>
                </a:lnTo>
                <a:lnTo>
                  <a:pt x="2087213" y="1103570"/>
                </a:lnTo>
                <a:lnTo>
                  <a:pt x="2087213" y="1588175"/>
                </a:lnTo>
                <a:close/>
                <a:moveTo>
                  <a:pt x="1928908" y="1592909"/>
                </a:moveTo>
                <a:cubicBezTo>
                  <a:pt x="1955578" y="1592909"/>
                  <a:pt x="1985201" y="1589122"/>
                  <a:pt x="2001393" y="1583441"/>
                </a:cubicBezTo>
                <a:lnTo>
                  <a:pt x="2001393" y="1500969"/>
                </a:lnTo>
                <a:cubicBezTo>
                  <a:pt x="1985201" y="1503809"/>
                  <a:pt x="1970818" y="1505703"/>
                  <a:pt x="1959388" y="1505703"/>
                </a:cubicBezTo>
                <a:cubicBezTo>
                  <a:pt x="1911668" y="1505703"/>
                  <a:pt x="1894523" y="1479191"/>
                  <a:pt x="1894523" y="1428912"/>
                </a:cubicBezTo>
                <a:lnTo>
                  <a:pt x="1894523" y="1191818"/>
                </a:lnTo>
                <a:lnTo>
                  <a:pt x="1991868" y="1191818"/>
                </a:lnTo>
                <a:lnTo>
                  <a:pt x="1991868" y="1103570"/>
                </a:lnTo>
                <a:lnTo>
                  <a:pt x="1894523" y="1103570"/>
                </a:lnTo>
                <a:lnTo>
                  <a:pt x="1894523" y="961256"/>
                </a:lnTo>
                <a:lnTo>
                  <a:pt x="1783842" y="961256"/>
                </a:lnTo>
                <a:lnTo>
                  <a:pt x="1783842" y="1103570"/>
                </a:lnTo>
                <a:lnTo>
                  <a:pt x="1700879" y="1103570"/>
                </a:lnTo>
                <a:lnTo>
                  <a:pt x="1700879" y="1191818"/>
                </a:lnTo>
                <a:lnTo>
                  <a:pt x="1783842" y="1191818"/>
                </a:lnTo>
                <a:lnTo>
                  <a:pt x="1783842" y="1449743"/>
                </a:lnTo>
                <a:cubicBezTo>
                  <a:pt x="1783842" y="1556928"/>
                  <a:pt x="1849660" y="1592909"/>
                  <a:pt x="1928908" y="1592909"/>
                </a:cubicBezTo>
                <a:moveTo>
                  <a:pt x="1450848" y="1602378"/>
                </a:moveTo>
                <a:cubicBezTo>
                  <a:pt x="1573911" y="1602378"/>
                  <a:pt x="1666494" y="1541684"/>
                  <a:pt x="1666494" y="1444914"/>
                </a:cubicBezTo>
                <a:cubicBezTo>
                  <a:pt x="1666494" y="1360549"/>
                  <a:pt x="1595914" y="1322579"/>
                  <a:pt x="1488091" y="1298813"/>
                </a:cubicBezTo>
                <a:lnTo>
                  <a:pt x="1428941" y="1285557"/>
                </a:lnTo>
                <a:cubicBezTo>
                  <a:pt x="1374553" y="1274195"/>
                  <a:pt x="1351693" y="1260939"/>
                  <a:pt x="1351693" y="1229598"/>
                </a:cubicBezTo>
                <a:cubicBezTo>
                  <a:pt x="1351693" y="1194469"/>
                  <a:pt x="1387031" y="1172691"/>
                  <a:pt x="1435608" y="1172691"/>
                </a:cubicBezTo>
                <a:cubicBezTo>
                  <a:pt x="1489996" y="1172691"/>
                  <a:pt x="1524381" y="1195416"/>
                  <a:pt x="1535811" y="1234332"/>
                </a:cubicBezTo>
                <a:lnTo>
                  <a:pt x="1649349" y="1234332"/>
                </a:lnTo>
                <a:cubicBezTo>
                  <a:pt x="1637919" y="1155647"/>
                  <a:pt x="1566386" y="1090219"/>
                  <a:pt x="1436561" y="1090219"/>
                </a:cubicBezTo>
                <a:cubicBezTo>
                  <a:pt x="1318260" y="1090219"/>
                  <a:pt x="1236155" y="1150913"/>
                  <a:pt x="1236155" y="1236320"/>
                </a:cubicBezTo>
                <a:cubicBezTo>
                  <a:pt x="1236155" y="1316898"/>
                  <a:pt x="1294352" y="1357708"/>
                  <a:pt x="1400270" y="1380433"/>
                </a:cubicBezTo>
                <a:lnTo>
                  <a:pt x="1457516" y="1392742"/>
                </a:lnTo>
                <a:cubicBezTo>
                  <a:pt x="1526191" y="1406945"/>
                  <a:pt x="1551051" y="1423137"/>
                  <a:pt x="1551051" y="1456277"/>
                </a:cubicBezTo>
                <a:cubicBezTo>
                  <a:pt x="1551051" y="1496140"/>
                  <a:pt x="1511903" y="1518864"/>
                  <a:pt x="1456563" y="1518864"/>
                </a:cubicBezTo>
                <a:cubicBezTo>
                  <a:pt x="1386935" y="1518864"/>
                  <a:pt x="1349693" y="1485629"/>
                  <a:pt x="1341120" y="1437339"/>
                </a:cubicBezTo>
                <a:lnTo>
                  <a:pt x="1219010" y="1437339"/>
                </a:lnTo>
                <a:cubicBezTo>
                  <a:pt x="1226630" y="1534109"/>
                  <a:pt x="1309688" y="1602378"/>
                  <a:pt x="1450848" y="1602378"/>
                </a:cubicBezTo>
                <a:moveTo>
                  <a:pt x="720090" y="1588175"/>
                </a:moveTo>
                <a:lnTo>
                  <a:pt x="833628" y="1588175"/>
                </a:lnTo>
                <a:lnTo>
                  <a:pt x="833628" y="1317845"/>
                </a:lnTo>
                <a:cubicBezTo>
                  <a:pt x="833628" y="1222023"/>
                  <a:pt x="887063" y="1182254"/>
                  <a:pt x="943356" y="1182254"/>
                </a:cubicBezTo>
                <a:cubicBezTo>
                  <a:pt x="1002506" y="1182254"/>
                  <a:pt x="1023461" y="1222117"/>
                  <a:pt x="1023461" y="1275236"/>
                </a:cubicBezTo>
                <a:lnTo>
                  <a:pt x="1023461" y="1588175"/>
                </a:lnTo>
                <a:lnTo>
                  <a:pt x="1137952" y="1588175"/>
                </a:lnTo>
                <a:lnTo>
                  <a:pt x="1137952" y="1265673"/>
                </a:lnTo>
                <a:cubicBezTo>
                  <a:pt x="1137952" y="1151860"/>
                  <a:pt x="1074039" y="1089272"/>
                  <a:pt x="975741" y="1089272"/>
                </a:cubicBezTo>
                <a:cubicBezTo>
                  <a:pt x="905161" y="1089272"/>
                  <a:pt x="856488" y="1125348"/>
                  <a:pt x="830675" y="1166063"/>
                </a:cubicBezTo>
                <a:lnTo>
                  <a:pt x="830675" y="1103475"/>
                </a:lnTo>
                <a:lnTo>
                  <a:pt x="720090" y="1103475"/>
                </a:lnTo>
                <a:lnTo>
                  <a:pt x="720090" y="1588175"/>
                </a:lnTo>
                <a:close/>
                <a:moveTo>
                  <a:pt x="471964" y="1588175"/>
                </a:moveTo>
                <a:lnTo>
                  <a:pt x="591217" y="1588175"/>
                </a:lnTo>
                <a:lnTo>
                  <a:pt x="591217" y="924329"/>
                </a:lnTo>
                <a:lnTo>
                  <a:pt x="471964" y="924329"/>
                </a:lnTo>
                <a:lnTo>
                  <a:pt x="471964" y="1588175"/>
                </a:lnTo>
                <a:close/>
                <a:moveTo>
                  <a:pt x="3960971" y="697081"/>
                </a:moveTo>
                <a:cubicBezTo>
                  <a:pt x="4084034" y="697081"/>
                  <a:pt x="4176617" y="636387"/>
                  <a:pt x="4176617" y="539618"/>
                </a:cubicBezTo>
                <a:cubicBezTo>
                  <a:pt x="4176617" y="455157"/>
                  <a:pt x="4106037" y="417283"/>
                  <a:pt x="3998214" y="393517"/>
                </a:cubicBezTo>
                <a:lnTo>
                  <a:pt x="3939064" y="380261"/>
                </a:lnTo>
                <a:cubicBezTo>
                  <a:pt x="3884676" y="368898"/>
                  <a:pt x="3861816" y="355642"/>
                  <a:pt x="3861816" y="324301"/>
                </a:cubicBezTo>
                <a:cubicBezTo>
                  <a:pt x="3861816" y="289172"/>
                  <a:pt x="3897154" y="267394"/>
                  <a:pt x="3945731" y="267394"/>
                </a:cubicBezTo>
                <a:cubicBezTo>
                  <a:pt x="4000119" y="267394"/>
                  <a:pt x="4034504" y="290119"/>
                  <a:pt x="4045934" y="329035"/>
                </a:cubicBezTo>
                <a:lnTo>
                  <a:pt x="4159472" y="329035"/>
                </a:lnTo>
                <a:cubicBezTo>
                  <a:pt x="4148042" y="250351"/>
                  <a:pt x="4076510" y="184923"/>
                  <a:pt x="3946684" y="184923"/>
                </a:cubicBezTo>
                <a:cubicBezTo>
                  <a:pt x="3828383" y="184923"/>
                  <a:pt x="3746278" y="245617"/>
                  <a:pt x="3746278" y="331024"/>
                </a:cubicBezTo>
                <a:cubicBezTo>
                  <a:pt x="3746278" y="411602"/>
                  <a:pt x="3804476" y="452412"/>
                  <a:pt x="3910394" y="475136"/>
                </a:cubicBezTo>
                <a:lnTo>
                  <a:pt x="3967639" y="487446"/>
                </a:lnTo>
                <a:cubicBezTo>
                  <a:pt x="4036314" y="501649"/>
                  <a:pt x="4061174" y="517840"/>
                  <a:pt x="4061174" y="550980"/>
                </a:cubicBezTo>
                <a:cubicBezTo>
                  <a:pt x="4061174" y="590843"/>
                  <a:pt x="4022027" y="613568"/>
                  <a:pt x="3966686" y="613568"/>
                </a:cubicBezTo>
                <a:cubicBezTo>
                  <a:pt x="3897059" y="613568"/>
                  <a:pt x="3859816" y="580333"/>
                  <a:pt x="3851243" y="532043"/>
                </a:cubicBezTo>
                <a:lnTo>
                  <a:pt x="3729133" y="532043"/>
                </a:lnTo>
                <a:cubicBezTo>
                  <a:pt x="3736848" y="628812"/>
                  <a:pt x="3819811" y="697081"/>
                  <a:pt x="3960971" y="697081"/>
                </a:cubicBezTo>
                <a:moveTo>
                  <a:pt x="3307747" y="390771"/>
                </a:moveTo>
                <a:cubicBezTo>
                  <a:pt x="3318224" y="322502"/>
                  <a:pt x="3370707" y="274117"/>
                  <a:pt x="3437478" y="274117"/>
                </a:cubicBezTo>
                <a:cubicBezTo>
                  <a:pt x="3509963" y="274117"/>
                  <a:pt x="3555778" y="320608"/>
                  <a:pt x="3566255" y="390771"/>
                </a:cubicBezTo>
                <a:lnTo>
                  <a:pt x="3307747" y="390771"/>
                </a:lnTo>
                <a:close/>
                <a:moveTo>
                  <a:pt x="3442240" y="697081"/>
                </a:moveTo>
                <a:cubicBezTo>
                  <a:pt x="3562445" y="697081"/>
                  <a:pt x="3640646" y="639228"/>
                  <a:pt x="3666458" y="556756"/>
                </a:cubicBezTo>
                <a:lnTo>
                  <a:pt x="3546253" y="556756"/>
                </a:lnTo>
                <a:cubicBezTo>
                  <a:pt x="3531013" y="585257"/>
                  <a:pt x="3499485" y="607981"/>
                  <a:pt x="3444145" y="607981"/>
                </a:cubicBezTo>
                <a:cubicBezTo>
                  <a:pt x="3367849" y="607981"/>
                  <a:pt x="3311557" y="553915"/>
                  <a:pt x="3305842" y="473337"/>
                </a:cubicBezTo>
                <a:lnTo>
                  <a:pt x="3679889" y="473337"/>
                </a:lnTo>
                <a:cubicBezTo>
                  <a:pt x="3677984" y="289362"/>
                  <a:pt x="3580638" y="184070"/>
                  <a:pt x="3434715" y="184070"/>
                </a:cubicBezTo>
                <a:cubicBezTo>
                  <a:pt x="3302127" y="184070"/>
                  <a:pt x="3190494" y="290308"/>
                  <a:pt x="3190494" y="441996"/>
                </a:cubicBezTo>
                <a:cubicBezTo>
                  <a:pt x="3190399" y="594631"/>
                  <a:pt x="3286792" y="697081"/>
                  <a:pt x="3442240" y="697081"/>
                </a:cubicBezTo>
                <a:moveTo>
                  <a:pt x="2968371" y="74897"/>
                </a:moveTo>
                <a:cubicBezTo>
                  <a:pt x="2968371" y="115707"/>
                  <a:pt x="3001804" y="148847"/>
                  <a:pt x="3042761" y="148847"/>
                </a:cubicBezTo>
                <a:cubicBezTo>
                  <a:pt x="3083814" y="148847"/>
                  <a:pt x="3117152" y="115612"/>
                  <a:pt x="3117152" y="74897"/>
                </a:cubicBezTo>
                <a:cubicBezTo>
                  <a:pt x="3117152" y="33140"/>
                  <a:pt x="3083719" y="0"/>
                  <a:pt x="3042761" y="0"/>
                </a:cubicBezTo>
                <a:cubicBezTo>
                  <a:pt x="3001804" y="0"/>
                  <a:pt x="2968371" y="33235"/>
                  <a:pt x="2968371" y="74897"/>
                </a:cubicBezTo>
                <a:moveTo>
                  <a:pt x="2986469" y="682878"/>
                </a:moveTo>
                <a:lnTo>
                  <a:pt x="3099054" y="682878"/>
                </a:lnTo>
                <a:lnTo>
                  <a:pt x="3099054" y="198179"/>
                </a:lnTo>
                <a:lnTo>
                  <a:pt x="2986469" y="198179"/>
                </a:lnTo>
                <a:lnTo>
                  <a:pt x="2986469" y="682878"/>
                </a:lnTo>
                <a:close/>
                <a:moveTo>
                  <a:pt x="2628995" y="682878"/>
                </a:moveTo>
                <a:lnTo>
                  <a:pt x="2742533" y="682878"/>
                </a:lnTo>
                <a:lnTo>
                  <a:pt x="2742533" y="463774"/>
                </a:lnTo>
                <a:cubicBezTo>
                  <a:pt x="2742533" y="377420"/>
                  <a:pt x="2767298" y="320513"/>
                  <a:pt x="2826449" y="299682"/>
                </a:cubicBezTo>
                <a:cubicBezTo>
                  <a:pt x="2850261" y="291161"/>
                  <a:pt x="2878931" y="289267"/>
                  <a:pt x="2913316" y="292108"/>
                </a:cubicBezTo>
                <a:lnTo>
                  <a:pt x="2913316" y="183976"/>
                </a:lnTo>
                <a:cubicBezTo>
                  <a:pt x="2828354" y="179241"/>
                  <a:pt x="2771204" y="211435"/>
                  <a:pt x="2739676" y="297789"/>
                </a:cubicBezTo>
                <a:lnTo>
                  <a:pt x="2739676" y="198179"/>
                </a:lnTo>
                <a:lnTo>
                  <a:pt x="2628995" y="198179"/>
                </a:lnTo>
                <a:lnTo>
                  <a:pt x="2628995" y="682878"/>
                </a:lnTo>
                <a:close/>
                <a:moveTo>
                  <a:pt x="2140744" y="440102"/>
                </a:moveTo>
                <a:cubicBezTo>
                  <a:pt x="2140744" y="339545"/>
                  <a:pt x="2184654" y="275064"/>
                  <a:pt x="2264759" y="275064"/>
                </a:cubicBezTo>
                <a:cubicBezTo>
                  <a:pt x="2340102" y="275064"/>
                  <a:pt x="2392585" y="344280"/>
                  <a:pt x="2392585" y="440102"/>
                </a:cubicBezTo>
                <a:cubicBezTo>
                  <a:pt x="2392585" y="536872"/>
                  <a:pt x="2340102" y="607034"/>
                  <a:pt x="2264759" y="607034"/>
                </a:cubicBezTo>
                <a:cubicBezTo>
                  <a:pt x="2184654" y="607034"/>
                  <a:pt x="2140744" y="541511"/>
                  <a:pt x="2140744" y="440102"/>
                </a:cubicBezTo>
                <a:moveTo>
                  <a:pt x="2242852" y="697081"/>
                </a:moveTo>
                <a:cubicBezTo>
                  <a:pt x="2313432" y="697081"/>
                  <a:pt x="2364962" y="665740"/>
                  <a:pt x="2390775" y="622184"/>
                </a:cubicBezTo>
                <a:lnTo>
                  <a:pt x="2390775" y="682878"/>
                </a:lnTo>
                <a:lnTo>
                  <a:pt x="2505266" y="682878"/>
                </a:lnTo>
                <a:lnTo>
                  <a:pt x="2505266" y="198179"/>
                </a:lnTo>
                <a:lnTo>
                  <a:pt x="2390775" y="198179"/>
                </a:lnTo>
                <a:lnTo>
                  <a:pt x="2390775" y="260766"/>
                </a:lnTo>
                <a:cubicBezTo>
                  <a:pt x="2365058" y="217116"/>
                  <a:pt x="2313527" y="183976"/>
                  <a:pt x="2242852" y="183976"/>
                </a:cubicBezTo>
                <a:cubicBezTo>
                  <a:pt x="2118836" y="183976"/>
                  <a:pt x="2024348" y="280745"/>
                  <a:pt x="2024348" y="440008"/>
                </a:cubicBezTo>
                <a:cubicBezTo>
                  <a:pt x="2024348" y="599270"/>
                  <a:pt x="2118836" y="697081"/>
                  <a:pt x="2242852" y="697081"/>
                </a:cubicBezTo>
                <a:moveTo>
                  <a:pt x="1683068" y="697081"/>
                </a:moveTo>
                <a:cubicBezTo>
                  <a:pt x="1746980" y="697081"/>
                  <a:pt x="1793748" y="671516"/>
                  <a:pt x="1820418" y="623131"/>
                </a:cubicBezTo>
                <a:lnTo>
                  <a:pt x="1820418" y="682878"/>
                </a:lnTo>
                <a:lnTo>
                  <a:pt x="1932051" y="682878"/>
                </a:lnTo>
                <a:lnTo>
                  <a:pt x="1932051" y="198179"/>
                </a:lnTo>
                <a:lnTo>
                  <a:pt x="1818513" y="198179"/>
                </a:lnTo>
                <a:lnTo>
                  <a:pt x="1818513" y="466615"/>
                </a:lnTo>
                <a:cubicBezTo>
                  <a:pt x="1818513" y="564331"/>
                  <a:pt x="1766983" y="604099"/>
                  <a:pt x="1716405" y="604099"/>
                </a:cubicBezTo>
                <a:cubicBezTo>
                  <a:pt x="1659160" y="604099"/>
                  <a:pt x="1634395" y="566130"/>
                  <a:pt x="1634395" y="501649"/>
                </a:cubicBezTo>
                <a:lnTo>
                  <a:pt x="1634395" y="198179"/>
                </a:lnTo>
                <a:lnTo>
                  <a:pt x="1520857" y="198179"/>
                </a:lnTo>
                <a:lnTo>
                  <a:pt x="1520857" y="518787"/>
                </a:lnTo>
                <a:cubicBezTo>
                  <a:pt x="1520952" y="636387"/>
                  <a:pt x="1587722" y="697081"/>
                  <a:pt x="1683068" y="697081"/>
                </a:cubicBezTo>
                <a:moveTo>
                  <a:pt x="1368552" y="687613"/>
                </a:moveTo>
                <a:cubicBezTo>
                  <a:pt x="1395222" y="687613"/>
                  <a:pt x="1424845" y="683825"/>
                  <a:pt x="1441037" y="678144"/>
                </a:cubicBezTo>
                <a:lnTo>
                  <a:pt x="1441037" y="595577"/>
                </a:lnTo>
                <a:cubicBezTo>
                  <a:pt x="1424845" y="598418"/>
                  <a:pt x="1410462" y="600312"/>
                  <a:pt x="1399032" y="600312"/>
                </a:cubicBezTo>
                <a:cubicBezTo>
                  <a:pt x="1351312" y="600312"/>
                  <a:pt x="1334167" y="573800"/>
                  <a:pt x="1334167" y="523521"/>
                </a:cubicBezTo>
                <a:lnTo>
                  <a:pt x="1334167" y="286426"/>
                </a:lnTo>
                <a:lnTo>
                  <a:pt x="1431512" y="286426"/>
                </a:lnTo>
                <a:lnTo>
                  <a:pt x="1431512" y="198179"/>
                </a:lnTo>
                <a:lnTo>
                  <a:pt x="1334167" y="198179"/>
                </a:lnTo>
                <a:lnTo>
                  <a:pt x="1334167" y="55960"/>
                </a:lnTo>
                <a:lnTo>
                  <a:pt x="1223486" y="55960"/>
                </a:lnTo>
                <a:lnTo>
                  <a:pt x="1223486" y="198179"/>
                </a:lnTo>
                <a:lnTo>
                  <a:pt x="1140524" y="198179"/>
                </a:lnTo>
                <a:lnTo>
                  <a:pt x="1140524" y="286426"/>
                </a:lnTo>
                <a:lnTo>
                  <a:pt x="1223486" y="286426"/>
                </a:lnTo>
                <a:lnTo>
                  <a:pt x="1223486" y="544352"/>
                </a:lnTo>
                <a:cubicBezTo>
                  <a:pt x="1223486" y="651537"/>
                  <a:pt x="1289399" y="687613"/>
                  <a:pt x="1368552" y="687613"/>
                </a:cubicBezTo>
                <a:moveTo>
                  <a:pt x="884111" y="697081"/>
                </a:moveTo>
                <a:cubicBezTo>
                  <a:pt x="1011936" y="697081"/>
                  <a:pt x="1093089" y="620291"/>
                  <a:pt x="1106424" y="530149"/>
                </a:cubicBezTo>
                <a:lnTo>
                  <a:pt x="993838" y="530149"/>
                </a:lnTo>
                <a:cubicBezTo>
                  <a:pt x="978599" y="572853"/>
                  <a:pt x="946118" y="604099"/>
                  <a:pt x="886015" y="604099"/>
                </a:cubicBezTo>
                <a:cubicBezTo>
                  <a:pt x="816388" y="604099"/>
                  <a:pt x="761048" y="548140"/>
                  <a:pt x="761048" y="441901"/>
                </a:cubicBezTo>
                <a:cubicBezTo>
                  <a:pt x="761048" y="334716"/>
                  <a:pt x="815435" y="277810"/>
                  <a:pt x="888873" y="277810"/>
                </a:cubicBezTo>
                <a:cubicBezTo>
                  <a:pt x="944213" y="277810"/>
                  <a:pt x="978599" y="308204"/>
                  <a:pt x="993838" y="351760"/>
                </a:cubicBezTo>
                <a:lnTo>
                  <a:pt x="1105472" y="351760"/>
                </a:lnTo>
                <a:cubicBezTo>
                  <a:pt x="1092137" y="260672"/>
                  <a:pt x="1013841" y="184828"/>
                  <a:pt x="886968" y="184828"/>
                </a:cubicBezTo>
                <a:cubicBezTo>
                  <a:pt x="746760" y="184828"/>
                  <a:pt x="641795" y="285385"/>
                  <a:pt x="641795" y="441807"/>
                </a:cubicBezTo>
                <a:cubicBezTo>
                  <a:pt x="641795" y="600312"/>
                  <a:pt x="744855" y="697081"/>
                  <a:pt x="884111" y="697081"/>
                </a:cubicBezTo>
                <a:moveTo>
                  <a:pt x="208026" y="444837"/>
                </a:moveTo>
                <a:lnTo>
                  <a:pt x="252889" y="314927"/>
                </a:lnTo>
                <a:cubicBezTo>
                  <a:pt x="271939" y="265595"/>
                  <a:pt x="290132" y="209636"/>
                  <a:pt x="312039" y="143261"/>
                </a:cubicBezTo>
                <a:lnTo>
                  <a:pt x="312992" y="143261"/>
                </a:lnTo>
                <a:cubicBezTo>
                  <a:pt x="335851" y="209636"/>
                  <a:pt x="354997" y="266542"/>
                  <a:pt x="372142" y="313980"/>
                </a:cubicBezTo>
                <a:lnTo>
                  <a:pt x="417005" y="444837"/>
                </a:lnTo>
                <a:lnTo>
                  <a:pt x="208026" y="444837"/>
                </a:lnTo>
                <a:close/>
                <a:moveTo>
                  <a:pt x="0" y="682878"/>
                </a:moveTo>
                <a:lnTo>
                  <a:pt x="124968" y="682878"/>
                </a:lnTo>
                <a:lnTo>
                  <a:pt x="172688" y="544447"/>
                </a:lnTo>
                <a:lnTo>
                  <a:pt x="451295" y="544447"/>
                </a:lnTo>
                <a:lnTo>
                  <a:pt x="499015" y="682878"/>
                </a:lnTo>
                <a:lnTo>
                  <a:pt x="626840" y="682878"/>
                </a:lnTo>
                <a:lnTo>
                  <a:pt x="380714" y="18937"/>
                </a:lnTo>
                <a:lnTo>
                  <a:pt x="248984" y="18937"/>
                </a:lnTo>
                <a:lnTo>
                  <a:pt x="0" y="682878"/>
                </a:lnTo>
                <a:close/>
              </a:path>
            </a:pathLst>
          </a:custGeom>
          <a:solidFill>
            <a:schemeClr val="bg1"/>
          </a:solidFill>
          <a:ln w="9525" cap="flat">
            <a:noFill/>
            <a:prstDash val="solid"/>
            <a:miter/>
          </a:ln>
        </p:spPr>
        <p:txBody>
          <a:bodyPr rtlCol="0" anchor="ctr"/>
          <a:lstStyle/>
          <a:p>
            <a:endParaRPr lang="en-US"/>
          </a:p>
        </p:txBody>
      </p:sp>
      <p:sp>
        <p:nvSpPr>
          <p:cNvPr id="4" name="Footer Placeholder 4">
            <a:extLst>
              <a:ext uri="{FF2B5EF4-FFF2-40B4-BE49-F238E27FC236}">
                <a16:creationId xmlns:a16="http://schemas.microsoft.com/office/drawing/2014/main" id="{E2B1A454-EE21-4091-6B8A-932B60F37893}"/>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bg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2710050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Section Tit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14323" y="269601"/>
            <a:ext cx="5781678" cy="886673"/>
          </a:xfrm>
        </p:spPr>
        <p:txBody>
          <a:bodyPr/>
          <a:lstStyle>
            <a:lvl1pPr>
              <a:defRPr sz="4200" b="0" i="0">
                <a:solidFill>
                  <a:schemeClr val="bg1"/>
                </a:solidFill>
                <a:latin typeface="+mj-lt"/>
              </a:defRPr>
            </a:lvl1pPr>
          </a:lstStyle>
          <a:p>
            <a:r>
              <a:rPr lang="en-US" dirty="0"/>
              <a:t>Click to edit Master</a:t>
            </a:r>
            <a:endParaRPr lang="en-GB" dirty="0"/>
          </a:p>
        </p:txBody>
      </p:sp>
      <p:sp>
        <p:nvSpPr>
          <p:cNvPr id="6" name="Freeform 5">
            <a:extLst>
              <a:ext uri="{FF2B5EF4-FFF2-40B4-BE49-F238E27FC236}">
                <a16:creationId xmlns:a16="http://schemas.microsoft.com/office/drawing/2014/main" id="{D9883D46-8A8A-539B-4F87-C864BBE9A1FC}"/>
              </a:ext>
            </a:extLst>
          </p:cNvPr>
          <p:cNvSpPr/>
          <p:nvPr userDrawn="1"/>
        </p:nvSpPr>
        <p:spPr>
          <a:xfrm>
            <a:off x="6603805" y="1271393"/>
            <a:ext cx="5277046" cy="5277046"/>
          </a:xfrm>
          <a:custGeom>
            <a:avLst/>
            <a:gdLst>
              <a:gd name="connsiteX0" fmla="*/ 2055876 w 2055875"/>
              <a:gd name="connsiteY0" fmla="*/ 2055876 h 2055875"/>
              <a:gd name="connsiteX1" fmla="*/ 2055876 w 2055875"/>
              <a:gd name="connsiteY1" fmla="*/ 1027938 h 2055875"/>
              <a:gd name="connsiteX2" fmla="*/ 1027938 w 2055875"/>
              <a:gd name="connsiteY2" fmla="*/ 0 h 2055875"/>
              <a:gd name="connsiteX3" fmla="*/ 0 w 2055875"/>
              <a:gd name="connsiteY3" fmla="*/ 1027938 h 2055875"/>
              <a:gd name="connsiteX4" fmla="*/ 1027938 w 2055875"/>
              <a:gd name="connsiteY4" fmla="*/ 2055876 h 2055875"/>
              <a:gd name="connsiteX5" fmla="*/ 2055876 w 2055875"/>
              <a:gd name="connsiteY5" fmla="*/ 2055876 h 205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5875" h="2055875">
                <a:moveTo>
                  <a:pt x="2055876" y="2055876"/>
                </a:moveTo>
                <a:lnTo>
                  <a:pt x="2055876" y="1027938"/>
                </a:lnTo>
                <a:cubicBezTo>
                  <a:pt x="2055876" y="460248"/>
                  <a:pt x="1595628" y="0"/>
                  <a:pt x="1027938" y="0"/>
                </a:cubicBezTo>
                <a:cubicBezTo>
                  <a:pt x="460248" y="0"/>
                  <a:pt x="0" y="460248"/>
                  <a:pt x="0" y="1027938"/>
                </a:cubicBezTo>
                <a:cubicBezTo>
                  <a:pt x="0" y="1595723"/>
                  <a:pt x="460248" y="2055876"/>
                  <a:pt x="1027938" y="2055876"/>
                </a:cubicBezTo>
                <a:lnTo>
                  <a:pt x="2055876" y="2055876"/>
                </a:lnTo>
                <a:close/>
              </a:path>
            </a:pathLst>
          </a:custGeom>
          <a:solidFill>
            <a:schemeClr val="bg1"/>
          </a:solidFill>
          <a:ln w="9525" cap="flat">
            <a:noFill/>
            <a:prstDash val="solid"/>
            <a:miter/>
          </a:ln>
        </p:spPr>
        <p:txBody>
          <a:bodyPr rtlCol="0" anchor="ctr"/>
          <a:lstStyle/>
          <a:p>
            <a:endParaRPr lang="en-US"/>
          </a:p>
        </p:txBody>
      </p:sp>
      <p:sp>
        <p:nvSpPr>
          <p:cNvPr id="7" name="Picture Placeholder 20">
            <a:extLst>
              <a:ext uri="{FF2B5EF4-FFF2-40B4-BE49-F238E27FC236}">
                <a16:creationId xmlns:a16="http://schemas.microsoft.com/office/drawing/2014/main" id="{D2909ECF-720F-DB40-98FC-071C2A0D928E}"/>
              </a:ext>
            </a:extLst>
          </p:cNvPr>
          <p:cNvSpPr>
            <a:spLocks noGrp="1"/>
          </p:cNvSpPr>
          <p:nvPr>
            <p:ph type="pic" sz="quarter" idx="10"/>
          </p:nvPr>
        </p:nvSpPr>
        <p:spPr>
          <a:xfrm>
            <a:off x="7389936" y="2057498"/>
            <a:ext cx="3704784" cy="3705082"/>
          </a:xfrm>
          <a:custGeom>
            <a:avLst/>
            <a:gdLst>
              <a:gd name="connsiteX0" fmla="*/ 1517053 w 3034108"/>
              <a:gd name="connsiteY0" fmla="*/ 0 h 3034353"/>
              <a:gd name="connsiteX1" fmla="*/ 3034108 w 3034108"/>
              <a:gd name="connsiteY1" fmla="*/ 1517053 h 3034353"/>
              <a:gd name="connsiteX2" fmla="*/ 1517053 w 3034108"/>
              <a:gd name="connsiteY2" fmla="*/ 3034353 h 3034353"/>
              <a:gd name="connsiteX3" fmla="*/ 0 w 3034108"/>
              <a:gd name="connsiteY3" fmla="*/ 1517053 h 3034353"/>
              <a:gd name="connsiteX4" fmla="*/ 1517053 w 3034108"/>
              <a:gd name="connsiteY4" fmla="*/ 0 h 303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108" h="3034353">
                <a:moveTo>
                  <a:pt x="1517053" y="0"/>
                </a:moveTo>
                <a:cubicBezTo>
                  <a:pt x="2354917" y="0"/>
                  <a:pt x="3034108" y="679191"/>
                  <a:pt x="3034108" y="1517053"/>
                </a:cubicBezTo>
                <a:cubicBezTo>
                  <a:pt x="3034108" y="2355161"/>
                  <a:pt x="2354917" y="3034353"/>
                  <a:pt x="1517053" y="3034353"/>
                </a:cubicBezTo>
                <a:cubicBezTo>
                  <a:pt x="679191" y="3034353"/>
                  <a:pt x="0" y="2355161"/>
                  <a:pt x="0" y="1517053"/>
                </a:cubicBezTo>
                <a:cubicBezTo>
                  <a:pt x="0" y="679191"/>
                  <a:pt x="679191" y="0"/>
                  <a:pt x="1517053" y="0"/>
                </a:cubicBezTo>
                <a:close/>
              </a:path>
            </a:pathLst>
          </a:custGeom>
          <a:solidFill>
            <a:schemeClr val="accent1"/>
          </a:solidFill>
        </p:spPr>
        <p:txBody>
          <a:bodyPr wrap="square" anchor="ctr" anchorCtr="0">
            <a:noAutofit/>
          </a:bodyPr>
          <a:lstStyle>
            <a:lvl1pPr algn="ctr">
              <a:defRPr sz="1000">
                <a:solidFill>
                  <a:schemeClr val="bg1"/>
                </a:solidFill>
              </a:defRPr>
            </a:lvl1pPr>
          </a:lstStyle>
          <a:p>
            <a:endParaRPr lang="en-US"/>
          </a:p>
        </p:txBody>
      </p:sp>
      <p:sp>
        <p:nvSpPr>
          <p:cNvPr id="10" name="Graphic 16">
            <a:extLst>
              <a:ext uri="{FF2B5EF4-FFF2-40B4-BE49-F238E27FC236}">
                <a16:creationId xmlns:a16="http://schemas.microsoft.com/office/drawing/2014/main" id="{348D57BA-ABBE-729C-59D1-961D617C7CE8}"/>
              </a:ext>
            </a:extLst>
          </p:cNvPr>
          <p:cNvSpPr/>
          <p:nvPr userDrawn="1"/>
        </p:nvSpPr>
        <p:spPr>
          <a:xfrm>
            <a:off x="352426" y="6216963"/>
            <a:ext cx="862600" cy="331475"/>
          </a:xfrm>
          <a:custGeom>
            <a:avLst/>
            <a:gdLst>
              <a:gd name="connsiteX0" fmla="*/ 3092178 w 3469189"/>
              <a:gd name="connsiteY0" fmla="*/ 1327542 h 1333121"/>
              <a:gd name="connsiteX1" fmla="*/ 3153161 w 3469189"/>
              <a:gd name="connsiteY1" fmla="*/ 1266731 h 1333121"/>
              <a:gd name="connsiteX2" fmla="*/ 3092178 w 3469189"/>
              <a:gd name="connsiteY2" fmla="*/ 1206770 h 1333121"/>
              <a:gd name="connsiteX3" fmla="*/ 3031100 w 3469189"/>
              <a:gd name="connsiteY3" fmla="*/ 1266731 h 1333121"/>
              <a:gd name="connsiteX4" fmla="*/ 3092178 w 3469189"/>
              <a:gd name="connsiteY4" fmla="*/ 1327542 h 1333121"/>
              <a:gd name="connsiteX5" fmla="*/ 2665013 w 3469189"/>
              <a:gd name="connsiteY5" fmla="*/ 1078244 h 1333121"/>
              <a:gd name="connsiteX6" fmla="*/ 2772825 w 3469189"/>
              <a:gd name="connsiteY6" fmla="*/ 981210 h 1333121"/>
              <a:gd name="connsiteX7" fmla="*/ 2879783 w 3469189"/>
              <a:gd name="connsiteY7" fmla="*/ 1078244 h 1333121"/>
              <a:gd name="connsiteX8" fmla="*/ 2665013 w 3469189"/>
              <a:gd name="connsiteY8" fmla="*/ 1078244 h 1333121"/>
              <a:gd name="connsiteX9" fmla="*/ 2776720 w 3469189"/>
              <a:gd name="connsiteY9" fmla="*/ 1333122 h 1333121"/>
              <a:gd name="connsiteX10" fmla="*/ 2962993 w 3469189"/>
              <a:gd name="connsiteY10" fmla="*/ 1216322 h 1333121"/>
              <a:gd name="connsiteX11" fmla="*/ 2863160 w 3469189"/>
              <a:gd name="connsiteY11" fmla="*/ 1216322 h 1333121"/>
              <a:gd name="connsiteX12" fmla="*/ 2778334 w 3469189"/>
              <a:gd name="connsiteY12" fmla="*/ 1258881 h 1333121"/>
              <a:gd name="connsiteX13" fmla="*/ 2663398 w 3469189"/>
              <a:gd name="connsiteY13" fmla="*/ 1146810 h 1333121"/>
              <a:gd name="connsiteX14" fmla="*/ 2974012 w 3469189"/>
              <a:gd name="connsiteY14" fmla="*/ 1146810 h 1333121"/>
              <a:gd name="connsiteX15" fmla="*/ 2770355 w 3469189"/>
              <a:gd name="connsiteY15" fmla="*/ 906213 h 1333121"/>
              <a:gd name="connsiteX16" fmla="*/ 2567459 w 3469189"/>
              <a:gd name="connsiteY16" fmla="*/ 1120802 h 1333121"/>
              <a:gd name="connsiteX17" fmla="*/ 2776720 w 3469189"/>
              <a:gd name="connsiteY17" fmla="*/ 1333122 h 1333121"/>
              <a:gd name="connsiteX18" fmla="*/ 2467721 w 3469189"/>
              <a:gd name="connsiteY18" fmla="*/ 1325177 h 1333121"/>
              <a:gd name="connsiteX19" fmla="*/ 2527944 w 3469189"/>
              <a:gd name="connsiteY19" fmla="*/ 1317233 h 1333121"/>
              <a:gd name="connsiteX20" fmla="*/ 2527944 w 3469189"/>
              <a:gd name="connsiteY20" fmla="*/ 1248572 h 1333121"/>
              <a:gd name="connsiteX21" fmla="*/ 2493082 w 3469189"/>
              <a:gd name="connsiteY21" fmla="*/ 1252544 h 1333121"/>
              <a:gd name="connsiteX22" fmla="*/ 2439224 w 3469189"/>
              <a:gd name="connsiteY22" fmla="*/ 1188612 h 1333121"/>
              <a:gd name="connsiteX23" fmla="*/ 2439224 w 3469189"/>
              <a:gd name="connsiteY23" fmla="*/ 991424 h 1333121"/>
              <a:gd name="connsiteX24" fmla="*/ 2520059 w 3469189"/>
              <a:gd name="connsiteY24" fmla="*/ 991424 h 1333121"/>
              <a:gd name="connsiteX25" fmla="*/ 2520059 w 3469189"/>
              <a:gd name="connsiteY25" fmla="*/ 918034 h 1333121"/>
              <a:gd name="connsiteX26" fmla="*/ 2439224 w 3469189"/>
              <a:gd name="connsiteY26" fmla="*/ 918034 h 1333121"/>
              <a:gd name="connsiteX27" fmla="*/ 2439224 w 3469189"/>
              <a:gd name="connsiteY27" fmla="*/ 799722 h 1333121"/>
              <a:gd name="connsiteX28" fmla="*/ 2347274 w 3469189"/>
              <a:gd name="connsiteY28" fmla="*/ 799722 h 1333121"/>
              <a:gd name="connsiteX29" fmla="*/ 2347274 w 3469189"/>
              <a:gd name="connsiteY29" fmla="*/ 918034 h 1333121"/>
              <a:gd name="connsiteX30" fmla="*/ 2278312 w 3469189"/>
              <a:gd name="connsiteY30" fmla="*/ 918034 h 1333121"/>
              <a:gd name="connsiteX31" fmla="*/ 2278312 w 3469189"/>
              <a:gd name="connsiteY31" fmla="*/ 991424 h 1333121"/>
              <a:gd name="connsiteX32" fmla="*/ 2347274 w 3469189"/>
              <a:gd name="connsiteY32" fmla="*/ 991424 h 1333121"/>
              <a:gd name="connsiteX33" fmla="*/ 2347274 w 3469189"/>
              <a:gd name="connsiteY33" fmla="*/ 1206014 h 1333121"/>
              <a:gd name="connsiteX34" fmla="*/ 2467721 w 3469189"/>
              <a:gd name="connsiteY34" fmla="*/ 1325177 h 1333121"/>
              <a:gd name="connsiteX35" fmla="*/ 2012058 w 3469189"/>
              <a:gd name="connsiteY35" fmla="*/ 1333122 h 1333121"/>
              <a:gd name="connsiteX36" fmla="*/ 2126140 w 3469189"/>
              <a:gd name="connsiteY36" fmla="*/ 1271554 h 1333121"/>
              <a:gd name="connsiteX37" fmla="*/ 2126140 w 3469189"/>
              <a:gd name="connsiteY37" fmla="*/ 1321300 h 1333121"/>
              <a:gd name="connsiteX38" fmla="*/ 2218849 w 3469189"/>
              <a:gd name="connsiteY38" fmla="*/ 1321300 h 1333121"/>
              <a:gd name="connsiteX39" fmla="*/ 2218849 w 3469189"/>
              <a:gd name="connsiteY39" fmla="*/ 918129 h 1333121"/>
              <a:gd name="connsiteX40" fmla="*/ 2124525 w 3469189"/>
              <a:gd name="connsiteY40" fmla="*/ 918129 h 1333121"/>
              <a:gd name="connsiteX41" fmla="*/ 2124525 w 3469189"/>
              <a:gd name="connsiteY41" fmla="*/ 1141419 h 1333121"/>
              <a:gd name="connsiteX42" fmla="*/ 2039700 w 3469189"/>
              <a:gd name="connsiteY42" fmla="*/ 1255854 h 1333121"/>
              <a:gd name="connsiteX43" fmla="*/ 1971593 w 3469189"/>
              <a:gd name="connsiteY43" fmla="*/ 1170643 h 1333121"/>
              <a:gd name="connsiteX44" fmla="*/ 1971593 w 3469189"/>
              <a:gd name="connsiteY44" fmla="*/ 918129 h 1333121"/>
              <a:gd name="connsiteX45" fmla="*/ 1877269 w 3469189"/>
              <a:gd name="connsiteY45" fmla="*/ 918129 h 1333121"/>
              <a:gd name="connsiteX46" fmla="*/ 1877269 w 3469189"/>
              <a:gd name="connsiteY46" fmla="*/ 1184829 h 1333121"/>
              <a:gd name="connsiteX47" fmla="*/ 2012058 w 3469189"/>
              <a:gd name="connsiteY47" fmla="*/ 1333122 h 1333121"/>
              <a:gd name="connsiteX48" fmla="*/ 1749698 w 3469189"/>
              <a:gd name="connsiteY48" fmla="*/ 1325177 h 1333121"/>
              <a:gd name="connsiteX49" fmla="*/ 1809921 w 3469189"/>
              <a:gd name="connsiteY49" fmla="*/ 1317233 h 1333121"/>
              <a:gd name="connsiteX50" fmla="*/ 1809921 w 3469189"/>
              <a:gd name="connsiteY50" fmla="*/ 1248572 h 1333121"/>
              <a:gd name="connsiteX51" fmla="*/ 1775060 w 3469189"/>
              <a:gd name="connsiteY51" fmla="*/ 1252544 h 1333121"/>
              <a:gd name="connsiteX52" fmla="*/ 1721201 w 3469189"/>
              <a:gd name="connsiteY52" fmla="*/ 1188612 h 1333121"/>
              <a:gd name="connsiteX53" fmla="*/ 1721201 w 3469189"/>
              <a:gd name="connsiteY53" fmla="*/ 991424 h 1333121"/>
              <a:gd name="connsiteX54" fmla="*/ 1802037 w 3469189"/>
              <a:gd name="connsiteY54" fmla="*/ 991424 h 1333121"/>
              <a:gd name="connsiteX55" fmla="*/ 1802037 w 3469189"/>
              <a:gd name="connsiteY55" fmla="*/ 918034 h 1333121"/>
              <a:gd name="connsiteX56" fmla="*/ 1721201 w 3469189"/>
              <a:gd name="connsiteY56" fmla="*/ 918034 h 1333121"/>
              <a:gd name="connsiteX57" fmla="*/ 1721201 w 3469189"/>
              <a:gd name="connsiteY57" fmla="*/ 799722 h 1333121"/>
              <a:gd name="connsiteX58" fmla="*/ 1629252 w 3469189"/>
              <a:gd name="connsiteY58" fmla="*/ 799722 h 1333121"/>
              <a:gd name="connsiteX59" fmla="*/ 1629252 w 3469189"/>
              <a:gd name="connsiteY59" fmla="*/ 918034 h 1333121"/>
              <a:gd name="connsiteX60" fmla="*/ 1560290 w 3469189"/>
              <a:gd name="connsiteY60" fmla="*/ 918034 h 1333121"/>
              <a:gd name="connsiteX61" fmla="*/ 1560290 w 3469189"/>
              <a:gd name="connsiteY61" fmla="*/ 991424 h 1333121"/>
              <a:gd name="connsiteX62" fmla="*/ 1629252 w 3469189"/>
              <a:gd name="connsiteY62" fmla="*/ 991424 h 1333121"/>
              <a:gd name="connsiteX63" fmla="*/ 1629252 w 3469189"/>
              <a:gd name="connsiteY63" fmla="*/ 1206014 h 1333121"/>
              <a:gd name="connsiteX64" fmla="*/ 1749698 w 3469189"/>
              <a:gd name="connsiteY64" fmla="*/ 1325177 h 1333121"/>
              <a:gd name="connsiteX65" fmla="*/ 1392349 w 3469189"/>
              <a:gd name="connsiteY65" fmla="*/ 815516 h 1333121"/>
              <a:gd name="connsiteX66" fmla="*/ 1454187 w 3469189"/>
              <a:gd name="connsiteY66" fmla="*/ 877084 h 1333121"/>
              <a:gd name="connsiteX67" fmla="*/ 1516025 w 3469189"/>
              <a:gd name="connsiteY67" fmla="*/ 815516 h 1333121"/>
              <a:gd name="connsiteX68" fmla="*/ 1454187 w 3469189"/>
              <a:gd name="connsiteY68" fmla="*/ 753191 h 1333121"/>
              <a:gd name="connsiteX69" fmla="*/ 1392349 w 3469189"/>
              <a:gd name="connsiteY69" fmla="*/ 815516 h 1333121"/>
              <a:gd name="connsiteX70" fmla="*/ 1407358 w 3469189"/>
              <a:gd name="connsiteY70" fmla="*/ 1321205 h 1333121"/>
              <a:gd name="connsiteX71" fmla="*/ 1500827 w 3469189"/>
              <a:gd name="connsiteY71" fmla="*/ 1321205 h 1333121"/>
              <a:gd name="connsiteX72" fmla="*/ 1500827 w 3469189"/>
              <a:gd name="connsiteY72" fmla="*/ 918034 h 1333121"/>
              <a:gd name="connsiteX73" fmla="*/ 1407358 w 3469189"/>
              <a:gd name="connsiteY73" fmla="*/ 918034 h 1333121"/>
              <a:gd name="connsiteX74" fmla="*/ 1407358 w 3469189"/>
              <a:gd name="connsiteY74" fmla="*/ 1321205 h 1333121"/>
              <a:gd name="connsiteX75" fmla="*/ 1275798 w 3469189"/>
              <a:gd name="connsiteY75" fmla="*/ 1325177 h 1333121"/>
              <a:gd name="connsiteX76" fmla="*/ 1336021 w 3469189"/>
              <a:gd name="connsiteY76" fmla="*/ 1317233 h 1333121"/>
              <a:gd name="connsiteX77" fmla="*/ 1336021 w 3469189"/>
              <a:gd name="connsiteY77" fmla="*/ 1248572 h 1333121"/>
              <a:gd name="connsiteX78" fmla="*/ 1301160 w 3469189"/>
              <a:gd name="connsiteY78" fmla="*/ 1252544 h 1333121"/>
              <a:gd name="connsiteX79" fmla="*/ 1247301 w 3469189"/>
              <a:gd name="connsiteY79" fmla="*/ 1188612 h 1333121"/>
              <a:gd name="connsiteX80" fmla="*/ 1247301 w 3469189"/>
              <a:gd name="connsiteY80" fmla="*/ 991424 h 1333121"/>
              <a:gd name="connsiteX81" fmla="*/ 1328137 w 3469189"/>
              <a:gd name="connsiteY81" fmla="*/ 991424 h 1333121"/>
              <a:gd name="connsiteX82" fmla="*/ 1328137 w 3469189"/>
              <a:gd name="connsiteY82" fmla="*/ 918034 h 1333121"/>
              <a:gd name="connsiteX83" fmla="*/ 1247301 w 3469189"/>
              <a:gd name="connsiteY83" fmla="*/ 918034 h 1333121"/>
              <a:gd name="connsiteX84" fmla="*/ 1247301 w 3469189"/>
              <a:gd name="connsiteY84" fmla="*/ 799722 h 1333121"/>
              <a:gd name="connsiteX85" fmla="*/ 1155352 w 3469189"/>
              <a:gd name="connsiteY85" fmla="*/ 799722 h 1333121"/>
              <a:gd name="connsiteX86" fmla="*/ 1155352 w 3469189"/>
              <a:gd name="connsiteY86" fmla="*/ 918034 h 1333121"/>
              <a:gd name="connsiteX87" fmla="*/ 1086390 w 3469189"/>
              <a:gd name="connsiteY87" fmla="*/ 918034 h 1333121"/>
              <a:gd name="connsiteX88" fmla="*/ 1086390 w 3469189"/>
              <a:gd name="connsiteY88" fmla="*/ 991424 h 1333121"/>
              <a:gd name="connsiteX89" fmla="*/ 1155352 w 3469189"/>
              <a:gd name="connsiteY89" fmla="*/ 991424 h 1333121"/>
              <a:gd name="connsiteX90" fmla="*/ 1155352 w 3469189"/>
              <a:gd name="connsiteY90" fmla="*/ 1206014 h 1333121"/>
              <a:gd name="connsiteX91" fmla="*/ 1275798 w 3469189"/>
              <a:gd name="connsiteY91" fmla="*/ 1325177 h 1333121"/>
              <a:gd name="connsiteX92" fmla="*/ 878839 w 3469189"/>
              <a:gd name="connsiteY92" fmla="*/ 1333122 h 1333121"/>
              <a:gd name="connsiteX93" fmla="*/ 1057988 w 3469189"/>
              <a:gd name="connsiteY93" fmla="*/ 1202136 h 1333121"/>
              <a:gd name="connsiteX94" fmla="*/ 909805 w 3469189"/>
              <a:gd name="connsiteY94" fmla="*/ 1080608 h 1333121"/>
              <a:gd name="connsiteX95" fmla="*/ 860696 w 3469189"/>
              <a:gd name="connsiteY95" fmla="*/ 1069543 h 1333121"/>
              <a:gd name="connsiteX96" fmla="*/ 796483 w 3469189"/>
              <a:gd name="connsiteY96" fmla="*/ 1023012 h 1333121"/>
              <a:gd name="connsiteX97" fmla="*/ 866205 w 3469189"/>
              <a:gd name="connsiteY97" fmla="*/ 975630 h 1333121"/>
              <a:gd name="connsiteX98" fmla="*/ 949415 w 3469189"/>
              <a:gd name="connsiteY98" fmla="*/ 1026890 h 1333121"/>
              <a:gd name="connsiteX99" fmla="*/ 1043740 w 3469189"/>
              <a:gd name="connsiteY99" fmla="*/ 1026890 h 1333121"/>
              <a:gd name="connsiteX100" fmla="*/ 867060 w 3469189"/>
              <a:gd name="connsiteY100" fmla="*/ 906969 h 1333121"/>
              <a:gd name="connsiteX101" fmla="*/ 700639 w 3469189"/>
              <a:gd name="connsiteY101" fmla="*/ 1028497 h 1333121"/>
              <a:gd name="connsiteX102" fmla="*/ 836948 w 3469189"/>
              <a:gd name="connsiteY102" fmla="*/ 1148418 h 1333121"/>
              <a:gd name="connsiteX103" fmla="*/ 884538 w 3469189"/>
              <a:gd name="connsiteY103" fmla="*/ 1158632 h 1333121"/>
              <a:gd name="connsiteX104" fmla="*/ 962239 w 3469189"/>
              <a:gd name="connsiteY104" fmla="*/ 1211499 h 1333121"/>
              <a:gd name="connsiteX105" fmla="*/ 883778 w 3469189"/>
              <a:gd name="connsiteY105" fmla="*/ 1263610 h 1333121"/>
              <a:gd name="connsiteX106" fmla="*/ 787934 w 3469189"/>
              <a:gd name="connsiteY106" fmla="*/ 1195800 h 1333121"/>
              <a:gd name="connsiteX107" fmla="*/ 686486 w 3469189"/>
              <a:gd name="connsiteY107" fmla="*/ 1195800 h 1333121"/>
              <a:gd name="connsiteX108" fmla="*/ 878839 w 3469189"/>
              <a:gd name="connsiteY108" fmla="*/ 1333122 h 1333121"/>
              <a:gd name="connsiteX109" fmla="*/ 271764 w 3469189"/>
              <a:gd name="connsiteY109" fmla="*/ 1321205 h 1333121"/>
              <a:gd name="connsiteX110" fmla="*/ 366088 w 3469189"/>
              <a:gd name="connsiteY110" fmla="*/ 1321205 h 1333121"/>
              <a:gd name="connsiteX111" fmla="*/ 366088 w 3469189"/>
              <a:gd name="connsiteY111" fmla="*/ 1096402 h 1333121"/>
              <a:gd name="connsiteX112" fmla="*/ 457182 w 3469189"/>
              <a:gd name="connsiteY112" fmla="*/ 983574 h 1333121"/>
              <a:gd name="connsiteX113" fmla="*/ 523770 w 3469189"/>
              <a:gd name="connsiteY113" fmla="*/ 1060936 h 1333121"/>
              <a:gd name="connsiteX114" fmla="*/ 523770 w 3469189"/>
              <a:gd name="connsiteY114" fmla="*/ 1321300 h 1333121"/>
              <a:gd name="connsiteX115" fmla="*/ 618854 w 3469189"/>
              <a:gd name="connsiteY115" fmla="*/ 1321300 h 1333121"/>
              <a:gd name="connsiteX116" fmla="*/ 618854 w 3469189"/>
              <a:gd name="connsiteY116" fmla="*/ 1053087 h 1333121"/>
              <a:gd name="connsiteX117" fmla="*/ 484159 w 3469189"/>
              <a:gd name="connsiteY117" fmla="*/ 906307 h 1333121"/>
              <a:gd name="connsiteX118" fmla="*/ 363713 w 3469189"/>
              <a:gd name="connsiteY118" fmla="*/ 970239 h 1333121"/>
              <a:gd name="connsiteX119" fmla="*/ 363713 w 3469189"/>
              <a:gd name="connsiteY119" fmla="*/ 918129 h 1333121"/>
              <a:gd name="connsiteX120" fmla="*/ 271764 w 3469189"/>
              <a:gd name="connsiteY120" fmla="*/ 918129 h 1333121"/>
              <a:gd name="connsiteX121" fmla="*/ 271764 w 3469189"/>
              <a:gd name="connsiteY121" fmla="*/ 1321205 h 1333121"/>
              <a:gd name="connsiteX122" fmla="*/ 271764 w 3469189"/>
              <a:gd name="connsiteY122" fmla="*/ 1321205 h 1333121"/>
              <a:gd name="connsiteX123" fmla="*/ 65732 w 3469189"/>
              <a:gd name="connsiteY123" fmla="*/ 1321205 h 1333121"/>
              <a:gd name="connsiteX124" fmla="*/ 164806 w 3469189"/>
              <a:gd name="connsiteY124" fmla="*/ 1321205 h 1333121"/>
              <a:gd name="connsiteX125" fmla="*/ 164806 w 3469189"/>
              <a:gd name="connsiteY125" fmla="*/ 768890 h 1333121"/>
              <a:gd name="connsiteX126" fmla="*/ 65732 w 3469189"/>
              <a:gd name="connsiteY126" fmla="*/ 768890 h 1333121"/>
              <a:gd name="connsiteX127" fmla="*/ 65732 w 3469189"/>
              <a:gd name="connsiteY127" fmla="*/ 1321205 h 1333121"/>
              <a:gd name="connsiteX128" fmla="*/ 65732 w 3469189"/>
              <a:gd name="connsiteY128" fmla="*/ 1321205 h 1333121"/>
              <a:gd name="connsiteX129" fmla="*/ 3290040 w 3469189"/>
              <a:gd name="connsiteY129" fmla="*/ 579931 h 1333121"/>
              <a:gd name="connsiteX130" fmla="*/ 3469190 w 3469189"/>
              <a:gd name="connsiteY130" fmla="*/ 448945 h 1333121"/>
              <a:gd name="connsiteX131" fmla="*/ 3321007 w 3469189"/>
              <a:gd name="connsiteY131" fmla="*/ 327417 h 1333121"/>
              <a:gd name="connsiteX132" fmla="*/ 3271898 w 3469189"/>
              <a:gd name="connsiteY132" fmla="*/ 316352 h 1333121"/>
              <a:gd name="connsiteX133" fmla="*/ 3207685 w 3469189"/>
              <a:gd name="connsiteY133" fmla="*/ 269821 h 1333121"/>
              <a:gd name="connsiteX134" fmla="*/ 3277407 w 3469189"/>
              <a:gd name="connsiteY134" fmla="*/ 222534 h 1333121"/>
              <a:gd name="connsiteX135" fmla="*/ 3360617 w 3469189"/>
              <a:gd name="connsiteY135" fmla="*/ 273793 h 1333121"/>
              <a:gd name="connsiteX136" fmla="*/ 3454942 w 3469189"/>
              <a:gd name="connsiteY136" fmla="*/ 273793 h 1333121"/>
              <a:gd name="connsiteX137" fmla="*/ 3278262 w 3469189"/>
              <a:gd name="connsiteY137" fmla="*/ 153873 h 1333121"/>
              <a:gd name="connsiteX138" fmla="*/ 3111841 w 3469189"/>
              <a:gd name="connsiteY138" fmla="*/ 275401 h 1333121"/>
              <a:gd name="connsiteX139" fmla="*/ 3248151 w 3469189"/>
              <a:gd name="connsiteY139" fmla="*/ 395321 h 1333121"/>
              <a:gd name="connsiteX140" fmla="*/ 3295740 w 3469189"/>
              <a:gd name="connsiteY140" fmla="*/ 405535 h 1333121"/>
              <a:gd name="connsiteX141" fmla="*/ 3373441 w 3469189"/>
              <a:gd name="connsiteY141" fmla="*/ 458402 h 1333121"/>
              <a:gd name="connsiteX142" fmla="*/ 3294980 w 3469189"/>
              <a:gd name="connsiteY142" fmla="*/ 510513 h 1333121"/>
              <a:gd name="connsiteX143" fmla="*/ 3199136 w 3469189"/>
              <a:gd name="connsiteY143" fmla="*/ 442703 h 1333121"/>
              <a:gd name="connsiteX144" fmla="*/ 3097688 w 3469189"/>
              <a:gd name="connsiteY144" fmla="*/ 442703 h 1333121"/>
              <a:gd name="connsiteX145" fmla="*/ 3290040 w 3469189"/>
              <a:gd name="connsiteY145" fmla="*/ 579931 h 1333121"/>
              <a:gd name="connsiteX146" fmla="*/ 2747463 w 3469189"/>
              <a:gd name="connsiteY146" fmla="*/ 325052 h 1333121"/>
              <a:gd name="connsiteX147" fmla="*/ 2855276 w 3469189"/>
              <a:gd name="connsiteY147" fmla="*/ 228019 h 1333121"/>
              <a:gd name="connsiteX148" fmla="*/ 2962233 w 3469189"/>
              <a:gd name="connsiteY148" fmla="*/ 325052 h 1333121"/>
              <a:gd name="connsiteX149" fmla="*/ 2747463 w 3469189"/>
              <a:gd name="connsiteY149" fmla="*/ 325052 h 1333121"/>
              <a:gd name="connsiteX150" fmla="*/ 2859170 w 3469189"/>
              <a:gd name="connsiteY150" fmla="*/ 579931 h 1333121"/>
              <a:gd name="connsiteX151" fmla="*/ 3045444 w 3469189"/>
              <a:gd name="connsiteY151" fmla="*/ 463131 h 1333121"/>
              <a:gd name="connsiteX152" fmla="*/ 2945610 w 3469189"/>
              <a:gd name="connsiteY152" fmla="*/ 463131 h 1333121"/>
              <a:gd name="connsiteX153" fmla="*/ 2860785 w 3469189"/>
              <a:gd name="connsiteY153" fmla="*/ 505690 h 1333121"/>
              <a:gd name="connsiteX154" fmla="*/ 2745848 w 3469189"/>
              <a:gd name="connsiteY154" fmla="*/ 393619 h 1333121"/>
              <a:gd name="connsiteX155" fmla="*/ 3056462 w 3469189"/>
              <a:gd name="connsiteY155" fmla="*/ 393619 h 1333121"/>
              <a:gd name="connsiteX156" fmla="*/ 2852806 w 3469189"/>
              <a:gd name="connsiteY156" fmla="*/ 153022 h 1333121"/>
              <a:gd name="connsiteX157" fmla="*/ 2649909 w 3469189"/>
              <a:gd name="connsiteY157" fmla="*/ 367611 h 1333121"/>
              <a:gd name="connsiteX158" fmla="*/ 2859170 w 3469189"/>
              <a:gd name="connsiteY158" fmla="*/ 579931 h 1333121"/>
              <a:gd name="connsiteX159" fmla="*/ 2465536 w 3469189"/>
              <a:gd name="connsiteY159" fmla="*/ 62325 h 1333121"/>
              <a:gd name="connsiteX160" fmla="*/ 2527374 w 3469189"/>
              <a:gd name="connsiteY160" fmla="*/ 123893 h 1333121"/>
              <a:gd name="connsiteX161" fmla="*/ 2589211 w 3469189"/>
              <a:gd name="connsiteY161" fmla="*/ 62325 h 1333121"/>
              <a:gd name="connsiteX162" fmla="*/ 2527374 w 3469189"/>
              <a:gd name="connsiteY162" fmla="*/ 0 h 1333121"/>
              <a:gd name="connsiteX163" fmla="*/ 2465536 w 3469189"/>
              <a:gd name="connsiteY163" fmla="*/ 62325 h 1333121"/>
              <a:gd name="connsiteX164" fmla="*/ 2480639 w 3469189"/>
              <a:gd name="connsiteY164" fmla="*/ 568109 h 1333121"/>
              <a:gd name="connsiteX165" fmla="*/ 2574108 w 3469189"/>
              <a:gd name="connsiteY165" fmla="*/ 568109 h 1333121"/>
              <a:gd name="connsiteX166" fmla="*/ 2574108 w 3469189"/>
              <a:gd name="connsiteY166" fmla="*/ 164938 h 1333121"/>
              <a:gd name="connsiteX167" fmla="*/ 2480639 w 3469189"/>
              <a:gd name="connsiteY167" fmla="*/ 164938 h 1333121"/>
              <a:gd name="connsiteX168" fmla="*/ 2480639 w 3469189"/>
              <a:gd name="connsiteY168" fmla="*/ 568109 h 1333121"/>
              <a:gd name="connsiteX169" fmla="*/ 2183703 w 3469189"/>
              <a:gd name="connsiteY169" fmla="*/ 568109 h 1333121"/>
              <a:gd name="connsiteX170" fmla="*/ 2278027 w 3469189"/>
              <a:gd name="connsiteY170" fmla="*/ 568109 h 1333121"/>
              <a:gd name="connsiteX171" fmla="*/ 2278027 w 3469189"/>
              <a:gd name="connsiteY171" fmla="*/ 385864 h 1333121"/>
              <a:gd name="connsiteX172" fmla="*/ 2347749 w 3469189"/>
              <a:gd name="connsiteY172" fmla="*/ 249393 h 1333121"/>
              <a:gd name="connsiteX173" fmla="*/ 2419846 w 3469189"/>
              <a:gd name="connsiteY173" fmla="*/ 243056 h 1333121"/>
              <a:gd name="connsiteX174" fmla="*/ 2419846 w 3469189"/>
              <a:gd name="connsiteY174" fmla="*/ 153116 h 1333121"/>
              <a:gd name="connsiteX175" fmla="*/ 2275653 w 3469189"/>
              <a:gd name="connsiteY175" fmla="*/ 247785 h 1333121"/>
              <a:gd name="connsiteX176" fmla="*/ 2275653 w 3469189"/>
              <a:gd name="connsiteY176" fmla="*/ 164938 h 1333121"/>
              <a:gd name="connsiteX177" fmla="*/ 2183703 w 3469189"/>
              <a:gd name="connsiteY177" fmla="*/ 164938 h 1333121"/>
              <a:gd name="connsiteX178" fmla="*/ 2183703 w 3469189"/>
              <a:gd name="connsiteY178" fmla="*/ 568109 h 1333121"/>
              <a:gd name="connsiteX179" fmla="*/ 1778195 w 3469189"/>
              <a:gd name="connsiteY179" fmla="*/ 366098 h 1333121"/>
              <a:gd name="connsiteX180" fmla="*/ 1881258 w 3469189"/>
              <a:gd name="connsiteY180" fmla="*/ 228776 h 1333121"/>
              <a:gd name="connsiteX181" fmla="*/ 1987456 w 3469189"/>
              <a:gd name="connsiteY181" fmla="*/ 366098 h 1333121"/>
              <a:gd name="connsiteX182" fmla="*/ 1881258 w 3469189"/>
              <a:gd name="connsiteY182" fmla="*/ 504933 h 1333121"/>
              <a:gd name="connsiteX183" fmla="*/ 1778195 w 3469189"/>
              <a:gd name="connsiteY183" fmla="*/ 366098 h 1333121"/>
              <a:gd name="connsiteX184" fmla="*/ 1862925 w 3469189"/>
              <a:gd name="connsiteY184" fmla="*/ 579931 h 1333121"/>
              <a:gd name="connsiteX185" fmla="*/ 1985746 w 3469189"/>
              <a:gd name="connsiteY185" fmla="*/ 517606 h 1333121"/>
              <a:gd name="connsiteX186" fmla="*/ 1985746 w 3469189"/>
              <a:gd name="connsiteY186" fmla="*/ 568109 h 1333121"/>
              <a:gd name="connsiteX187" fmla="*/ 2080830 w 3469189"/>
              <a:gd name="connsiteY187" fmla="*/ 568109 h 1333121"/>
              <a:gd name="connsiteX188" fmla="*/ 2080830 w 3469189"/>
              <a:gd name="connsiteY188" fmla="*/ 164938 h 1333121"/>
              <a:gd name="connsiteX189" fmla="*/ 1985746 w 3469189"/>
              <a:gd name="connsiteY189" fmla="*/ 164938 h 1333121"/>
              <a:gd name="connsiteX190" fmla="*/ 1985746 w 3469189"/>
              <a:gd name="connsiteY190" fmla="*/ 217048 h 1333121"/>
              <a:gd name="connsiteX191" fmla="*/ 1862925 w 3469189"/>
              <a:gd name="connsiteY191" fmla="*/ 153116 h 1333121"/>
              <a:gd name="connsiteX192" fmla="*/ 1681496 w 3469189"/>
              <a:gd name="connsiteY192" fmla="*/ 366098 h 1333121"/>
              <a:gd name="connsiteX193" fmla="*/ 1862925 w 3469189"/>
              <a:gd name="connsiteY193" fmla="*/ 579931 h 1333121"/>
              <a:gd name="connsiteX194" fmla="*/ 1398049 w 3469189"/>
              <a:gd name="connsiteY194" fmla="*/ 579931 h 1333121"/>
              <a:gd name="connsiteX195" fmla="*/ 1512131 w 3469189"/>
              <a:gd name="connsiteY195" fmla="*/ 518363 h 1333121"/>
              <a:gd name="connsiteX196" fmla="*/ 1512131 w 3469189"/>
              <a:gd name="connsiteY196" fmla="*/ 568109 h 1333121"/>
              <a:gd name="connsiteX197" fmla="*/ 1604840 w 3469189"/>
              <a:gd name="connsiteY197" fmla="*/ 568109 h 1333121"/>
              <a:gd name="connsiteX198" fmla="*/ 1604840 w 3469189"/>
              <a:gd name="connsiteY198" fmla="*/ 164938 h 1333121"/>
              <a:gd name="connsiteX199" fmla="*/ 1510516 w 3469189"/>
              <a:gd name="connsiteY199" fmla="*/ 164938 h 1333121"/>
              <a:gd name="connsiteX200" fmla="*/ 1510516 w 3469189"/>
              <a:gd name="connsiteY200" fmla="*/ 388228 h 1333121"/>
              <a:gd name="connsiteX201" fmla="*/ 1425691 w 3469189"/>
              <a:gd name="connsiteY201" fmla="*/ 502663 h 1333121"/>
              <a:gd name="connsiteX202" fmla="*/ 1357488 w 3469189"/>
              <a:gd name="connsiteY202" fmla="*/ 417452 h 1333121"/>
              <a:gd name="connsiteX203" fmla="*/ 1357488 w 3469189"/>
              <a:gd name="connsiteY203" fmla="*/ 164938 h 1333121"/>
              <a:gd name="connsiteX204" fmla="*/ 1263164 w 3469189"/>
              <a:gd name="connsiteY204" fmla="*/ 164938 h 1333121"/>
              <a:gd name="connsiteX205" fmla="*/ 1263164 w 3469189"/>
              <a:gd name="connsiteY205" fmla="*/ 431543 h 1333121"/>
              <a:gd name="connsiteX206" fmla="*/ 1398049 w 3469189"/>
              <a:gd name="connsiteY206" fmla="*/ 579931 h 1333121"/>
              <a:gd name="connsiteX207" fmla="*/ 1136734 w 3469189"/>
              <a:gd name="connsiteY207" fmla="*/ 572081 h 1333121"/>
              <a:gd name="connsiteX208" fmla="*/ 1196957 w 3469189"/>
              <a:gd name="connsiteY208" fmla="*/ 564137 h 1333121"/>
              <a:gd name="connsiteX209" fmla="*/ 1196957 w 3469189"/>
              <a:gd name="connsiteY209" fmla="*/ 495476 h 1333121"/>
              <a:gd name="connsiteX210" fmla="*/ 1162096 w 3469189"/>
              <a:gd name="connsiteY210" fmla="*/ 499448 h 1333121"/>
              <a:gd name="connsiteX211" fmla="*/ 1108237 w 3469189"/>
              <a:gd name="connsiteY211" fmla="*/ 435515 h 1333121"/>
              <a:gd name="connsiteX212" fmla="*/ 1108237 w 3469189"/>
              <a:gd name="connsiteY212" fmla="*/ 238233 h 1333121"/>
              <a:gd name="connsiteX213" fmla="*/ 1189073 w 3469189"/>
              <a:gd name="connsiteY213" fmla="*/ 238233 h 1333121"/>
              <a:gd name="connsiteX214" fmla="*/ 1189073 w 3469189"/>
              <a:gd name="connsiteY214" fmla="*/ 164843 h 1333121"/>
              <a:gd name="connsiteX215" fmla="*/ 1108237 w 3469189"/>
              <a:gd name="connsiteY215" fmla="*/ 164843 h 1333121"/>
              <a:gd name="connsiteX216" fmla="*/ 1108237 w 3469189"/>
              <a:gd name="connsiteY216" fmla="*/ 46531 h 1333121"/>
              <a:gd name="connsiteX217" fmla="*/ 1016288 w 3469189"/>
              <a:gd name="connsiteY217" fmla="*/ 46531 h 1333121"/>
              <a:gd name="connsiteX218" fmla="*/ 1016288 w 3469189"/>
              <a:gd name="connsiteY218" fmla="*/ 164843 h 1333121"/>
              <a:gd name="connsiteX219" fmla="*/ 947326 w 3469189"/>
              <a:gd name="connsiteY219" fmla="*/ 164843 h 1333121"/>
              <a:gd name="connsiteX220" fmla="*/ 947326 w 3469189"/>
              <a:gd name="connsiteY220" fmla="*/ 238233 h 1333121"/>
              <a:gd name="connsiteX221" fmla="*/ 1016288 w 3469189"/>
              <a:gd name="connsiteY221" fmla="*/ 238233 h 1333121"/>
              <a:gd name="connsiteX222" fmla="*/ 1016288 w 3469189"/>
              <a:gd name="connsiteY222" fmla="*/ 452823 h 1333121"/>
              <a:gd name="connsiteX223" fmla="*/ 1136734 w 3469189"/>
              <a:gd name="connsiteY223" fmla="*/ 572081 h 1333121"/>
              <a:gd name="connsiteX224" fmla="*/ 734360 w 3469189"/>
              <a:gd name="connsiteY224" fmla="*/ 579931 h 1333121"/>
              <a:gd name="connsiteX225" fmla="*/ 919019 w 3469189"/>
              <a:gd name="connsiteY225" fmla="*/ 441095 h 1333121"/>
              <a:gd name="connsiteX226" fmla="*/ 825550 w 3469189"/>
              <a:gd name="connsiteY226" fmla="*/ 441095 h 1333121"/>
              <a:gd name="connsiteX227" fmla="*/ 735975 w 3469189"/>
              <a:gd name="connsiteY227" fmla="*/ 502663 h 1333121"/>
              <a:gd name="connsiteX228" fmla="*/ 632152 w 3469189"/>
              <a:gd name="connsiteY228" fmla="*/ 367706 h 1333121"/>
              <a:gd name="connsiteX229" fmla="*/ 738350 w 3469189"/>
              <a:gd name="connsiteY229" fmla="*/ 231235 h 1333121"/>
              <a:gd name="connsiteX230" fmla="*/ 825550 w 3469189"/>
              <a:gd name="connsiteY230" fmla="*/ 292803 h 1333121"/>
              <a:gd name="connsiteX231" fmla="*/ 918259 w 3469189"/>
              <a:gd name="connsiteY231" fmla="*/ 292803 h 1333121"/>
              <a:gd name="connsiteX232" fmla="*/ 736735 w 3469189"/>
              <a:gd name="connsiteY232" fmla="*/ 153967 h 1333121"/>
              <a:gd name="connsiteX233" fmla="*/ 533079 w 3469189"/>
              <a:gd name="connsiteY233" fmla="*/ 367800 h 1333121"/>
              <a:gd name="connsiteX234" fmla="*/ 734360 w 3469189"/>
              <a:gd name="connsiteY234" fmla="*/ 579931 h 1333121"/>
              <a:gd name="connsiteX235" fmla="*/ 172690 w 3469189"/>
              <a:gd name="connsiteY235" fmla="*/ 370070 h 1333121"/>
              <a:gd name="connsiteX236" fmla="*/ 209926 w 3469189"/>
              <a:gd name="connsiteY236" fmla="*/ 261971 h 1333121"/>
              <a:gd name="connsiteX237" fmla="*/ 259035 w 3469189"/>
              <a:gd name="connsiteY237" fmla="*/ 119164 h 1333121"/>
              <a:gd name="connsiteX238" fmla="*/ 259795 w 3469189"/>
              <a:gd name="connsiteY238" fmla="*/ 119164 h 1333121"/>
              <a:gd name="connsiteX239" fmla="*/ 308904 w 3469189"/>
              <a:gd name="connsiteY239" fmla="*/ 261215 h 1333121"/>
              <a:gd name="connsiteX240" fmla="*/ 346140 w 3469189"/>
              <a:gd name="connsiteY240" fmla="*/ 370070 h 1333121"/>
              <a:gd name="connsiteX241" fmla="*/ 172690 w 3469189"/>
              <a:gd name="connsiteY241" fmla="*/ 370070 h 1333121"/>
              <a:gd name="connsiteX242" fmla="*/ 0 w 3469189"/>
              <a:gd name="connsiteY242" fmla="*/ 568109 h 1333121"/>
              <a:gd name="connsiteX243" fmla="*/ 103823 w 3469189"/>
              <a:gd name="connsiteY243" fmla="*/ 568109 h 1333121"/>
              <a:gd name="connsiteX244" fmla="*/ 143433 w 3469189"/>
              <a:gd name="connsiteY244" fmla="*/ 452917 h 1333121"/>
              <a:gd name="connsiteX245" fmla="*/ 374827 w 3469189"/>
              <a:gd name="connsiteY245" fmla="*/ 452917 h 1333121"/>
              <a:gd name="connsiteX246" fmla="*/ 414437 w 3469189"/>
              <a:gd name="connsiteY246" fmla="*/ 568109 h 1333121"/>
              <a:gd name="connsiteX247" fmla="*/ 520635 w 3469189"/>
              <a:gd name="connsiteY247" fmla="*/ 568109 h 1333121"/>
              <a:gd name="connsiteX248" fmla="*/ 316124 w 3469189"/>
              <a:gd name="connsiteY248" fmla="*/ 15794 h 1333121"/>
              <a:gd name="connsiteX249" fmla="*/ 206791 w 3469189"/>
              <a:gd name="connsiteY249" fmla="*/ 15794 h 1333121"/>
              <a:gd name="connsiteX250" fmla="*/ 0 w 3469189"/>
              <a:gd name="connsiteY250" fmla="*/ 568109 h 133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3469189" h="1333121">
                <a:moveTo>
                  <a:pt x="3092178" y="1327542"/>
                </a:moveTo>
                <a:cubicBezTo>
                  <a:pt x="3125425" y="1327542"/>
                  <a:pt x="3153161" y="1300683"/>
                  <a:pt x="3153161" y="1266731"/>
                </a:cubicBezTo>
                <a:cubicBezTo>
                  <a:pt x="3153161" y="1233629"/>
                  <a:pt x="3125425" y="1206770"/>
                  <a:pt x="3092178" y="1206770"/>
                </a:cubicBezTo>
                <a:cubicBezTo>
                  <a:pt x="3058837" y="1206770"/>
                  <a:pt x="3031100" y="1233629"/>
                  <a:pt x="3031100" y="1266731"/>
                </a:cubicBezTo>
                <a:cubicBezTo>
                  <a:pt x="3031100" y="1300777"/>
                  <a:pt x="3058837" y="1327542"/>
                  <a:pt x="3092178" y="1327542"/>
                </a:cubicBezTo>
                <a:moveTo>
                  <a:pt x="2665013" y="1078244"/>
                </a:moveTo>
                <a:cubicBezTo>
                  <a:pt x="2673752" y="1021404"/>
                  <a:pt x="2717352" y="981210"/>
                  <a:pt x="2772825" y="981210"/>
                </a:cubicBezTo>
                <a:cubicBezTo>
                  <a:pt x="2833048" y="981210"/>
                  <a:pt x="2871044" y="1019891"/>
                  <a:pt x="2879783" y="1078244"/>
                </a:cubicBezTo>
                <a:lnTo>
                  <a:pt x="2665013" y="1078244"/>
                </a:lnTo>
                <a:close/>
                <a:moveTo>
                  <a:pt x="2776720" y="1333122"/>
                </a:moveTo>
                <a:cubicBezTo>
                  <a:pt x="2876553" y="1333122"/>
                  <a:pt x="2941526" y="1284983"/>
                  <a:pt x="2962993" y="1216322"/>
                </a:cubicBezTo>
                <a:lnTo>
                  <a:pt x="2863160" y="1216322"/>
                </a:lnTo>
                <a:cubicBezTo>
                  <a:pt x="2850526" y="1239966"/>
                  <a:pt x="2824309" y="1258881"/>
                  <a:pt x="2778334" y="1258881"/>
                </a:cubicBezTo>
                <a:cubicBezTo>
                  <a:pt x="2714977" y="1258881"/>
                  <a:pt x="2668147" y="1213863"/>
                  <a:pt x="2663398" y="1146810"/>
                </a:cubicBezTo>
                <a:lnTo>
                  <a:pt x="2974012" y="1146810"/>
                </a:lnTo>
                <a:cubicBezTo>
                  <a:pt x="2972397" y="993789"/>
                  <a:pt x="2891657" y="906213"/>
                  <a:pt x="2770355" y="906213"/>
                </a:cubicBezTo>
                <a:cubicBezTo>
                  <a:pt x="2660168" y="906213"/>
                  <a:pt x="2567459" y="994545"/>
                  <a:pt x="2567459" y="1120802"/>
                </a:cubicBezTo>
                <a:cubicBezTo>
                  <a:pt x="2567554" y="1247910"/>
                  <a:pt x="2647535" y="1333122"/>
                  <a:pt x="2776720" y="1333122"/>
                </a:cubicBezTo>
                <a:moveTo>
                  <a:pt x="2467721" y="1325177"/>
                </a:moveTo>
                <a:cubicBezTo>
                  <a:pt x="2489948" y="1325177"/>
                  <a:pt x="2514455" y="1322056"/>
                  <a:pt x="2527944" y="1317233"/>
                </a:cubicBezTo>
                <a:lnTo>
                  <a:pt x="2527944" y="1248572"/>
                </a:lnTo>
                <a:cubicBezTo>
                  <a:pt x="2514455" y="1250937"/>
                  <a:pt x="2502581" y="1252544"/>
                  <a:pt x="2493082" y="1252544"/>
                </a:cubicBezTo>
                <a:cubicBezTo>
                  <a:pt x="2453472" y="1252544"/>
                  <a:pt x="2439224" y="1230414"/>
                  <a:pt x="2439224" y="1188612"/>
                </a:cubicBezTo>
                <a:lnTo>
                  <a:pt x="2439224" y="991424"/>
                </a:lnTo>
                <a:lnTo>
                  <a:pt x="2520059" y="991424"/>
                </a:lnTo>
                <a:lnTo>
                  <a:pt x="2520059" y="918034"/>
                </a:lnTo>
                <a:lnTo>
                  <a:pt x="2439224" y="918034"/>
                </a:lnTo>
                <a:lnTo>
                  <a:pt x="2439224" y="799722"/>
                </a:lnTo>
                <a:lnTo>
                  <a:pt x="2347274" y="799722"/>
                </a:lnTo>
                <a:lnTo>
                  <a:pt x="2347274" y="918034"/>
                </a:lnTo>
                <a:lnTo>
                  <a:pt x="2278312" y="918034"/>
                </a:lnTo>
                <a:lnTo>
                  <a:pt x="2278312" y="991424"/>
                </a:lnTo>
                <a:lnTo>
                  <a:pt x="2347274" y="991424"/>
                </a:lnTo>
                <a:lnTo>
                  <a:pt x="2347274" y="1206014"/>
                </a:lnTo>
                <a:cubicBezTo>
                  <a:pt x="2347274" y="1295197"/>
                  <a:pt x="2401893" y="1325177"/>
                  <a:pt x="2467721" y="1325177"/>
                </a:cubicBezTo>
                <a:moveTo>
                  <a:pt x="2012058" y="1333122"/>
                </a:moveTo>
                <a:cubicBezTo>
                  <a:pt x="2065157" y="1333122"/>
                  <a:pt x="2104007" y="1311843"/>
                  <a:pt x="2126140" y="1271554"/>
                </a:cubicBezTo>
                <a:lnTo>
                  <a:pt x="2126140" y="1321300"/>
                </a:lnTo>
                <a:lnTo>
                  <a:pt x="2218849" y="1321300"/>
                </a:lnTo>
                <a:lnTo>
                  <a:pt x="2218849" y="918129"/>
                </a:lnTo>
                <a:lnTo>
                  <a:pt x="2124525" y="918129"/>
                </a:lnTo>
                <a:lnTo>
                  <a:pt x="2124525" y="1141419"/>
                </a:lnTo>
                <a:cubicBezTo>
                  <a:pt x="2124525" y="1222659"/>
                  <a:pt x="2081685" y="1255854"/>
                  <a:pt x="2039700" y="1255854"/>
                </a:cubicBezTo>
                <a:cubicBezTo>
                  <a:pt x="1992110" y="1255854"/>
                  <a:pt x="1971593" y="1224267"/>
                  <a:pt x="1971593" y="1170643"/>
                </a:cubicBezTo>
                <a:lnTo>
                  <a:pt x="1971593" y="918129"/>
                </a:lnTo>
                <a:lnTo>
                  <a:pt x="1877269" y="918129"/>
                </a:lnTo>
                <a:lnTo>
                  <a:pt x="1877269" y="1184829"/>
                </a:lnTo>
                <a:cubicBezTo>
                  <a:pt x="1877269" y="1282619"/>
                  <a:pt x="1932742" y="1333122"/>
                  <a:pt x="2012058" y="1333122"/>
                </a:cubicBezTo>
                <a:moveTo>
                  <a:pt x="1749698" y="1325177"/>
                </a:moveTo>
                <a:cubicBezTo>
                  <a:pt x="1771926" y="1325177"/>
                  <a:pt x="1796433" y="1322056"/>
                  <a:pt x="1809921" y="1317233"/>
                </a:cubicBezTo>
                <a:lnTo>
                  <a:pt x="1809921" y="1248572"/>
                </a:lnTo>
                <a:cubicBezTo>
                  <a:pt x="1796433" y="1250937"/>
                  <a:pt x="1784559" y="1252544"/>
                  <a:pt x="1775060" y="1252544"/>
                </a:cubicBezTo>
                <a:cubicBezTo>
                  <a:pt x="1735450" y="1252544"/>
                  <a:pt x="1721201" y="1230414"/>
                  <a:pt x="1721201" y="1188612"/>
                </a:cubicBezTo>
                <a:lnTo>
                  <a:pt x="1721201" y="991424"/>
                </a:lnTo>
                <a:lnTo>
                  <a:pt x="1802037" y="991424"/>
                </a:lnTo>
                <a:lnTo>
                  <a:pt x="1802037" y="918034"/>
                </a:lnTo>
                <a:lnTo>
                  <a:pt x="1721201" y="918034"/>
                </a:lnTo>
                <a:lnTo>
                  <a:pt x="1721201" y="799722"/>
                </a:lnTo>
                <a:lnTo>
                  <a:pt x="1629252" y="799722"/>
                </a:lnTo>
                <a:lnTo>
                  <a:pt x="1629252" y="918034"/>
                </a:lnTo>
                <a:lnTo>
                  <a:pt x="1560290" y="918034"/>
                </a:lnTo>
                <a:lnTo>
                  <a:pt x="1560290" y="991424"/>
                </a:lnTo>
                <a:lnTo>
                  <a:pt x="1629252" y="991424"/>
                </a:lnTo>
                <a:lnTo>
                  <a:pt x="1629252" y="1206014"/>
                </a:lnTo>
                <a:cubicBezTo>
                  <a:pt x="1629252" y="1295197"/>
                  <a:pt x="1683966" y="1325177"/>
                  <a:pt x="1749698" y="1325177"/>
                </a:cubicBezTo>
                <a:moveTo>
                  <a:pt x="1392349" y="815516"/>
                </a:moveTo>
                <a:cubicBezTo>
                  <a:pt x="1392349" y="849468"/>
                  <a:pt x="1420086" y="877084"/>
                  <a:pt x="1454187" y="877084"/>
                </a:cubicBezTo>
                <a:cubicBezTo>
                  <a:pt x="1488288" y="877084"/>
                  <a:pt x="1516025" y="849468"/>
                  <a:pt x="1516025" y="815516"/>
                </a:cubicBezTo>
                <a:cubicBezTo>
                  <a:pt x="1516025" y="780807"/>
                  <a:pt x="1488288" y="753191"/>
                  <a:pt x="1454187" y="753191"/>
                </a:cubicBezTo>
                <a:cubicBezTo>
                  <a:pt x="1420086" y="753191"/>
                  <a:pt x="1392349" y="780712"/>
                  <a:pt x="1392349" y="815516"/>
                </a:cubicBezTo>
                <a:moveTo>
                  <a:pt x="1407358" y="1321205"/>
                </a:moveTo>
                <a:lnTo>
                  <a:pt x="1500827" y="1321205"/>
                </a:lnTo>
                <a:lnTo>
                  <a:pt x="1500827" y="918034"/>
                </a:lnTo>
                <a:lnTo>
                  <a:pt x="1407358" y="918034"/>
                </a:lnTo>
                <a:lnTo>
                  <a:pt x="1407358" y="1321205"/>
                </a:lnTo>
                <a:close/>
                <a:moveTo>
                  <a:pt x="1275798" y="1325177"/>
                </a:moveTo>
                <a:cubicBezTo>
                  <a:pt x="1298025" y="1325177"/>
                  <a:pt x="1322532" y="1322056"/>
                  <a:pt x="1336021" y="1317233"/>
                </a:cubicBezTo>
                <a:lnTo>
                  <a:pt x="1336021" y="1248572"/>
                </a:lnTo>
                <a:cubicBezTo>
                  <a:pt x="1322532" y="1250937"/>
                  <a:pt x="1310659" y="1252544"/>
                  <a:pt x="1301160" y="1252544"/>
                </a:cubicBezTo>
                <a:cubicBezTo>
                  <a:pt x="1261549" y="1252544"/>
                  <a:pt x="1247301" y="1230414"/>
                  <a:pt x="1247301" y="1188612"/>
                </a:cubicBezTo>
                <a:lnTo>
                  <a:pt x="1247301" y="991424"/>
                </a:lnTo>
                <a:lnTo>
                  <a:pt x="1328137" y="991424"/>
                </a:lnTo>
                <a:lnTo>
                  <a:pt x="1328137" y="918034"/>
                </a:lnTo>
                <a:lnTo>
                  <a:pt x="1247301" y="918034"/>
                </a:lnTo>
                <a:lnTo>
                  <a:pt x="1247301" y="799722"/>
                </a:lnTo>
                <a:lnTo>
                  <a:pt x="1155352" y="799722"/>
                </a:lnTo>
                <a:lnTo>
                  <a:pt x="1155352" y="918034"/>
                </a:lnTo>
                <a:lnTo>
                  <a:pt x="1086390" y="918034"/>
                </a:lnTo>
                <a:lnTo>
                  <a:pt x="1086390" y="991424"/>
                </a:lnTo>
                <a:lnTo>
                  <a:pt x="1155352" y="991424"/>
                </a:lnTo>
                <a:lnTo>
                  <a:pt x="1155352" y="1206014"/>
                </a:lnTo>
                <a:cubicBezTo>
                  <a:pt x="1155352" y="1295197"/>
                  <a:pt x="1210065" y="1325177"/>
                  <a:pt x="1275798" y="1325177"/>
                </a:cubicBezTo>
                <a:moveTo>
                  <a:pt x="878839" y="1333122"/>
                </a:moveTo>
                <a:cubicBezTo>
                  <a:pt x="981047" y="1333122"/>
                  <a:pt x="1057988" y="1282619"/>
                  <a:pt x="1057988" y="1202136"/>
                </a:cubicBezTo>
                <a:cubicBezTo>
                  <a:pt x="1057988" y="1131962"/>
                  <a:pt x="999380" y="1100374"/>
                  <a:pt x="909805" y="1080608"/>
                </a:cubicBezTo>
                <a:lnTo>
                  <a:pt x="860696" y="1069543"/>
                </a:lnTo>
                <a:cubicBezTo>
                  <a:pt x="815481" y="1060085"/>
                  <a:pt x="796483" y="1049020"/>
                  <a:pt x="796483" y="1023012"/>
                </a:cubicBezTo>
                <a:cubicBezTo>
                  <a:pt x="796483" y="993789"/>
                  <a:pt x="825835" y="975630"/>
                  <a:pt x="866205" y="975630"/>
                </a:cubicBezTo>
                <a:cubicBezTo>
                  <a:pt x="911420" y="975630"/>
                  <a:pt x="939917" y="994545"/>
                  <a:pt x="949415" y="1026890"/>
                </a:cubicBezTo>
                <a:lnTo>
                  <a:pt x="1043740" y="1026890"/>
                </a:lnTo>
                <a:cubicBezTo>
                  <a:pt x="1034241" y="961444"/>
                  <a:pt x="974778" y="906969"/>
                  <a:pt x="867060" y="906969"/>
                </a:cubicBezTo>
                <a:cubicBezTo>
                  <a:pt x="768841" y="906969"/>
                  <a:pt x="700639" y="957472"/>
                  <a:pt x="700639" y="1028497"/>
                </a:cubicBezTo>
                <a:cubicBezTo>
                  <a:pt x="700639" y="1095551"/>
                  <a:pt x="748989" y="1129503"/>
                  <a:pt x="836948" y="1148418"/>
                </a:cubicBezTo>
                <a:lnTo>
                  <a:pt x="884538" y="1158632"/>
                </a:lnTo>
                <a:cubicBezTo>
                  <a:pt x="941626" y="1170454"/>
                  <a:pt x="962239" y="1183883"/>
                  <a:pt x="962239" y="1211499"/>
                </a:cubicBezTo>
                <a:cubicBezTo>
                  <a:pt x="962239" y="1244600"/>
                  <a:pt x="929753" y="1263610"/>
                  <a:pt x="883778" y="1263610"/>
                </a:cubicBezTo>
                <a:cubicBezTo>
                  <a:pt x="825930" y="1263610"/>
                  <a:pt x="795058" y="1235994"/>
                  <a:pt x="787934" y="1195800"/>
                </a:cubicBezTo>
                <a:lnTo>
                  <a:pt x="686486" y="1195800"/>
                </a:lnTo>
                <a:cubicBezTo>
                  <a:pt x="692565" y="1276282"/>
                  <a:pt x="761527" y="1333122"/>
                  <a:pt x="878839" y="1333122"/>
                </a:cubicBezTo>
                <a:moveTo>
                  <a:pt x="271764" y="1321205"/>
                </a:moveTo>
                <a:lnTo>
                  <a:pt x="366088" y="1321205"/>
                </a:lnTo>
                <a:lnTo>
                  <a:pt x="366088" y="1096402"/>
                </a:lnTo>
                <a:cubicBezTo>
                  <a:pt x="366088" y="1016676"/>
                  <a:pt x="410448" y="983574"/>
                  <a:pt x="457182" y="983574"/>
                </a:cubicBezTo>
                <a:cubicBezTo>
                  <a:pt x="506292" y="983574"/>
                  <a:pt x="523770" y="1016676"/>
                  <a:pt x="523770" y="1060936"/>
                </a:cubicBezTo>
                <a:lnTo>
                  <a:pt x="523770" y="1321300"/>
                </a:lnTo>
                <a:lnTo>
                  <a:pt x="618854" y="1321300"/>
                </a:lnTo>
                <a:lnTo>
                  <a:pt x="618854" y="1053087"/>
                </a:lnTo>
                <a:cubicBezTo>
                  <a:pt x="618854" y="958418"/>
                  <a:pt x="565755" y="906307"/>
                  <a:pt x="484159" y="906307"/>
                </a:cubicBezTo>
                <a:cubicBezTo>
                  <a:pt x="425551" y="906307"/>
                  <a:pt x="385086" y="936287"/>
                  <a:pt x="363713" y="970239"/>
                </a:cubicBezTo>
                <a:lnTo>
                  <a:pt x="363713" y="918129"/>
                </a:lnTo>
                <a:lnTo>
                  <a:pt x="271764" y="918129"/>
                </a:lnTo>
                <a:lnTo>
                  <a:pt x="271764" y="1321205"/>
                </a:lnTo>
                <a:lnTo>
                  <a:pt x="271764" y="1321205"/>
                </a:lnTo>
                <a:close/>
                <a:moveTo>
                  <a:pt x="65732" y="1321205"/>
                </a:moveTo>
                <a:lnTo>
                  <a:pt x="164806" y="1321205"/>
                </a:lnTo>
                <a:lnTo>
                  <a:pt x="164806" y="768890"/>
                </a:lnTo>
                <a:lnTo>
                  <a:pt x="65732" y="768890"/>
                </a:lnTo>
                <a:lnTo>
                  <a:pt x="65732" y="1321205"/>
                </a:lnTo>
                <a:lnTo>
                  <a:pt x="65732" y="1321205"/>
                </a:lnTo>
                <a:close/>
                <a:moveTo>
                  <a:pt x="3290040" y="579931"/>
                </a:moveTo>
                <a:cubicBezTo>
                  <a:pt x="3392249" y="579931"/>
                  <a:pt x="3469190" y="529428"/>
                  <a:pt x="3469190" y="448945"/>
                </a:cubicBezTo>
                <a:cubicBezTo>
                  <a:pt x="3469190" y="378771"/>
                  <a:pt x="3410582" y="347183"/>
                  <a:pt x="3321007" y="327417"/>
                </a:cubicBezTo>
                <a:lnTo>
                  <a:pt x="3271898" y="316352"/>
                </a:lnTo>
                <a:cubicBezTo>
                  <a:pt x="3226683" y="306894"/>
                  <a:pt x="3207685" y="295829"/>
                  <a:pt x="3207685" y="269821"/>
                </a:cubicBezTo>
                <a:cubicBezTo>
                  <a:pt x="3207685" y="240597"/>
                  <a:pt x="3237037" y="222534"/>
                  <a:pt x="3277407" y="222534"/>
                </a:cubicBezTo>
                <a:cubicBezTo>
                  <a:pt x="3322622" y="222534"/>
                  <a:pt x="3351119" y="241449"/>
                  <a:pt x="3360617" y="273793"/>
                </a:cubicBezTo>
                <a:lnTo>
                  <a:pt x="3454942" y="273793"/>
                </a:lnTo>
                <a:cubicBezTo>
                  <a:pt x="3445443" y="208348"/>
                  <a:pt x="3385979" y="153873"/>
                  <a:pt x="3278262" y="153873"/>
                </a:cubicBezTo>
                <a:cubicBezTo>
                  <a:pt x="3179948" y="153873"/>
                  <a:pt x="3111841" y="204375"/>
                  <a:pt x="3111841" y="275401"/>
                </a:cubicBezTo>
                <a:cubicBezTo>
                  <a:pt x="3111841" y="342454"/>
                  <a:pt x="3160191" y="376406"/>
                  <a:pt x="3248151" y="395321"/>
                </a:cubicBezTo>
                <a:lnTo>
                  <a:pt x="3295740" y="405535"/>
                </a:lnTo>
                <a:cubicBezTo>
                  <a:pt x="3352828" y="417357"/>
                  <a:pt x="3373441" y="430787"/>
                  <a:pt x="3373441" y="458402"/>
                </a:cubicBezTo>
                <a:cubicBezTo>
                  <a:pt x="3373441" y="491504"/>
                  <a:pt x="3340955" y="510513"/>
                  <a:pt x="3294980" y="510513"/>
                </a:cubicBezTo>
                <a:cubicBezTo>
                  <a:pt x="3237132" y="510513"/>
                  <a:pt x="3206260" y="482897"/>
                  <a:pt x="3199136" y="442703"/>
                </a:cubicBezTo>
                <a:lnTo>
                  <a:pt x="3097688" y="442703"/>
                </a:lnTo>
                <a:cubicBezTo>
                  <a:pt x="3103862" y="523091"/>
                  <a:pt x="3172729" y="579931"/>
                  <a:pt x="3290040" y="579931"/>
                </a:cubicBezTo>
                <a:moveTo>
                  <a:pt x="2747463" y="325052"/>
                </a:moveTo>
                <a:cubicBezTo>
                  <a:pt x="2756202" y="268213"/>
                  <a:pt x="2799802" y="228019"/>
                  <a:pt x="2855276" y="228019"/>
                </a:cubicBezTo>
                <a:cubicBezTo>
                  <a:pt x="2915499" y="228019"/>
                  <a:pt x="2953494" y="266700"/>
                  <a:pt x="2962233" y="325052"/>
                </a:cubicBezTo>
                <a:lnTo>
                  <a:pt x="2747463" y="325052"/>
                </a:lnTo>
                <a:close/>
                <a:moveTo>
                  <a:pt x="2859170" y="579931"/>
                </a:moveTo>
                <a:cubicBezTo>
                  <a:pt x="2959004" y="579931"/>
                  <a:pt x="3023976" y="531792"/>
                  <a:pt x="3045444" y="463131"/>
                </a:cubicBezTo>
                <a:lnTo>
                  <a:pt x="2945610" y="463131"/>
                </a:lnTo>
                <a:cubicBezTo>
                  <a:pt x="2932977" y="486775"/>
                  <a:pt x="2906760" y="505690"/>
                  <a:pt x="2860785" y="505690"/>
                </a:cubicBezTo>
                <a:cubicBezTo>
                  <a:pt x="2797427" y="505690"/>
                  <a:pt x="2750598" y="460672"/>
                  <a:pt x="2745848" y="393619"/>
                </a:cubicBezTo>
                <a:lnTo>
                  <a:pt x="3056462" y="393619"/>
                </a:lnTo>
                <a:cubicBezTo>
                  <a:pt x="3054848" y="240597"/>
                  <a:pt x="2974012" y="153022"/>
                  <a:pt x="2852806" y="153022"/>
                </a:cubicBezTo>
                <a:cubicBezTo>
                  <a:pt x="2742619" y="153022"/>
                  <a:pt x="2649909" y="241354"/>
                  <a:pt x="2649909" y="367611"/>
                </a:cubicBezTo>
                <a:cubicBezTo>
                  <a:pt x="2650004" y="494719"/>
                  <a:pt x="2729985" y="579931"/>
                  <a:pt x="2859170" y="579931"/>
                </a:cubicBezTo>
                <a:moveTo>
                  <a:pt x="2465536" y="62325"/>
                </a:moveTo>
                <a:cubicBezTo>
                  <a:pt x="2465536" y="96277"/>
                  <a:pt x="2493273" y="123893"/>
                  <a:pt x="2527374" y="123893"/>
                </a:cubicBezTo>
                <a:cubicBezTo>
                  <a:pt x="2561475" y="123893"/>
                  <a:pt x="2589211" y="96277"/>
                  <a:pt x="2589211" y="62325"/>
                </a:cubicBezTo>
                <a:cubicBezTo>
                  <a:pt x="2589211" y="27616"/>
                  <a:pt x="2561475" y="0"/>
                  <a:pt x="2527374" y="0"/>
                </a:cubicBezTo>
                <a:cubicBezTo>
                  <a:pt x="2493273" y="0"/>
                  <a:pt x="2465536" y="27616"/>
                  <a:pt x="2465536" y="62325"/>
                </a:cubicBezTo>
                <a:moveTo>
                  <a:pt x="2480639" y="568109"/>
                </a:moveTo>
                <a:lnTo>
                  <a:pt x="2574108" y="568109"/>
                </a:lnTo>
                <a:lnTo>
                  <a:pt x="2574108" y="164938"/>
                </a:lnTo>
                <a:lnTo>
                  <a:pt x="2480639" y="164938"/>
                </a:lnTo>
                <a:lnTo>
                  <a:pt x="2480639" y="568109"/>
                </a:lnTo>
                <a:close/>
                <a:moveTo>
                  <a:pt x="2183703" y="568109"/>
                </a:moveTo>
                <a:lnTo>
                  <a:pt x="2278027" y="568109"/>
                </a:lnTo>
                <a:lnTo>
                  <a:pt x="2278027" y="385864"/>
                </a:lnTo>
                <a:cubicBezTo>
                  <a:pt x="2278027" y="314082"/>
                  <a:pt x="2298640" y="266700"/>
                  <a:pt x="2347749" y="249393"/>
                </a:cubicBezTo>
                <a:cubicBezTo>
                  <a:pt x="2367602" y="242300"/>
                  <a:pt x="2391349" y="240692"/>
                  <a:pt x="2419846" y="243056"/>
                </a:cubicBezTo>
                <a:lnTo>
                  <a:pt x="2419846" y="153116"/>
                </a:lnTo>
                <a:cubicBezTo>
                  <a:pt x="2349269" y="149144"/>
                  <a:pt x="2301775" y="176003"/>
                  <a:pt x="2275653" y="247785"/>
                </a:cubicBezTo>
                <a:lnTo>
                  <a:pt x="2275653" y="164938"/>
                </a:lnTo>
                <a:lnTo>
                  <a:pt x="2183703" y="164938"/>
                </a:lnTo>
                <a:lnTo>
                  <a:pt x="2183703" y="568109"/>
                </a:lnTo>
                <a:close/>
                <a:moveTo>
                  <a:pt x="1778195" y="366098"/>
                </a:moveTo>
                <a:cubicBezTo>
                  <a:pt x="1778195" y="282494"/>
                  <a:pt x="1814671" y="228776"/>
                  <a:pt x="1881258" y="228776"/>
                </a:cubicBezTo>
                <a:cubicBezTo>
                  <a:pt x="1943856" y="228776"/>
                  <a:pt x="1987456" y="286372"/>
                  <a:pt x="1987456" y="366098"/>
                </a:cubicBezTo>
                <a:cubicBezTo>
                  <a:pt x="1987456" y="446581"/>
                  <a:pt x="1943856" y="504933"/>
                  <a:pt x="1881258" y="504933"/>
                </a:cubicBezTo>
                <a:cubicBezTo>
                  <a:pt x="1814576" y="504933"/>
                  <a:pt x="1778195" y="450553"/>
                  <a:pt x="1778195" y="366098"/>
                </a:cubicBezTo>
                <a:moveTo>
                  <a:pt x="1862925" y="579931"/>
                </a:moveTo>
                <a:cubicBezTo>
                  <a:pt x="1921533" y="579931"/>
                  <a:pt x="1964373" y="553923"/>
                  <a:pt x="1985746" y="517606"/>
                </a:cubicBezTo>
                <a:lnTo>
                  <a:pt x="1985746" y="568109"/>
                </a:lnTo>
                <a:lnTo>
                  <a:pt x="2080830" y="568109"/>
                </a:lnTo>
                <a:lnTo>
                  <a:pt x="2080830" y="164938"/>
                </a:lnTo>
                <a:lnTo>
                  <a:pt x="1985746" y="164938"/>
                </a:lnTo>
                <a:lnTo>
                  <a:pt x="1985746" y="217048"/>
                </a:lnTo>
                <a:cubicBezTo>
                  <a:pt x="1964373" y="180732"/>
                  <a:pt x="1921533" y="153116"/>
                  <a:pt x="1862925" y="153116"/>
                </a:cubicBezTo>
                <a:cubicBezTo>
                  <a:pt x="1759862" y="153116"/>
                  <a:pt x="1681496" y="233599"/>
                  <a:pt x="1681496" y="366098"/>
                </a:cubicBezTo>
                <a:cubicBezTo>
                  <a:pt x="1681496" y="498597"/>
                  <a:pt x="1759957" y="579931"/>
                  <a:pt x="1862925" y="579931"/>
                </a:cubicBezTo>
                <a:moveTo>
                  <a:pt x="1398049" y="579931"/>
                </a:moveTo>
                <a:cubicBezTo>
                  <a:pt x="1451148" y="579931"/>
                  <a:pt x="1489998" y="558651"/>
                  <a:pt x="1512131" y="518363"/>
                </a:cubicBezTo>
                <a:lnTo>
                  <a:pt x="1512131" y="568109"/>
                </a:lnTo>
                <a:lnTo>
                  <a:pt x="1604840" y="568109"/>
                </a:lnTo>
                <a:lnTo>
                  <a:pt x="1604840" y="164938"/>
                </a:lnTo>
                <a:lnTo>
                  <a:pt x="1510516" y="164938"/>
                </a:lnTo>
                <a:lnTo>
                  <a:pt x="1510516" y="388228"/>
                </a:lnTo>
                <a:cubicBezTo>
                  <a:pt x="1510516" y="469468"/>
                  <a:pt x="1467771" y="502663"/>
                  <a:pt x="1425691" y="502663"/>
                </a:cubicBezTo>
                <a:cubicBezTo>
                  <a:pt x="1378101" y="502663"/>
                  <a:pt x="1357488" y="471075"/>
                  <a:pt x="1357488" y="417452"/>
                </a:cubicBezTo>
                <a:lnTo>
                  <a:pt x="1357488" y="164938"/>
                </a:lnTo>
                <a:lnTo>
                  <a:pt x="1263164" y="164938"/>
                </a:lnTo>
                <a:lnTo>
                  <a:pt x="1263164" y="431543"/>
                </a:lnTo>
                <a:cubicBezTo>
                  <a:pt x="1263259" y="529428"/>
                  <a:pt x="1318733" y="579931"/>
                  <a:pt x="1398049" y="579931"/>
                </a:cubicBezTo>
                <a:moveTo>
                  <a:pt x="1136734" y="572081"/>
                </a:moveTo>
                <a:cubicBezTo>
                  <a:pt x="1158961" y="572081"/>
                  <a:pt x="1183468" y="568960"/>
                  <a:pt x="1196957" y="564137"/>
                </a:cubicBezTo>
                <a:lnTo>
                  <a:pt x="1196957" y="495476"/>
                </a:lnTo>
                <a:cubicBezTo>
                  <a:pt x="1183468" y="497840"/>
                  <a:pt x="1171595" y="499448"/>
                  <a:pt x="1162096" y="499448"/>
                </a:cubicBezTo>
                <a:cubicBezTo>
                  <a:pt x="1122486" y="499448"/>
                  <a:pt x="1108237" y="477412"/>
                  <a:pt x="1108237" y="435515"/>
                </a:cubicBezTo>
                <a:lnTo>
                  <a:pt x="1108237" y="238233"/>
                </a:lnTo>
                <a:lnTo>
                  <a:pt x="1189073" y="238233"/>
                </a:lnTo>
                <a:lnTo>
                  <a:pt x="1189073" y="164843"/>
                </a:lnTo>
                <a:lnTo>
                  <a:pt x="1108237" y="164843"/>
                </a:lnTo>
                <a:lnTo>
                  <a:pt x="1108237" y="46531"/>
                </a:lnTo>
                <a:lnTo>
                  <a:pt x="1016288" y="46531"/>
                </a:lnTo>
                <a:lnTo>
                  <a:pt x="1016288" y="164843"/>
                </a:lnTo>
                <a:lnTo>
                  <a:pt x="947326" y="164843"/>
                </a:lnTo>
                <a:lnTo>
                  <a:pt x="947326" y="238233"/>
                </a:lnTo>
                <a:lnTo>
                  <a:pt x="1016288" y="238233"/>
                </a:lnTo>
                <a:lnTo>
                  <a:pt x="1016288" y="452823"/>
                </a:lnTo>
                <a:cubicBezTo>
                  <a:pt x="1016288" y="542101"/>
                  <a:pt x="1070906" y="572081"/>
                  <a:pt x="1136734" y="572081"/>
                </a:cubicBezTo>
                <a:moveTo>
                  <a:pt x="734360" y="579931"/>
                </a:moveTo>
                <a:cubicBezTo>
                  <a:pt x="840558" y="579931"/>
                  <a:pt x="907905" y="515998"/>
                  <a:pt x="919019" y="441095"/>
                </a:cubicBezTo>
                <a:lnTo>
                  <a:pt x="825550" y="441095"/>
                </a:lnTo>
                <a:cubicBezTo>
                  <a:pt x="812821" y="476561"/>
                  <a:pt x="785939" y="502663"/>
                  <a:pt x="735975" y="502663"/>
                </a:cubicBezTo>
                <a:cubicBezTo>
                  <a:pt x="678127" y="502663"/>
                  <a:pt x="632152" y="456133"/>
                  <a:pt x="632152" y="367706"/>
                </a:cubicBezTo>
                <a:cubicBezTo>
                  <a:pt x="632152" y="278522"/>
                  <a:pt x="677367" y="231235"/>
                  <a:pt x="738350" y="231235"/>
                </a:cubicBezTo>
                <a:cubicBezTo>
                  <a:pt x="784325" y="231235"/>
                  <a:pt x="812821" y="256486"/>
                  <a:pt x="825550" y="292803"/>
                </a:cubicBezTo>
                <a:lnTo>
                  <a:pt x="918259" y="292803"/>
                </a:lnTo>
                <a:cubicBezTo>
                  <a:pt x="907145" y="217048"/>
                  <a:pt x="842173" y="153967"/>
                  <a:pt x="736735" y="153967"/>
                </a:cubicBezTo>
                <a:cubicBezTo>
                  <a:pt x="620278" y="153967"/>
                  <a:pt x="533079" y="237571"/>
                  <a:pt x="533079" y="367800"/>
                </a:cubicBezTo>
                <a:cubicBezTo>
                  <a:pt x="533079" y="499448"/>
                  <a:pt x="618664" y="579931"/>
                  <a:pt x="734360" y="579931"/>
                </a:cubicBezTo>
                <a:moveTo>
                  <a:pt x="172690" y="370070"/>
                </a:moveTo>
                <a:lnTo>
                  <a:pt x="209926" y="261971"/>
                </a:lnTo>
                <a:cubicBezTo>
                  <a:pt x="225789" y="220926"/>
                  <a:pt x="240797" y="174395"/>
                  <a:pt x="259035" y="119164"/>
                </a:cubicBezTo>
                <a:lnTo>
                  <a:pt x="259795" y="119164"/>
                </a:lnTo>
                <a:cubicBezTo>
                  <a:pt x="278793" y="174395"/>
                  <a:pt x="294656" y="221777"/>
                  <a:pt x="308904" y="261215"/>
                </a:cubicBezTo>
                <a:lnTo>
                  <a:pt x="346140" y="370070"/>
                </a:lnTo>
                <a:lnTo>
                  <a:pt x="172690" y="370070"/>
                </a:lnTo>
                <a:close/>
                <a:moveTo>
                  <a:pt x="0" y="568109"/>
                </a:moveTo>
                <a:lnTo>
                  <a:pt x="103823" y="568109"/>
                </a:lnTo>
                <a:lnTo>
                  <a:pt x="143433" y="452917"/>
                </a:lnTo>
                <a:lnTo>
                  <a:pt x="374827" y="452917"/>
                </a:lnTo>
                <a:lnTo>
                  <a:pt x="414437" y="568109"/>
                </a:lnTo>
                <a:lnTo>
                  <a:pt x="520635" y="568109"/>
                </a:lnTo>
                <a:lnTo>
                  <a:pt x="316124" y="15794"/>
                </a:lnTo>
                <a:lnTo>
                  <a:pt x="206791" y="15794"/>
                </a:lnTo>
                <a:lnTo>
                  <a:pt x="0" y="568109"/>
                </a:lnTo>
                <a:close/>
              </a:path>
            </a:pathLst>
          </a:custGeom>
          <a:solidFill>
            <a:schemeClr val="bg1"/>
          </a:solidFill>
          <a:ln w="9499" cap="flat">
            <a:noFill/>
            <a:prstDash val="solid"/>
            <a:miter/>
          </a:ln>
        </p:spPr>
        <p:txBody>
          <a:bodyPr rtlCol="0" anchor="ctr"/>
          <a:lstStyle/>
          <a:p>
            <a:endParaRPr lang="en-US"/>
          </a:p>
        </p:txBody>
      </p:sp>
      <p:sp>
        <p:nvSpPr>
          <p:cNvPr id="3" name="Footer Placeholder 4">
            <a:extLst>
              <a:ext uri="{FF2B5EF4-FFF2-40B4-BE49-F238E27FC236}">
                <a16:creationId xmlns:a16="http://schemas.microsoft.com/office/drawing/2014/main" id="{DCF7CA04-A556-4280-7BED-717528D657DE}"/>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bg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133451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Tit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14323" y="269601"/>
            <a:ext cx="5781678" cy="886673"/>
          </a:xfrm>
        </p:spPr>
        <p:txBody>
          <a:bodyPr/>
          <a:lstStyle>
            <a:lvl1pPr>
              <a:defRPr sz="4200" b="0" i="0">
                <a:solidFill>
                  <a:schemeClr val="bg1"/>
                </a:solidFill>
                <a:latin typeface="+mj-lt"/>
              </a:defRPr>
            </a:lvl1pPr>
          </a:lstStyle>
          <a:p>
            <a:r>
              <a:rPr lang="en-US" dirty="0"/>
              <a:t>Click to edit Master</a:t>
            </a:r>
            <a:endParaRPr lang="en-GB" dirty="0"/>
          </a:p>
        </p:txBody>
      </p:sp>
      <p:sp>
        <p:nvSpPr>
          <p:cNvPr id="5" name="Graphic 11">
            <a:extLst>
              <a:ext uri="{FF2B5EF4-FFF2-40B4-BE49-F238E27FC236}">
                <a16:creationId xmlns:a16="http://schemas.microsoft.com/office/drawing/2014/main" id="{306EF912-77FF-EC72-7590-3D1604547AA0}"/>
              </a:ext>
            </a:extLst>
          </p:cNvPr>
          <p:cNvSpPr/>
          <p:nvPr userDrawn="1"/>
        </p:nvSpPr>
        <p:spPr>
          <a:xfrm>
            <a:off x="9244208" y="317500"/>
            <a:ext cx="2636642" cy="1008569"/>
          </a:xfrm>
          <a:custGeom>
            <a:avLst/>
            <a:gdLst>
              <a:gd name="connsiteX0" fmla="*/ 4115562 w 4188999"/>
              <a:gd name="connsiteY0" fmla="*/ 1595750 h 1602377"/>
              <a:gd name="connsiteX1" fmla="*/ 4189000 w 4188999"/>
              <a:gd name="connsiteY1" fmla="*/ 1522747 h 1602377"/>
              <a:gd name="connsiteX2" fmla="*/ 4115562 w 4188999"/>
              <a:gd name="connsiteY2" fmla="*/ 1450690 h 1602377"/>
              <a:gd name="connsiteX3" fmla="*/ 4042124 w 4188999"/>
              <a:gd name="connsiteY3" fmla="*/ 1522747 h 1602377"/>
              <a:gd name="connsiteX4" fmla="*/ 4115562 w 4188999"/>
              <a:gd name="connsiteY4" fmla="*/ 1595750 h 1602377"/>
              <a:gd name="connsiteX5" fmla="*/ 3601307 w 4188999"/>
              <a:gd name="connsiteY5" fmla="*/ 1296067 h 1602377"/>
              <a:gd name="connsiteX6" fmla="*/ 3731038 w 4188999"/>
              <a:gd name="connsiteY6" fmla="*/ 1179414 h 1602377"/>
              <a:gd name="connsiteX7" fmla="*/ 3859816 w 4188999"/>
              <a:gd name="connsiteY7" fmla="*/ 1296067 h 1602377"/>
              <a:gd name="connsiteX8" fmla="*/ 3601307 w 4188999"/>
              <a:gd name="connsiteY8" fmla="*/ 1296067 h 1602377"/>
              <a:gd name="connsiteX9" fmla="*/ 3735800 w 4188999"/>
              <a:gd name="connsiteY9" fmla="*/ 1602378 h 1602377"/>
              <a:gd name="connsiteX10" fmla="*/ 3960019 w 4188999"/>
              <a:gd name="connsiteY10" fmla="*/ 1462053 h 1602377"/>
              <a:gd name="connsiteX11" fmla="*/ 3839813 w 4188999"/>
              <a:gd name="connsiteY11" fmla="*/ 1462053 h 1602377"/>
              <a:gd name="connsiteX12" fmla="*/ 3737705 w 4188999"/>
              <a:gd name="connsiteY12" fmla="*/ 1513278 h 1602377"/>
              <a:gd name="connsiteX13" fmla="*/ 3599403 w 4188999"/>
              <a:gd name="connsiteY13" fmla="*/ 1378634 h 1602377"/>
              <a:gd name="connsiteX14" fmla="*/ 3973354 w 4188999"/>
              <a:gd name="connsiteY14" fmla="*/ 1378634 h 1602377"/>
              <a:gd name="connsiteX15" fmla="*/ 3728180 w 4188999"/>
              <a:gd name="connsiteY15" fmla="*/ 1089367 h 1602377"/>
              <a:gd name="connsiteX16" fmla="*/ 3483959 w 4188999"/>
              <a:gd name="connsiteY16" fmla="*/ 1347387 h 1602377"/>
              <a:gd name="connsiteX17" fmla="*/ 3735800 w 4188999"/>
              <a:gd name="connsiteY17" fmla="*/ 1602378 h 1602377"/>
              <a:gd name="connsiteX18" fmla="*/ 3363754 w 4188999"/>
              <a:gd name="connsiteY18" fmla="*/ 1592909 h 1602377"/>
              <a:gd name="connsiteX19" fmla="*/ 3436239 w 4188999"/>
              <a:gd name="connsiteY19" fmla="*/ 1583441 h 1602377"/>
              <a:gd name="connsiteX20" fmla="*/ 3436239 w 4188999"/>
              <a:gd name="connsiteY20" fmla="*/ 1500969 h 1602377"/>
              <a:gd name="connsiteX21" fmla="*/ 3394234 w 4188999"/>
              <a:gd name="connsiteY21" fmla="*/ 1505703 h 1602377"/>
              <a:gd name="connsiteX22" fmla="*/ 3329369 w 4188999"/>
              <a:gd name="connsiteY22" fmla="*/ 1428912 h 1602377"/>
              <a:gd name="connsiteX23" fmla="*/ 3329369 w 4188999"/>
              <a:gd name="connsiteY23" fmla="*/ 1191818 h 1602377"/>
              <a:gd name="connsiteX24" fmla="*/ 3426714 w 4188999"/>
              <a:gd name="connsiteY24" fmla="*/ 1191818 h 1602377"/>
              <a:gd name="connsiteX25" fmla="*/ 3426714 w 4188999"/>
              <a:gd name="connsiteY25" fmla="*/ 1103570 h 1602377"/>
              <a:gd name="connsiteX26" fmla="*/ 3329369 w 4188999"/>
              <a:gd name="connsiteY26" fmla="*/ 1103570 h 1602377"/>
              <a:gd name="connsiteX27" fmla="*/ 3329369 w 4188999"/>
              <a:gd name="connsiteY27" fmla="*/ 961256 h 1602377"/>
              <a:gd name="connsiteX28" fmla="*/ 3218688 w 4188999"/>
              <a:gd name="connsiteY28" fmla="*/ 961256 h 1602377"/>
              <a:gd name="connsiteX29" fmla="*/ 3218688 w 4188999"/>
              <a:gd name="connsiteY29" fmla="*/ 1103570 h 1602377"/>
              <a:gd name="connsiteX30" fmla="*/ 3135725 w 4188999"/>
              <a:gd name="connsiteY30" fmla="*/ 1103570 h 1602377"/>
              <a:gd name="connsiteX31" fmla="*/ 3135725 w 4188999"/>
              <a:gd name="connsiteY31" fmla="*/ 1191818 h 1602377"/>
              <a:gd name="connsiteX32" fmla="*/ 3218688 w 4188999"/>
              <a:gd name="connsiteY32" fmla="*/ 1191818 h 1602377"/>
              <a:gd name="connsiteX33" fmla="*/ 3218688 w 4188999"/>
              <a:gd name="connsiteY33" fmla="*/ 1449743 h 1602377"/>
              <a:gd name="connsiteX34" fmla="*/ 3363754 w 4188999"/>
              <a:gd name="connsiteY34" fmla="*/ 1592909 h 1602377"/>
              <a:gd name="connsiteX35" fmla="*/ 2815209 w 4188999"/>
              <a:gd name="connsiteY35" fmla="*/ 1602378 h 1602377"/>
              <a:gd name="connsiteX36" fmla="*/ 2952560 w 4188999"/>
              <a:gd name="connsiteY36" fmla="*/ 1528428 h 1602377"/>
              <a:gd name="connsiteX37" fmla="*/ 2952560 w 4188999"/>
              <a:gd name="connsiteY37" fmla="*/ 1588175 h 1602377"/>
              <a:gd name="connsiteX38" fmla="*/ 3064193 w 4188999"/>
              <a:gd name="connsiteY38" fmla="*/ 1588175 h 1602377"/>
              <a:gd name="connsiteX39" fmla="*/ 3064193 w 4188999"/>
              <a:gd name="connsiteY39" fmla="*/ 1103570 h 1602377"/>
              <a:gd name="connsiteX40" fmla="*/ 2950655 w 4188999"/>
              <a:gd name="connsiteY40" fmla="*/ 1103570 h 1602377"/>
              <a:gd name="connsiteX41" fmla="*/ 2950655 w 4188999"/>
              <a:gd name="connsiteY41" fmla="*/ 1372006 h 1602377"/>
              <a:gd name="connsiteX42" fmla="*/ 2848547 w 4188999"/>
              <a:gd name="connsiteY42" fmla="*/ 1509490 h 1602377"/>
              <a:gd name="connsiteX43" fmla="*/ 2766536 w 4188999"/>
              <a:gd name="connsiteY43" fmla="*/ 1407040 h 1602377"/>
              <a:gd name="connsiteX44" fmla="*/ 2766536 w 4188999"/>
              <a:gd name="connsiteY44" fmla="*/ 1103570 h 1602377"/>
              <a:gd name="connsiteX45" fmla="*/ 2652998 w 4188999"/>
              <a:gd name="connsiteY45" fmla="*/ 1103570 h 1602377"/>
              <a:gd name="connsiteX46" fmla="*/ 2652998 w 4188999"/>
              <a:gd name="connsiteY46" fmla="*/ 1424178 h 1602377"/>
              <a:gd name="connsiteX47" fmla="*/ 2815209 w 4188999"/>
              <a:gd name="connsiteY47" fmla="*/ 1602378 h 1602377"/>
              <a:gd name="connsiteX48" fmla="*/ 2499360 w 4188999"/>
              <a:gd name="connsiteY48" fmla="*/ 1592909 h 1602377"/>
              <a:gd name="connsiteX49" fmla="*/ 2571845 w 4188999"/>
              <a:gd name="connsiteY49" fmla="*/ 1583441 h 1602377"/>
              <a:gd name="connsiteX50" fmla="*/ 2571845 w 4188999"/>
              <a:gd name="connsiteY50" fmla="*/ 1500969 h 1602377"/>
              <a:gd name="connsiteX51" fmla="*/ 2529840 w 4188999"/>
              <a:gd name="connsiteY51" fmla="*/ 1505703 h 1602377"/>
              <a:gd name="connsiteX52" fmla="*/ 2464975 w 4188999"/>
              <a:gd name="connsiteY52" fmla="*/ 1428912 h 1602377"/>
              <a:gd name="connsiteX53" fmla="*/ 2464975 w 4188999"/>
              <a:gd name="connsiteY53" fmla="*/ 1191818 h 1602377"/>
              <a:gd name="connsiteX54" fmla="*/ 2562320 w 4188999"/>
              <a:gd name="connsiteY54" fmla="*/ 1191818 h 1602377"/>
              <a:gd name="connsiteX55" fmla="*/ 2562320 w 4188999"/>
              <a:gd name="connsiteY55" fmla="*/ 1103570 h 1602377"/>
              <a:gd name="connsiteX56" fmla="*/ 2465070 w 4188999"/>
              <a:gd name="connsiteY56" fmla="*/ 1103570 h 1602377"/>
              <a:gd name="connsiteX57" fmla="*/ 2465070 w 4188999"/>
              <a:gd name="connsiteY57" fmla="*/ 961256 h 1602377"/>
              <a:gd name="connsiteX58" fmla="*/ 2354390 w 4188999"/>
              <a:gd name="connsiteY58" fmla="*/ 961256 h 1602377"/>
              <a:gd name="connsiteX59" fmla="*/ 2354390 w 4188999"/>
              <a:gd name="connsiteY59" fmla="*/ 1103570 h 1602377"/>
              <a:gd name="connsiteX60" fmla="*/ 2271427 w 4188999"/>
              <a:gd name="connsiteY60" fmla="*/ 1103570 h 1602377"/>
              <a:gd name="connsiteX61" fmla="*/ 2271427 w 4188999"/>
              <a:gd name="connsiteY61" fmla="*/ 1191818 h 1602377"/>
              <a:gd name="connsiteX62" fmla="*/ 2354390 w 4188999"/>
              <a:gd name="connsiteY62" fmla="*/ 1191818 h 1602377"/>
              <a:gd name="connsiteX63" fmla="*/ 2354390 w 4188999"/>
              <a:gd name="connsiteY63" fmla="*/ 1449743 h 1602377"/>
              <a:gd name="connsiteX64" fmla="*/ 2499360 w 4188999"/>
              <a:gd name="connsiteY64" fmla="*/ 1592909 h 1602377"/>
              <a:gd name="connsiteX65" fmla="*/ 2069116 w 4188999"/>
              <a:gd name="connsiteY65" fmla="*/ 980194 h 1602377"/>
              <a:gd name="connsiteX66" fmla="*/ 2143506 w 4188999"/>
              <a:gd name="connsiteY66" fmla="*/ 1054144 h 1602377"/>
              <a:gd name="connsiteX67" fmla="*/ 2217896 w 4188999"/>
              <a:gd name="connsiteY67" fmla="*/ 980194 h 1602377"/>
              <a:gd name="connsiteX68" fmla="*/ 2143506 w 4188999"/>
              <a:gd name="connsiteY68" fmla="*/ 905297 h 1602377"/>
              <a:gd name="connsiteX69" fmla="*/ 2069116 w 4188999"/>
              <a:gd name="connsiteY69" fmla="*/ 980194 h 1602377"/>
              <a:gd name="connsiteX70" fmla="*/ 2087213 w 4188999"/>
              <a:gd name="connsiteY70" fmla="*/ 1588175 h 1602377"/>
              <a:gd name="connsiteX71" fmla="*/ 2199799 w 4188999"/>
              <a:gd name="connsiteY71" fmla="*/ 1588175 h 1602377"/>
              <a:gd name="connsiteX72" fmla="*/ 2199799 w 4188999"/>
              <a:gd name="connsiteY72" fmla="*/ 1103570 h 1602377"/>
              <a:gd name="connsiteX73" fmla="*/ 2087213 w 4188999"/>
              <a:gd name="connsiteY73" fmla="*/ 1103570 h 1602377"/>
              <a:gd name="connsiteX74" fmla="*/ 2087213 w 4188999"/>
              <a:gd name="connsiteY74" fmla="*/ 1588175 h 1602377"/>
              <a:gd name="connsiteX75" fmla="*/ 1928908 w 4188999"/>
              <a:gd name="connsiteY75" fmla="*/ 1592909 h 1602377"/>
              <a:gd name="connsiteX76" fmla="*/ 2001393 w 4188999"/>
              <a:gd name="connsiteY76" fmla="*/ 1583441 h 1602377"/>
              <a:gd name="connsiteX77" fmla="*/ 2001393 w 4188999"/>
              <a:gd name="connsiteY77" fmla="*/ 1500969 h 1602377"/>
              <a:gd name="connsiteX78" fmla="*/ 1959388 w 4188999"/>
              <a:gd name="connsiteY78" fmla="*/ 1505703 h 1602377"/>
              <a:gd name="connsiteX79" fmla="*/ 1894523 w 4188999"/>
              <a:gd name="connsiteY79" fmla="*/ 1428912 h 1602377"/>
              <a:gd name="connsiteX80" fmla="*/ 1894523 w 4188999"/>
              <a:gd name="connsiteY80" fmla="*/ 1191818 h 1602377"/>
              <a:gd name="connsiteX81" fmla="*/ 1991868 w 4188999"/>
              <a:gd name="connsiteY81" fmla="*/ 1191818 h 1602377"/>
              <a:gd name="connsiteX82" fmla="*/ 1991868 w 4188999"/>
              <a:gd name="connsiteY82" fmla="*/ 1103570 h 1602377"/>
              <a:gd name="connsiteX83" fmla="*/ 1894523 w 4188999"/>
              <a:gd name="connsiteY83" fmla="*/ 1103570 h 1602377"/>
              <a:gd name="connsiteX84" fmla="*/ 1894523 w 4188999"/>
              <a:gd name="connsiteY84" fmla="*/ 961256 h 1602377"/>
              <a:gd name="connsiteX85" fmla="*/ 1783842 w 4188999"/>
              <a:gd name="connsiteY85" fmla="*/ 961256 h 1602377"/>
              <a:gd name="connsiteX86" fmla="*/ 1783842 w 4188999"/>
              <a:gd name="connsiteY86" fmla="*/ 1103570 h 1602377"/>
              <a:gd name="connsiteX87" fmla="*/ 1700879 w 4188999"/>
              <a:gd name="connsiteY87" fmla="*/ 1103570 h 1602377"/>
              <a:gd name="connsiteX88" fmla="*/ 1700879 w 4188999"/>
              <a:gd name="connsiteY88" fmla="*/ 1191818 h 1602377"/>
              <a:gd name="connsiteX89" fmla="*/ 1783842 w 4188999"/>
              <a:gd name="connsiteY89" fmla="*/ 1191818 h 1602377"/>
              <a:gd name="connsiteX90" fmla="*/ 1783842 w 4188999"/>
              <a:gd name="connsiteY90" fmla="*/ 1449743 h 1602377"/>
              <a:gd name="connsiteX91" fmla="*/ 1928908 w 4188999"/>
              <a:gd name="connsiteY91" fmla="*/ 1592909 h 1602377"/>
              <a:gd name="connsiteX92" fmla="*/ 1450848 w 4188999"/>
              <a:gd name="connsiteY92" fmla="*/ 1602378 h 1602377"/>
              <a:gd name="connsiteX93" fmla="*/ 1666494 w 4188999"/>
              <a:gd name="connsiteY93" fmla="*/ 1444914 h 1602377"/>
              <a:gd name="connsiteX94" fmla="*/ 1488091 w 4188999"/>
              <a:gd name="connsiteY94" fmla="*/ 1298813 h 1602377"/>
              <a:gd name="connsiteX95" fmla="*/ 1428941 w 4188999"/>
              <a:gd name="connsiteY95" fmla="*/ 1285557 h 1602377"/>
              <a:gd name="connsiteX96" fmla="*/ 1351693 w 4188999"/>
              <a:gd name="connsiteY96" fmla="*/ 1229598 h 1602377"/>
              <a:gd name="connsiteX97" fmla="*/ 1435608 w 4188999"/>
              <a:gd name="connsiteY97" fmla="*/ 1172691 h 1602377"/>
              <a:gd name="connsiteX98" fmla="*/ 1535811 w 4188999"/>
              <a:gd name="connsiteY98" fmla="*/ 1234332 h 1602377"/>
              <a:gd name="connsiteX99" fmla="*/ 1649349 w 4188999"/>
              <a:gd name="connsiteY99" fmla="*/ 1234332 h 1602377"/>
              <a:gd name="connsiteX100" fmla="*/ 1436561 w 4188999"/>
              <a:gd name="connsiteY100" fmla="*/ 1090219 h 1602377"/>
              <a:gd name="connsiteX101" fmla="*/ 1236155 w 4188999"/>
              <a:gd name="connsiteY101" fmla="*/ 1236320 h 1602377"/>
              <a:gd name="connsiteX102" fmla="*/ 1400270 w 4188999"/>
              <a:gd name="connsiteY102" fmla="*/ 1380433 h 1602377"/>
              <a:gd name="connsiteX103" fmla="*/ 1457516 w 4188999"/>
              <a:gd name="connsiteY103" fmla="*/ 1392742 h 1602377"/>
              <a:gd name="connsiteX104" fmla="*/ 1551051 w 4188999"/>
              <a:gd name="connsiteY104" fmla="*/ 1456277 h 1602377"/>
              <a:gd name="connsiteX105" fmla="*/ 1456563 w 4188999"/>
              <a:gd name="connsiteY105" fmla="*/ 1518864 h 1602377"/>
              <a:gd name="connsiteX106" fmla="*/ 1341120 w 4188999"/>
              <a:gd name="connsiteY106" fmla="*/ 1437339 h 1602377"/>
              <a:gd name="connsiteX107" fmla="*/ 1219010 w 4188999"/>
              <a:gd name="connsiteY107" fmla="*/ 1437339 h 1602377"/>
              <a:gd name="connsiteX108" fmla="*/ 1450848 w 4188999"/>
              <a:gd name="connsiteY108" fmla="*/ 1602378 h 1602377"/>
              <a:gd name="connsiteX109" fmla="*/ 720090 w 4188999"/>
              <a:gd name="connsiteY109" fmla="*/ 1588175 h 1602377"/>
              <a:gd name="connsiteX110" fmla="*/ 833628 w 4188999"/>
              <a:gd name="connsiteY110" fmla="*/ 1588175 h 1602377"/>
              <a:gd name="connsiteX111" fmla="*/ 833628 w 4188999"/>
              <a:gd name="connsiteY111" fmla="*/ 1317845 h 1602377"/>
              <a:gd name="connsiteX112" fmla="*/ 943356 w 4188999"/>
              <a:gd name="connsiteY112" fmla="*/ 1182254 h 1602377"/>
              <a:gd name="connsiteX113" fmla="*/ 1023461 w 4188999"/>
              <a:gd name="connsiteY113" fmla="*/ 1275236 h 1602377"/>
              <a:gd name="connsiteX114" fmla="*/ 1023461 w 4188999"/>
              <a:gd name="connsiteY114" fmla="*/ 1588175 h 1602377"/>
              <a:gd name="connsiteX115" fmla="*/ 1137952 w 4188999"/>
              <a:gd name="connsiteY115" fmla="*/ 1588175 h 1602377"/>
              <a:gd name="connsiteX116" fmla="*/ 1137952 w 4188999"/>
              <a:gd name="connsiteY116" fmla="*/ 1265673 h 1602377"/>
              <a:gd name="connsiteX117" fmla="*/ 975741 w 4188999"/>
              <a:gd name="connsiteY117" fmla="*/ 1089272 h 1602377"/>
              <a:gd name="connsiteX118" fmla="*/ 830675 w 4188999"/>
              <a:gd name="connsiteY118" fmla="*/ 1166063 h 1602377"/>
              <a:gd name="connsiteX119" fmla="*/ 830675 w 4188999"/>
              <a:gd name="connsiteY119" fmla="*/ 1103475 h 1602377"/>
              <a:gd name="connsiteX120" fmla="*/ 720090 w 4188999"/>
              <a:gd name="connsiteY120" fmla="*/ 1103475 h 1602377"/>
              <a:gd name="connsiteX121" fmla="*/ 720090 w 4188999"/>
              <a:gd name="connsiteY121" fmla="*/ 1588175 h 1602377"/>
              <a:gd name="connsiteX122" fmla="*/ 471964 w 4188999"/>
              <a:gd name="connsiteY122" fmla="*/ 1588175 h 1602377"/>
              <a:gd name="connsiteX123" fmla="*/ 591217 w 4188999"/>
              <a:gd name="connsiteY123" fmla="*/ 1588175 h 1602377"/>
              <a:gd name="connsiteX124" fmla="*/ 591217 w 4188999"/>
              <a:gd name="connsiteY124" fmla="*/ 924329 h 1602377"/>
              <a:gd name="connsiteX125" fmla="*/ 471964 w 4188999"/>
              <a:gd name="connsiteY125" fmla="*/ 924329 h 1602377"/>
              <a:gd name="connsiteX126" fmla="*/ 471964 w 4188999"/>
              <a:gd name="connsiteY126" fmla="*/ 1588175 h 1602377"/>
              <a:gd name="connsiteX127" fmla="*/ 3960971 w 4188999"/>
              <a:gd name="connsiteY127" fmla="*/ 697081 h 1602377"/>
              <a:gd name="connsiteX128" fmla="*/ 4176617 w 4188999"/>
              <a:gd name="connsiteY128" fmla="*/ 539618 h 1602377"/>
              <a:gd name="connsiteX129" fmla="*/ 3998214 w 4188999"/>
              <a:gd name="connsiteY129" fmla="*/ 393517 h 1602377"/>
              <a:gd name="connsiteX130" fmla="*/ 3939064 w 4188999"/>
              <a:gd name="connsiteY130" fmla="*/ 380261 h 1602377"/>
              <a:gd name="connsiteX131" fmla="*/ 3861816 w 4188999"/>
              <a:gd name="connsiteY131" fmla="*/ 324301 h 1602377"/>
              <a:gd name="connsiteX132" fmla="*/ 3945731 w 4188999"/>
              <a:gd name="connsiteY132" fmla="*/ 267394 h 1602377"/>
              <a:gd name="connsiteX133" fmla="*/ 4045934 w 4188999"/>
              <a:gd name="connsiteY133" fmla="*/ 329035 h 1602377"/>
              <a:gd name="connsiteX134" fmla="*/ 4159472 w 4188999"/>
              <a:gd name="connsiteY134" fmla="*/ 329035 h 1602377"/>
              <a:gd name="connsiteX135" fmla="*/ 3946684 w 4188999"/>
              <a:gd name="connsiteY135" fmla="*/ 184923 h 1602377"/>
              <a:gd name="connsiteX136" fmla="*/ 3746278 w 4188999"/>
              <a:gd name="connsiteY136" fmla="*/ 331024 h 1602377"/>
              <a:gd name="connsiteX137" fmla="*/ 3910394 w 4188999"/>
              <a:gd name="connsiteY137" fmla="*/ 475136 h 1602377"/>
              <a:gd name="connsiteX138" fmla="*/ 3967639 w 4188999"/>
              <a:gd name="connsiteY138" fmla="*/ 487446 h 1602377"/>
              <a:gd name="connsiteX139" fmla="*/ 4061174 w 4188999"/>
              <a:gd name="connsiteY139" fmla="*/ 550980 h 1602377"/>
              <a:gd name="connsiteX140" fmla="*/ 3966686 w 4188999"/>
              <a:gd name="connsiteY140" fmla="*/ 613568 h 1602377"/>
              <a:gd name="connsiteX141" fmla="*/ 3851243 w 4188999"/>
              <a:gd name="connsiteY141" fmla="*/ 532043 h 1602377"/>
              <a:gd name="connsiteX142" fmla="*/ 3729133 w 4188999"/>
              <a:gd name="connsiteY142" fmla="*/ 532043 h 1602377"/>
              <a:gd name="connsiteX143" fmla="*/ 3960971 w 4188999"/>
              <a:gd name="connsiteY143" fmla="*/ 697081 h 1602377"/>
              <a:gd name="connsiteX144" fmla="*/ 3307747 w 4188999"/>
              <a:gd name="connsiteY144" fmla="*/ 390771 h 1602377"/>
              <a:gd name="connsiteX145" fmla="*/ 3437478 w 4188999"/>
              <a:gd name="connsiteY145" fmla="*/ 274117 h 1602377"/>
              <a:gd name="connsiteX146" fmla="*/ 3566255 w 4188999"/>
              <a:gd name="connsiteY146" fmla="*/ 390771 h 1602377"/>
              <a:gd name="connsiteX147" fmla="*/ 3307747 w 4188999"/>
              <a:gd name="connsiteY147" fmla="*/ 390771 h 1602377"/>
              <a:gd name="connsiteX148" fmla="*/ 3442240 w 4188999"/>
              <a:gd name="connsiteY148" fmla="*/ 697081 h 1602377"/>
              <a:gd name="connsiteX149" fmla="*/ 3666458 w 4188999"/>
              <a:gd name="connsiteY149" fmla="*/ 556756 h 1602377"/>
              <a:gd name="connsiteX150" fmla="*/ 3546253 w 4188999"/>
              <a:gd name="connsiteY150" fmla="*/ 556756 h 1602377"/>
              <a:gd name="connsiteX151" fmla="*/ 3444145 w 4188999"/>
              <a:gd name="connsiteY151" fmla="*/ 607981 h 1602377"/>
              <a:gd name="connsiteX152" fmla="*/ 3305842 w 4188999"/>
              <a:gd name="connsiteY152" fmla="*/ 473337 h 1602377"/>
              <a:gd name="connsiteX153" fmla="*/ 3679889 w 4188999"/>
              <a:gd name="connsiteY153" fmla="*/ 473337 h 1602377"/>
              <a:gd name="connsiteX154" fmla="*/ 3434715 w 4188999"/>
              <a:gd name="connsiteY154" fmla="*/ 184070 h 1602377"/>
              <a:gd name="connsiteX155" fmla="*/ 3190494 w 4188999"/>
              <a:gd name="connsiteY155" fmla="*/ 441996 h 1602377"/>
              <a:gd name="connsiteX156" fmla="*/ 3442240 w 4188999"/>
              <a:gd name="connsiteY156" fmla="*/ 697081 h 1602377"/>
              <a:gd name="connsiteX157" fmla="*/ 2968371 w 4188999"/>
              <a:gd name="connsiteY157" fmla="*/ 74897 h 1602377"/>
              <a:gd name="connsiteX158" fmla="*/ 3042761 w 4188999"/>
              <a:gd name="connsiteY158" fmla="*/ 148847 h 1602377"/>
              <a:gd name="connsiteX159" fmla="*/ 3117152 w 4188999"/>
              <a:gd name="connsiteY159" fmla="*/ 74897 h 1602377"/>
              <a:gd name="connsiteX160" fmla="*/ 3042761 w 4188999"/>
              <a:gd name="connsiteY160" fmla="*/ 0 h 1602377"/>
              <a:gd name="connsiteX161" fmla="*/ 2968371 w 4188999"/>
              <a:gd name="connsiteY161" fmla="*/ 74897 h 1602377"/>
              <a:gd name="connsiteX162" fmla="*/ 2986469 w 4188999"/>
              <a:gd name="connsiteY162" fmla="*/ 682878 h 1602377"/>
              <a:gd name="connsiteX163" fmla="*/ 3099054 w 4188999"/>
              <a:gd name="connsiteY163" fmla="*/ 682878 h 1602377"/>
              <a:gd name="connsiteX164" fmla="*/ 3099054 w 4188999"/>
              <a:gd name="connsiteY164" fmla="*/ 198179 h 1602377"/>
              <a:gd name="connsiteX165" fmla="*/ 2986469 w 4188999"/>
              <a:gd name="connsiteY165" fmla="*/ 198179 h 1602377"/>
              <a:gd name="connsiteX166" fmla="*/ 2986469 w 4188999"/>
              <a:gd name="connsiteY166" fmla="*/ 682878 h 1602377"/>
              <a:gd name="connsiteX167" fmla="*/ 2628995 w 4188999"/>
              <a:gd name="connsiteY167" fmla="*/ 682878 h 1602377"/>
              <a:gd name="connsiteX168" fmla="*/ 2742533 w 4188999"/>
              <a:gd name="connsiteY168" fmla="*/ 682878 h 1602377"/>
              <a:gd name="connsiteX169" fmla="*/ 2742533 w 4188999"/>
              <a:gd name="connsiteY169" fmla="*/ 463774 h 1602377"/>
              <a:gd name="connsiteX170" fmla="*/ 2826449 w 4188999"/>
              <a:gd name="connsiteY170" fmla="*/ 299682 h 1602377"/>
              <a:gd name="connsiteX171" fmla="*/ 2913316 w 4188999"/>
              <a:gd name="connsiteY171" fmla="*/ 292108 h 1602377"/>
              <a:gd name="connsiteX172" fmla="*/ 2913316 w 4188999"/>
              <a:gd name="connsiteY172" fmla="*/ 183976 h 1602377"/>
              <a:gd name="connsiteX173" fmla="*/ 2739676 w 4188999"/>
              <a:gd name="connsiteY173" fmla="*/ 297789 h 1602377"/>
              <a:gd name="connsiteX174" fmla="*/ 2739676 w 4188999"/>
              <a:gd name="connsiteY174" fmla="*/ 198179 h 1602377"/>
              <a:gd name="connsiteX175" fmla="*/ 2628995 w 4188999"/>
              <a:gd name="connsiteY175" fmla="*/ 198179 h 1602377"/>
              <a:gd name="connsiteX176" fmla="*/ 2628995 w 4188999"/>
              <a:gd name="connsiteY176" fmla="*/ 682878 h 1602377"/>
              <a:gd name="connsiteX177" fmla="*/ 2140744 w 4188999"/>
              <a:gd name="connsiteY177" fmla="*/ 440102 h 1602377"/>
              <a:gd name="connsiteX178" fmla="*/ 2264759 w 4188999"/>
              <a:gd name="connsiteY178" fmla="*/ 275064 h 1602377"/>
              <a:gd name="connsiteX179" fmla="*/ 2392585 w 4188999"/>
              <a:gd name="connsiteY179" fmla="*/ 440102 h 1602377"/>
              <a:gd name="connsiteX180" fmla="*/ 2264759 w 4188999"/>
              <a:gd name="connsiteY180" fmla="*/ 607034 h 1602377"/>
              <a:gd name="connsiteX181" fmla="*/ 2140744 w 4188999"/>
              <a:gd name="connsiteY181" fmla="*/ 440102 h 1602377"/>
              <a:gd name="connsiteX182" fmla="*/ 2242852 w 4188999"/>
              <a:gd name="connsiteY182" fmla="*/ 697081 h 1602377"/>
              <a:gd name="connsiteX183" fmla="*/ 2390775 w 4188999"/>
              <a:gd name="connsiteY183" fmla="*/ 622184 h 1602377"/>
              <a:gd name="connsiteX184" fmla="*/ 2390775 w 4188999"/>
              <a:gd name="connsiteY184" fmla="*/ 682878 h 1602377"/>
              <a:gd name="connsiteX185" fmla="*/ 2505266 w 4188999"/>
              <a:gd name="connsiteY185" fmla="*/ 682878 h 1602377"/>
              <a:gd name="connsiteX186" fmla="*/ 2505266 w 4188999"/>
              <a:gd name="connsiteY186" fmla="*/ 198179 h 1602377"/>
              <a:gd name="connsiteX187" fmla="*/ 2390775 w 4188999"/>
              <a:gd name="connsiteY187" fmla="*/ 198179 h 1602377"/>
              <a:gd name="connsiteX188" fmla="*/ 2390775 w 4188999"/>
              <a:gd name="connsiteY188" fmla="*/ 260766 h 1602377"/>
              <a:gd name="connsiteX189" fmla="*/ 2242852 w 4188999"/>
              <a:gd name="connsiteY189" fmla="*/ 183976 h 1602377"/>
              <a:gd name="connsiteX190" fmla="*/ 2024348 w 4188999"/>
              <a:gd name="connsiteY190" fmla="*/ 440008 h 1602377"/>
              <a:gd name="connsiteX191" fmla="*/ 2242852 w 4188999"/>
              <a:gd name="connsiteY191" fmla="*/ 697081 h 1602377"/>
              <a:gd name="connsiteX192" fmla="*/ 1683068 w 4188999"/>
              <a:gd name="connsiteY192" fmla="*/ 697081 h 1602377"/>
              <a:gd name="connsiteX193" fmla="*/ 1820418 w 4188999"/>
              <a:gd name="connsiteY193" fmla="*/ 623131 h 1602377"/>
              <a:gd name="connsiteX194" fmla="*/ 1820418 w 4188999"/>
              <a:gd name="connsiteY194" fmla="*/ 682878 h 1602377"/>
              <a:gd name="connsiteX195" fmla="*/ 1932051 w 4188999"/>
              <a:gd name="connsiteY195" fmla="*/ 682878 h 1602377"/>
              <a:gd name="connsiteX196" fmla="*/ 1932051 w 4188999"/>
              <a:gd name="connsiteY196" fmla="*/ 198179 h 1602377"/>
              <a:gd name="connsiteX197" fmla="*/ 1818513 w 4188999"/>
              <a:gd name="connsiteY197" fmla="*/ 198179 h 1602377"/>
              <a:gd name="connsiteX198" fmla="*/ 1818513 w 4188999"/>
              <a:gd name="connsiteY198" fmla="*/ 466615 h 1602377"/>
              <a:gd name="connsiteX199" fmla="*/ 1716405 w 4188999"/>
              <a:gd name="connsiteY199" fmla="*/ 604099 h 1602377"/>
              <a:gd name="connsiteX200" fmla="*/ 1634395 w 4188999"/>
              <a:gd name="connsiteY200" fmla="*/ 501649 h 1602377"/>
              <a:gd name="connsiteX201" fmla="*/ 1634395 w 4188999"/>
              <a:gd name="connsiteY201" fmla="*/ 198179 h 1602377"/>
              <a:gd name="connsiteX202" fmla="*/ 1520857 w 4188999"/>
              <a:gd name="connsiteY202" fmla="*/ 198179 h 1602377"/>
              <a:gd name="connsiteX203" fmla="*/ 1520857 w 4188999"/>
              <a:gd name="connsiteY203" fmla="*/ 518787 h 1602377"/>
              <a:gd name="connsiteX204" fmla="*/ 1683068 w 4188999"/>
              <a:gd name="connsiteY204" fmla="*/ 697081 h 1602377"/>
              <a:gd name="connsiteX205" fmla="*/ 1368552 w 4188999"/>
              <a:gd name="connsiteY205" fmla="*/ 687613 h 1602377"/>
              <a:gd name="connsiteX206" fmla="*/ 1441037 w 4188999"/>
              <a:gd name="connsiteY206" fmla="*/ 678144 h 1602377"/>
              <a:gd name="connsiteX207" fmla="*/ 1441037 w 4188999"/>
              <a:gd name="connsiteY207" fmla="*/ 595577 h 1602377"/>
              <a:gd name="connsiteX208" fmla="*/ 1399032 w 4188999"/>
              <a:gd name="connsiteY208" fmla="*/ 600312 h 1602377"/>
              <a:gd name="connsiteX209" fmla="*/ 1334167 w 4188999"/>
              <a:gd name="connsiteY209" fmla="*/ 523521 h 1602377"/>
              <a:gd name="connsiteX210" fmla="*/ 1334167 w 4188999"/>
              <a:gd name="connsiteY210" fmla="*/ 286426 h 1602377"/>
              <a:gd name="connsiteX211" fmla="*/ 1431512 w 4188999"/>
              <a:gd name="connsiteY211" fmla="*/ 286426 h 1602377"/>
              <a:gd name="connsiteX212" fmla="*/ 1431512 w 4188999"/>
              <a:gd name="connsiteY212" fmla="*/ 198179 h 1602377"/>
              <a:gd name="connsiteX213" fmla="*/ 1334167 w 4188999"/>
              <a:gd name="connsiteY213" fmla="*/ 198179 h 1602377"/>
              <a:gd name="connsiteX214" fmla="*/ 1334167 w 4188999"/>
              <a:gd name="connsiteY214" fmla="*/ 55960 h 1602377"/>
              <a:gd name="connsiteX215" fmla="*/ 1223486 w 4188999"/>
              <a:gd name="connsiteY215" fmla="*/ 55960 h 1602377"/>
              <a:gd name="connsiteX216" fmla="*/ 1223486 w 4188999"/>
              <a:gd name="connsiteY216" fmla="*/ 198179 h 1602377"/>
              <a:gd name="connsiteX217" fmla="*/ 1140524 w 4188999"/>
              <a:gd name="connsiteY217" fmla="*/ 198179 h 1602377"/>
              <a:gd name="connsiteX218" fmla="*/ 1140524 w 4188999"/>
              <a:gd name="connsiteY218" fmla="*/ 286426 h 1602377"/>
              <a:gd name="connsiteX219" fmla="*/ 1223486 w 4188999"/>
              <a:gd name="connsiteY219" fmla="*/ 286426 h 1602377"/>
              <a:gd name="connsiteX220" fmla="*/ 1223486 w 4188999"/>
              <a:gd name="connsiteY220" fmla="*/ 544352 h 1602377"/>
              <a:gd name="connsiteX221" fmla="*/ 1368552 w 4188999"/>
              <a:gd name="connsiteY221" fmla="*/ 687613 h 1602377"/>
              <a:gd name="connsiteX222" fmla="*/ 884111 w 4188999"/>
              <a:gd name="connsiteY222" fmla="*/ 697081 h 1602377"/>
              <a:gd name="connsiteX223" fmla="*/ 1106424 w 4188999"/>
              <a:gd name="connsiteY223" fmla="*/ 530149 h 1602377"/>
              <a:gd name="connsiteX224" fmla="*/ 993838 w 4188999"/>
              <a:gd name="connsiteY224" fmla="*/ 530149 h 1602377"/>
              <a:gd name="connsiteX225" fmla="*/ 886015 w 4188999"/>
              <a:gd name="connsiteY225" fmla="*/ 604099 h 1602377"/>
              <a:gd name="connsiteX226" fmla="*/ 761048 w 4188999"/>
              <a:gd name="connsiteY226" fmla="*/ 441901 h 1602377"/>
              <a:gd name="connsiteX227" fmla="*/ 888873 w 4188999"/>
              <a:gd name="connsiteY227" fmla="*/ 277810 h 1602377"/>
              <a:gd name="connsiteX228" fmla="*/ 993838 w 4188999"/>
              <a:gd name="connsiteY228" fmla="*/ 351760 h 1602377"/>
              <a:gd name="connsiteX229" fmla="*/ 1105472 w 4188999"/>
              <a:gd name="connsiteY229" fmla="*/ 351760 h 1602377"/>
              <a:gd name="connsiteX230" fmla="*/ 886968 w 4188999"/>
              <a:gd name="connsiteY230" fmla="*/ 184828 h 1602377"/>
              <a:gd name="connsiteX231" fmla="*/ 641795 w 4188999"/>
              <a:gd name="connsiteY231" fmla="*/ 441807 h 1602377"/>
              <a:gd name="connsiteX232" fmla="*/ 884111 w 4188999"/>
              <a:gd name="connsiteY232" fmla="*/ 697081 h 1602377"/>
              <a:gd name="connsiteX233" fmla="*/ 208026 w 4188999"/>
              <a:gd name="connsiteY233" fmla="*/ 444837 h 1602377"/>
              <a:gd name="connsiteX234" fmla="*/ 252889 w 4188999"/>
              <a:gd name="connsiteY234" fmla="*/ 314927 h 1602377"/>
              <a:gd name="connsiteX235" fmla="*/ 312039 w 4188999"/>
              <a:gd name="connsiteY235" fmla="*/ 143261 h 1602377"/>
              <a:gd name="connsiteX236" fmla="*/ 312992 w 4188999"/>
              <a:gd name="connsiteY236" fmla="*/ 143261 h 1602377"/>
              <a:gd name="connsiteX237" fmla="*/ 372142 w 4188999"/>
              <a:gd name="connsiteY237" fmla="*/ 313980 h 1602377"/>
              <a:gd name="connsiteX238" fmla="*/ 417005 w 4188999"/>
              <a:gd name="connsiteY238" fmla="*/ 444837 h 1602377"/>
              <a:gd name="connsiteX239" fmla="*/ 208026 w 4188999"/>
              <a:gd name="connsiteY239" fmla="*/ 444837 h 1602377"/>
              <a:gd name="connsiteX240" fmla="*/ 0 w 4188999"/>
              <a:gd name="connsiteY240" fmla="*/ 682878 h 1602377"/>
              <a:gd name="connsiteX241" fmla="*/ 124968 w 4188999"/>
              <a:gd name="connsiteY241" fmla="*/ 682878 h 1602377"/>
              <a:gd name="connsiteX242" fmla="*/ 172688 w 4188999"/>
              <a:gd name="connsiteY242" fmla="*/ 544447 h 1602377"/>
              <a:gd name="connsiteX243" fmla="*/ 451295 w 4188999"/>
              <a:gd name="connsiteY243" fmla="*/ 544447 h 1602377"/>
              <a:gd name="connsiteX244" fmla="*/ 499015 w 4188999"/>
              <a:gd name="connsiteY244" fmla="*/ 682878 h 1602377"/>
              <a:gd name="connsiteX245" fmla="*/ 626840 w 4188999"/>
              <a:gd name="connsiteY245" fmla="*/ 682878 h 1602377"/>
              <a:gd name="connsiteX246" fmla="*/ 380714 w 4188999"/>
              <a:gd name="connsiteY246" fmla="*/ 18937 h 1602377"/>
              <a:gd name="connsiteX247" fmla="*/ 248984 w 4188999"/>
              <a:gd name="connsiteY247" fmla="*/ 18937 h 1602377"/>
              <a:gd name="connsiteX248" fmla="*/ 0 w 4188999"/>
              <a:gd name="connsiteY248" fmla="*/ 682878 h 160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4188999" h="1602377">
                <a:moveTo>
                  <a:pt x="4115562" y="1595750"/>
                </a:moveTo>
                <a:cubicBezTo>
                  <a:pt x="4155662" y="1595750"/>
                  <a:pt x="4189000" y="1563462"/>
                  <a:pt x="4189000" y="1522747"/>
                </a:cubicBezTo>
                <a:cubicBezTo>
                  <a:pt x="4189000" y="1482884"/>
                  <a:pt x="4155567" y="1450690"/>
                  <a:pt x="4115562" y="1450690"/>
                </a:cubicBezTo>
                <a:cubicBezTo>
                  <a:pt x="4075462" y="1450690"/>
                  <a:pt x="4042124" y="1482978"/>
                  <a:pt x="4042124" y="1522747"/>
                </a:cubicBezTo>
                <a:cubicBezTo>
                  <a:pt x="4042124" y="1563556"/>
                  <a:pt x="4075462" y="1595750"/>
                  <a:pt x="4115562" y="1595750"/>
                </a:cubicBezTo>
                <a:moveTo>
                  <a:pt x="3601307" y="1296067"/>
                </a:moveTo>
                <a:cubicBezTo>
                  <a:pt x="3611785" y="1227798"/>
                  <a:pt x="3664268" y="1179414"/>
                  <a:pt x="3731038" y="1179414"/>
                </a:cubicBezTo>
                <a:cubicBezTo>
                  <a:pt x="3803523" y="1179414"/>
                  <a:pt x="3849338" y="1225905"/>
                  <a:pt x="3859816" y="1296067"/>
                </a:cubicBezTo>
                <a:lnTo>
                  <a:pt x="3601307" y="1296067"/>
                </a:lnTo>
                <a:close/>
                <a:moveTo>
                  <a:pt x="3735800" y="1602378"/>
                </a:moveTo>
                <a:cubicBezTo>
                  <a:pt x="3856006" y="1602378"/>
                  <a:pt x="3934206" y="1544524"/>
                  <a:pt x="3960019" y="1462053"/>
                </a:cubicBezTo>
                <a:lnTo>
                  <a:pt x="3839813" y="1462053"/>
                </a:lnTo>
                <a:cubicBezTo>
                  <a:pt x="3824573" y="1490459"/>
                  <a:pt x="3793046" y="1513278"/>
                  <a:pt x="3737705" y="1513278"/>
                </a:cubicBezTo>
                <a:cubicBezTo>
                  <a:pt x="3661410" y="1513278"/>
                  <a:pt x="3605117" y="1459212"/>
                  <a:pt x="3599403" y="1378634"/>
                </a:cubicBezTo>
                <a:lnTo>
                  <a:pt x="3973354" y="1378634"/>
                </a:lnTo>
                <a:cubicBezTo>
                  <a:pt x="3971449" y="1194658"/>
                  <a:pt x="3874103" y="1089367"/>
                  <a:pt x="3728180" y="1089367"/>
                </a:cubicBezTo>
                <a:cubicBezTo>
                  <a:pt x="3595592" y="1089367"/>
                  <a:pt x="3483959" y="1195605"/>
                  <a:pt x="3483959" y="1347387"/>
                </a:cubicBezTo>
                <a:cubicBezTo>
                  <a:pt x="3483959" y="1500022"/>
                  <a:pt x="3580353" y="1602378"/>
                  <a:pt x="3735800" y="1602378"/>
                </a:cubicBezTo>
                <a:moveTo>
                  <a:pt x="3363754" y="1592909"/>
                </a:moveTo>
                <a:cubicBezTo>
                  <a:pt x="3390424" y="1592909"/>
                  <a:pt x="3420047" y="1589122"/>
                  <a:pt x="3436239" y="1583441"/>
                </a:cubicBezTo>
                <a:lnTo>
                  <a:pt x="3436239" y="1500969"/>
                </a:lnTo>
                <a:cubicBezTo>
                  <a:pt x="3420047" y="1503809"/>
                  <a:pt x="3405664" y="1505703"/>
                  <a:pt x="3394234" y="1505703"/>
                </a:cubicBezTo>
                <a:cubicBezTo>
                  <a:pt x="3346514" y="1505703"/>
                  <a:pt x="3329369" y="1479191"/>
                  <a:pt x="3329369" y="1428912"/>
                </a:cubicBezTo>
                <a:lnTo>
                  <a:pt x="3329369" y="1191818"/>
                </a:lnTo>
                <a:lnTo>
                  <a:pt x="3426714" y="1191818"/>
                </a:lnTo>
                <a:lnTo>
                  <a:pt x="3426714" y="1103570"/>
                </a:lnTo>
                <a:lnTo>
                  <a:pt x="3329369" y="1103570"/>
                </a:lnTo>
                <a:lnTo>
                  <a:pt x="3329369" y="961256"/>
                </a:lnTo>
                <a:lnTo>
                  <a:pt x="3218688" y="961256"/>
                </a:lnTo>
                <a:lnTo>
                  <a:pt x="3218688" y="1103570"/>
                </a:lnTo>
                <a:lnTo>
                  <a:pt x="3135725" y="1103570"/>
                </a:lnTo>
                <a:lnTo>
                  <a:pt x="3135725" y="1191818"/>
                </a:lnTo>
                <a:lnTo>
                  <a:pt x="3218688" y="1191818"/>
                </a:lnTo>
                <a:lnTo>
                  <a:pt x="3218688" y="1449743"/>
                </a:lnTo>
                <a:cubicBezTo>
                  <a:pt x="3218688" y="1556928"/>
                  <a:pt x="3284601" y="1592909"/>
                  <a:pt x="3363754" y="1592909"/>
                </a:cubicBezTo>
                <a:moveTo>
                  <a:pt x="2815209" y="1602378"/>
                </a:moveTo>
                <a:cubicBezTo>
                  <a:pt x="2879122" y="1602378"/>
                  <a:pt x="2925890" y="1576813"/>
                  <a:pt x="2952560" y="1528428"/>
                </a:cubicBezTo>
                <a:lnTo>
                  <a:pt x="2952560" y="1588175"/>
                </a:lnTo>
                <a:lnTo>
                  <a:pt x="3064193" y="1588175"/>
                </a:lnTo>
                <a:lnTo>
                  <a:pt x="3064193" y="1103570"/>
                </a:lnTo>
                <a:lnTo>
                  <a:pt x="2950655" y="1103570"/>
                </a:lnTo>
                <a:lnTo>
                  <a:pt x="2950655" y="1372006"/>
                </a:lnTo>
                <a:cubicBezTo>
                  <a:pt x="2950655" y="1469722"/>
                  <a:pt x="2899124" y="1509490"/>
                  <a:pt x="2848547" y="1509490"/>
                </a:cubicBezTo>
                <a:cubicBezTo>
                  <a:pt x="2791301" y="1509490"/>
                  <a:pt x="2766536" y="1471521"/>
                  <a:pt x="2766536" y="1407040"/>
                </a:cubicBezTo>
                <a:lnTo>
                  <a:pt x="2766536" y="1103570"/>
                </a:lnTo>
                <a:lnTo>
                  <a:pt x="2652998" y="1103570"/>
                </a:lnTo>
                <a:lnTo>
                  <a:pt x="2652998" y="1424178"/>
                </a:lnTo>
                <a:cubicBezTo>
                  <a:pt x="2652998" y="1541684"/>
                  <a:pt x="2719769" y="1602378"/>
                  <a:pt x="2815209" y="1602378"/>
                </a:cubicBezTo>
                <a:moveTo>
                  <a:pt x="2499360" y="1592909"/>
                </a:moveTo>
                <a:cubicBezTo>
                  <a:pt x="2526030" y="1592909"/>
                  <a:pt x="2555653" y="1589122"/>
                  <a:pt x="2571845" y="1583441"/>
                </a:cubicBezTo>
                <a:lnTo>
                  <a:pt x="2571845" y="1500969"/>
                </a:lnTo>
                <a:cubicBezTo>
                  <a:pt x="2555653" y="1503809"/>
                  <a:pt x="2541270" y="1505703"/>
                  <a:pt x="2529840" y="1505703"/>
                </a:cubicBezTo>
                <a:cubicBezTo>
                  <a:pt x="2482120" y="1505703"/>
                  <a:pt x="2464975" y="1479191"/>
                  <a:pt x="2464975" y="1428912"/>
                </a:cubicBezTo>
                <a:lnTo>
                  <a:pt x="2464975" y="1191818"/>
                </a:lnTo>
                <a:lnTo>
                  <a:pt x="2562320" y="1191818"/>
                </a:lnTo>
                <a:lnTo>
                  <a:pt x="2562320" y="1103570"/>
                </a:lnTo>
                <a:lnTo>
                  <a:pt x="2465070" y="1103570"/>
                </a:lnTo>
                <a:lnTo>
                  <a:pt x="2465070" y="961256"/>
                </a:lnTo>
                <a:lnTo>
                  <a:pt x="2354390" y="961256"/>
                </a:lnTo>
                <a:lnTo>
                  <a:pt x="2354390" y="1103570"/>
                </a:lnTo>
                <a:lnTo>
                  <a:pt x="2271427" y="1103570"/>
                </a:lnTo>
                <a:lnTo>
                  <a:pt x="2271427" y="1191818"/>
                </a:lnTo>
                <a:lnTo>
                  <a:pt x="2354390" y="1191818"/>
                </a:lnTo>
                <a:lnTo>
                  <a:pt x="2354390" y="1449743"/>
                </a:lnTo>
                <a:cubicBezTo>
                  <a:pt x="2354390" y="1556928"/>
                  <a:pt x="2420207" y="1592909"/>
                  <a:pt x="2499360" y="1592909"/>
                </a:cubicBezTo>
                <a:moveTo>
                  <a:pt x="2069116" y="980194"/>
                </a:moveTo>
                <a:cubicBezTo>
                  <a:pt x="2069116" y="1021003"/>
                  <a:pt x="2102549" y="1054144"/>
                  <a:pt x="2143506" y="1054144"/>
                </a:cubicBezTo>
                <a:cubicBezTo>
                  <a:pt x="2184559" y="1054144"/>
                  <a:pt x="2217896" y="1020909"/>
                  <a:pt x="2217896" y="980194"/>
                </a:cubicBezTo>
                <a:cubicBezTo>
                  <a:pt x="2217896" y="938437"/>
                  <a:pt x="2184464" y="905297"/>
                  <a:pt x="2143506" y="905297"/>
                </a:cubicBezTo>
                <a:cubicBezTo>
                  <a:pt x="2102549" y="905297"/>
                  <a:pt x="2069116" y="938532"/>
                  <a:pt x="2069116" y="980194"/>
                </a:cubicBezTo>
                <a:moveTo>
                  <a:pt x="2087213" y="1588175"/>
                </a:moveTo>
                <a:lnTo>
                  <a:pt x="2199799" y="1588175"/>
                </a:lnTo>
                <a:lnTo>
                  <a:pt x="2199799" y="1103570"/>
                </a:lnTo>
                <a:lnTo>
                  <a:pt x="2087213" y="1103570"/>
                </a:lnTo>
                <a:lnTo>
                  <a:pt x="2087213" y="1588175"/>
                </a:lnTo>
                <a:close/>
                <a:moveTo>
                  <a:pt x="1928908" y="1592909"/>
                </a:moveTo>
                <a:cubicBezTo>
                  <a:pt x="1955578" y="1592909"/>
                  <a:pt x="1985201" y="1589122"/>
                  <a:pt x="2001393" y="1583441"/>
                </a:cubicBezTo>
                <a:lnTo>
                  <a:pt x="2001393" y="1500969"/>
                </a:lnTo>
                <a:cubicBezTo>
                  <a:pt x="1985201" y="1503809"/>
                  <a:pt x="1970818" y="1505703"/>
                  <a:pt x="1959388" y="1505703"/>
                </a:cubicBezTo>
                <a:cubicBezTo>
                  <a:pt x="1911668" y="1505703"/>
                  <a:pt x="1894523" y="1479191"/>
                  <a:pt x="1894523" y="1428912"/>
                </a:cubicBezTo>
                <a:lnTo>
                  <a:pt x="1894523" y="1191818"/>
                </a:lnTo>
                <a:lnTo>
                  <a:pt x="1991868" y="1191818"/>
                </a:lnTo>
                <a:lnTo>
                  <a:pt x="1991868" y="1103570"/>
                </a:lnTo>
                <a:lnTo>
                  <a:pt x="1894523" y="1103570"/>
                </a:lnTo>
                <a:lnTo>
                  <a:pt x="1894523" y="961256"/>
                </a:lnTo>
                <a:lnTo>
                  <a:pt x="1783842" y="961256"/>
                </a:lnTo>
                <a:lnTo>
                  <a:pt x="1783842" y="1103570"/>
                </a:lnTo>
                <a:lnTo>
                  <a:pt x="1700879" y="1103570"/>
                </a:lnTo>
                <a:lnTo>
                  <a:pt x="1700879" y="1191818"/>
                </a:lnTo>
                <a:lnTo>
                  <a:pt x="1783842" y="1191818"/>
                </a:lnTo>
                <a:lnTo>
                  <a:pt x="1783842" y="1449743"/>
                </a:lnTo>
                <a:cubicBezTo>
                  <a:pt x="1783842" y="1556928"/>
                  <a:pt x="1849660" y="1592909"/>
                  <a:pt x="1928908" y="1592909"/>
                </a:cubicBezTo>
                <a:moveTo>
                  <a:pt x="1450848" y="1602378"/>
                </a:moveTo>
                <a:cubicBezTo>
                  <a:pt x="1573911" y="1602378"/>
                  <a:pt x="1666494" y="1541684"/>
                  <a:pt x="1666494" y="1444914"/>
                </a:cubicBezTo>
                <a:cubicBezTo>
                  <a:pt x="1666494" y="1360549"/>
                  <a:pt x="1595914" y="1322579"/>
                  <a:pt x="1488091" y="1298813"/>
                </a:cubicBezTo>
                <a:lnTo>
                  <a:pt x="1428941" y="1285557"/>
                </a:lnTo>
                <a:cubicBezTo>
                  <a:pt x="1374553" y="1274195"/>
                  <a:pt x="1351693" y="1260939"/>
                  <a:pt x="1351693" y="1229598"/>
                </a:cubicBezTo>
                <a:cubicBezTo>
                  <a:pt x="1351693" y="1194469"/>
                  <a:pt x="1387031" y="1172691"/>
                  <a:pt x="1435608" y="1172691"/>
                </a:cubicBezTo>
                <a:cubicBezTo>
                  <a:pt x="1489996" y="1172691"/>
                  <a:pt x="1524381" y="1195416"/>
                  <a:pt x="1535811" y="1234332"/>
                </a:cubicBezTo>
                <a:lnTo>
                  <a:pt x="1649349" y="1234332"/>
                </a:lnTo>
                <a:cubicBezTo>
                  <a:pt x="1637919" y="1155647"/>
                  <a:pt x="1566386" y="1090219"/>
                  <a:pt x="1436561" y="1090219"/>
                </a:cubicBezTo>
                <a:cubicBezTo>
                  <a:pt x="1318260" y="1090219"/>
                  <a:pt x="1236155" y="1150913"/>
                  <a:pt x="1236155" y="1236320"/>
                </a:cubicBezTo>
                <a:cubicBezTo>
                  <a:pt x="1236155" y="1316898"/>
                  <a:pt x="1294352" y="1357708"/>
                  <a:pt x="1400270" y="1380433"/>
                </a:cubicBezTo>
                <a:lnTo>
                  <a:pt x="1457516" y="1392742"/>
                </a:lnTo>
                <a:cubicBezTo>
                  <a:pt x="1526191" y="1406945"/>
                  <a:pt x="1551051" y="1423137"/>
                  <a:pt x="1551051" y="1456277"/>
                </a:cubicBezTo>
                <a:cubicBezTo>
                  <a:pt x="1551051" y="1496140"/>
                  <a:pt x="1511903" y="1518864"/>
                  <a:pt x="1456563" y="1518864"/>
                </a:cubicBezTo>
                <a:cubicBezTo>
                  <a:pt x="1386935" y="1518864"/>
                  <a:pt x="1349693" y="1485629"/>
                  <a:pt x="1341120" y="1437339"/>
                </a:cubicBezTo>
                <a:lnTo>
                  <a:pt x="1219010" y="1437339"/>
                </a:lnTo>
                <a:cubicBezTo>
                  <a:pt x="1226630" y="1534109"/>
                  <a:pt x="1309688" y="1602378"/>
                  <a:pt x="1450848" y="1602378"/>
                </a:cubicBezTo>
                <a:moveTo>
                  <a:pt x="720090" y="1588175"/>
                </a:moveTo>
                <a:lnTo>
                  <a:pt x="833628" y="1588175"/>
                </a:lnTo>
                <a:lnTo>
                  <a:pt x="833628" y="1317845"/>
                </a:lnTo>
                <a:cubicBezTo>
                  <a:pt x="833628" y="1222023"/>
                  <a:pt x="887063" y="1182254"/>
                  <a:pt x="943356" y="1182254"/>
                </a:cubicBezTo>
                <a:cubicBezTo>
                  <a:pt x="1002506" y="1182254"/>
                  <a:pt x="1023461" y="1222117"/>
                  <a:pt x="1023461" y="1275236"/>
                </a:cubicBezTo>
                <a:lnTo>
                  <a:pt x="1023461" y="1588175"/>
                </a:lnTo>
                <a:lnTo>
                  <a:pt x="1137952" y="1588175"/>
                </a:lnTo>
                <a:lnTo>
                  <a:pt x="1137952" y="1265673"/>
                </a:lnTo>
                <a:cubicBezTo>
                  <a:pt x="1137952" y="1151860"/>
                  <a:pt x="1074039" y="1089272"/>
                  <a:pt x="975741" y="1089272"/>
                </a:cubicBezTo>
                <a:cubicBezTo>
                  <a:pt x="905161" y="1089272"/>
                  <a:pt x="856488" y="1125348"/>
                  <a:pt x="830675" y="1166063"/>
                </a:cubicBezTo>
                <a:lnTo>
                  <a:pt x="830675" y="1103475"/>
                </a:lnTo>
                <a:lnTo>
                  <a:pt x="720090" y="1103475"/>
                </a:lnTo>
                <a:lnTo>
                  <a:pt x="720090" y="1588175"/>
                </a:lnTo>
                <a:close/>
                <a:moveTo>
                  <a:pt x="471964" y="1588175"/>
                </a:moveTo>
                <a:lnTo>
                  <a:pt x="591217" y="1588175"/>
                </a:lnTo>
                <a:lnTo>
                  <a:pt x="591217" y="924329"/>
                </a:lnTo>
                <a:lnTo>
                  <a:pt x="471964" y="924329"/>
                </a:lnTo>
                <a:lnTo>
                  <a:pt x="471964" y="1588175"/>
                </a:lnTo>
                <a:close/>
                <a:moveTo>
                  <a:pt x="3960971" y="697081"/>
                </a:moveTo>
                <a:cubicBezTo>
                  <a:pt x="4084034" y="697081"/>
                  <a:pt x="4176617" y="636387"/>
                  <a:pt x="4176617" y="539618"/>
                </a:cubicBezTo>
                <a:cubicBezTo>
                  <a:pt x="4176617" y="455157"/>
                  <a:pt x="4106037" y="417283"/>
                  <a:pt x="3998214" y="393517"/>
                </a:cubicBezTo>
                <a:lnTo>
                  <a:pt x="3939064" y="380261"/>
                </a:lnTo>
                <a:cubicBezTo>
                  <a:pt x="3884676" y="368898"/>
                  <a:pt x="3861816" y="355642"/>
                  <a:pt x="3861816" y="324301"/>
                </a:cubicBezTo>
                <a:cubicBezTo>
                  <a:pt x="3861816" y="289172"/>
                  <a:pt x="3897154" y="267394"/>
                  <a:pt x="3945731" y="267394"/>
                </a:cubicBezTo>
                <a:cubicBezTo>
                  <a:pt x="4000119" y="267394"/>
                  <a:pt x="4034504" y="290119"/>
                  <a:pt x="4045934" y="329035"/>
                </a:cubicBezTo>
                <a:lnTo>
                  <a:pt x="4159472" y="329035"/>
                </a:lnTo>
                <a:cubicBezTo>
                  <a:pt x="4148042" y="250351"/>
                  <a:pt x="4076510" y="184923"/>
                  <a:pt x="3946684" y="184923"/>
                </a:cubicBezTo>
                <a:cubicBezTo>
                  <a:pt x="3828383" y="184923"/>
                  <a:pt x="3746278" y="245617"/>
                  <a:pt x="3746278" y="331024"/>
                </a:cubicBezTo>
                <a:cubicBezTo>
                  <a:pt x="3746278" y="411602"/>
                  <a:pt x="3804476" y="452412"/>
                  <a:pt x="3910394" y="475136"/>
                </a:cubicBezTo>
                <a:lnTo>
                  <a:pt x="3967639" y="487446"/>
                </a:lnTo>
                <a:cubicBezTo>
                  <a:pt x="4036314" y="501649"/>
                  <a:pt x="4061174" y="517840"/>
                  <a:pt x="4061174" y="550980"/>
                </a:cubicBezTo>
                <a:cubicBezTo>
                  <a:pt x="4061174" y="590843"/>
                  <a:pt x="4022027" y="613568"/>
                  <a:pt x="3966686" y="613568"/>
                </a:cubicBezTo>
                <a:cubicBezTo>
                  <a:pt x="3897059" y="613568"/>
                  <a:pt x="3859816" y="580333"/>
                  <a:pt x="3851243" y="532043"/>
                </a:cubicBezTo>
                <a:lnTo>
                  <a:pt x="3729133" y="532043"/>
                </a:lnTo>
                <a:cubicBezTo>
                  <a:pt x="3736848" y="628812"/>
                  <a:pt x="3819811" y="697081"/>
                  <a:pt x="3960971" y="697081"/>
                </a:cubicBezTo>
                <a:moveTo>
                  <a:pt x="3307747" y="390771"/>
                </a:moveTo>
                <a:cubicBezTo>
                  <a:pt x="3318224" y="322502"/>
                  <a:pt x="3370707" y="274117"/>
                  <a:pt x="3437478" y="274117"/>
                </a:cubicBezTo>
                <a:cubicBezTo>
                  <a:pt x="3509963" y="274117"/>
                  <a:pt x="3555778" y="320608"/>
                  <a:pt x="3566255" y="390771"/>
                </a:cubicBezTo>
                <a:lnTo>
                  <a:pt x="3307747" y="390771"/>
                </a:lnTo>
                <a:close/>
                <a:moveTo>
                  <a:pt x="3442240" y="697081"/>
                </a:moveTo>
                <a:cubicBezTo>
                  <a:pt x="3562445" y="697081"/>
                  <a:pt x="3640646" y="639228"/>
                  <a:pt x="3666458" y="556756"/>
                </a:cubicBezTo>
                <a:lnTo>
                  <a:pt x="3546253" y="556756"/>
                </a:lnTo>
                <a:cubicBezTo>
                  <a:pt x="3531013" y="585257"/>
                  <a:pt x="3499485" y="607981"/>
                  <a:pt x="3444145" y="607981"/>
                </a:cubicBezTo>
                <a:cubicBezTo>
                  <a:pt x="3367849" y="607981"/>
                  <a:pt x="3311557" y="553915"/>
                  <a:pt x="3305842" y="473337"/>
                </a:cubicBezTo>
                <a:lnTo>
                  <a:pt x="3679889" y="473337"/>
                </a:lnTo>
                <a:cubicBezTo>
                  <a:pt x="3677984" y="289362"/>
                  <a:pt x="3580638" y="184070"/>
                  <a:pt x="3434715" y="184070"/>
                </a:cubicBezTo>
                <a:cubicBezTo>
                  <a:pt x="3302127" y="184070"/>
                  <a:pt x="3190494" y="290308"/>
                  <a:pt x="3190494" y="441996"/>
                </a:cubicBezTo>
                <a:cubicBezTo>
                  <a:pt x="3190399" y="594631"/>
                  <a:pt x="3286792" y="697081"/>
                  <a:pt x="3442240" y="697081"/>
                </a:cubicBezTo>
                <a:moveTo>
                  <a:pt x="2968371" y="74897"/>
                </a:moveTo>
                <a:cubicBezTo>
                  <a:pt x="2968371" y="115707"/>
                  <a:pt x="3001804" y="148847"/>
                  <a:pt x="3042761" y="148847"/>
                </a:cubicBezTo>
                <a:cubicBezTo>
                  <a:pt x="3083814" y="148847"/>
                  <a:pt x="3117152" y="115612"/>
                  <a:pt x="3117152" y="74897"/>
                </a:cubicBezTo>
                <a:cubicBezTo>
                  <a:pt x="3117152" y="33140"/>
                  <a:pt x="3083719" y="0"/>
                  <a:pt x="3042761" y="0"/>
                </a:cubicBezTo>
                <a:cubicBezTo>
                  <a:pt x="3001804" y="0"/>
                  <a:pt x="2968371" y="33235"/>
                  <a:pt x="2968371" y="74897"/>
                </a:cubicBezTo>
                <a:moveTo>
                  <a:pt x="2986469" y="682878"/>
                </a:moveTo>
                <a:lnTo>
                  <a:pt x="3099054" y="682878"/>
                </a:lnTo>
                <a:lnTo>
                  <a:pt x="3099054" y="198179"/>
                </a:lnTo>
                <a:lnTo>
                  <a:pt x="2986469" y="198179"/>
                </a:lnTo>
                <a:lnTo>
                  <a:pt x="2986469" y="682878"/>
                </a:lnTo>
                <a:close/>
                <a:moveTo>
                  <a:pt x="2628995" y="682878"/>
                </a:moveTo>
                <a:lnTo>
                  <a:pt x="2742533" y="682878"/>
                </a:lnTo>
                <a:lnTo>
                  <a:pt x="2742533" y="463774"/>
                </a:lnTo>
                <a:cubicBezTo>
                  <a:pt x="2742533" y="377420"/>
                  <a:pt x="2767298" y="320513"/>
                  <a:pt x="2826449" y="299682"/>
                </a:cubicBezTo>
                <a:cubicBezTo>
                  <a:pt x="2850261" y="291161"/>
                  <a:pt x="2878931" y="289267"/>
                  <a:pt x="2913316" y="292108"/>
                </a:cubicBezTo>
                <a:lnTo>
                  <a:pt x="2913316" y="183976"/>
                </a:lnTo>
                <a:cubicBezTo>
                  <a:pt x="2828354" y="179241"/>
                  <a:pt x="2771204" y="211435"/>
                  <a:pt x="2739676" y="297789"/>
                </a:cubicBezTo>
                <a:lnTo>
                  <a:pt x="2739676" y="198179"/>
                </a:lnTo>
                <a:lnTo>
                  <a:pt x="2628995" y="198179"/>
                </a:lnTo>
                <a:lnTo>
                  <a:pt x="2628995" y="682878"/>
                </a:lnTo>
                <a:close/>
                <a:moveTo>
                  <a:pt x="2140744" y="440102"/>
                </a:moveTo>
                <a:cubicBezTo>
                  <a:pt x="2140744" y="339545"/>
                  <a:pt x="2184654" y="275064"/>
                  <a:pt x="2264759" y="275064"/>
                </a:cubicBezTo>
                <a:cubicBezTo>
                  <a:pt x="2340102" y="275064"/>
                  <a:pt x="2392585" y="344280"/>
                  <a:pt x="2392585" y="440102"/>
                </a:cubicBezTo>
                <a:cubicBezTo>
                  <a:pt x="2392585" y="536872"/>
                  <a:pt x="2340102" y="607034"/>
                  <a:pt x="2264759" y="607034"/>
                </a:cubicBezTo>
                <a:cubicBezTo>
                  <a:pt x="2184654" y="607034"/>
                  <a:pt x="2140744" y="541511"/>
                  <a:pt x="2140744" y="440102"/>
                </a:cubicBezTo>
                <a:moveTo>
                  <a:pt x="2242852" y="697081"/>
                </a:moveTo>
                <a:cubicBezTo>
                  <a:pt x="2313432" y="697081"/>
                  <a:pt x="2364962" y="665740"/>
                  <a:pt x="2390775" y="622184"/>
                </a:cubicBezTo>
                <a:lnTo>
                  <a:pt x="2390775" y="682878"/>
                </a:lnTo>
                <a:lnTo>
                  <a:pt x="2505266" y="682878"/>
                </a:lnTo>
                <a:lnTo>
                  <a:pt x="2505266" y="198179"/>
                </a:lnTo>
                <a:lnTo>
                  <a:pt x="2390775" y="198179"/>
                </a:lnTo>
                <a:lnTo>
                  <a:pt x="2390775" y="260766"/>
                </a:lnTo>
                <a:cubicBezTo>
                  <a:pt x="2365058" y="217116"/>
                  <a:pt x="2313527" y="183976"/>
                  <a:pt x="2242852" y="183976"/>
                </a:cubicBezTo>
                <a:cubicBezTo>
                  <a:pt x="2118836" y="183976"/>
                  <a:pt x="2024348" y="280745"/>
                  <a:pt x="2024348" y="440008"/>
                </a:cubicBezTo>
                <a:cubicBezTo>
                  <a:pt x="2024348" y="599270"/>
                  <a:pt x="2118836" y="697081"/>
                  <a:pt x="2242852" y="697081"/>
                </a:cubicBezTo>
                <a:moveTo>
                  <a:pt x="1683068" y="697081"/>
                </a:moveTo>
                <a:cubicBezTo>
                  <a:pt x="1746980" y="697081"/>
                  <a:pt x="1793748" y="671516"/>
                  <a:pt x="1820418" y="623131"/>
                </a:cubicBezTo>
                <a:lnTo>
                  <a:pt x="1820418" y="682878"/>
                </a:lnTo>
                <a:lnTo>
                  <a:pt x="1932051" y="682878"/>
                </a:lnTo>
                <a:lnTo>
                  <a:pt x="1932051" y="198179"/>
                </a:lnTo>
                <a:lnTo>
                  <a:pt x="1818513" y="198179"/>
                </a:lnTo>
                <a:lnTo>
                  <a:pt x="1818513" y="466615"/>
                </a:lnTo>
                <a:cubicBezTo>
                  <a:pt x="1818513" y="564331"/>
                  <a:pt x="1766983" y="604099"/>
                  <a:pt x="1716405" y="604099"/>
                </a:cubicBezTo>
                <a:cubicBezTo>
                  <a:pt x="1659160" y="604099"/>
                  <a:pt x="1634395" y="566130"/>
                  <a:pt x="1634395" y="501649"/>
                </a:cubicBezTo>
                <a:lnTo>
                  <a:pt x="1634395" y="198179"/>
                </a:lnTo>
                <a:lnTo>
                  <a:pt x="1520857" y="198179"/>
                </a:lnTo>
                <a:lnTo>
                  <a:pt x="1520857" y="518787"/>
                </a:lnTo>
                <a:cubicBezTo>
                  <a:pt x="1520952" y="636387"/>
                  <a:pt x="1587722" y="697081"/>
                  <a:pt x="1683068" y="697081"/>
                </a:cubicBezTo>
                <a:moveTo>
                  <a:pt x="1368552" y="687613"/>
                </a:moveTo>
                <a:cubicBezTo>
                  <a:pt x="1395222" y="687613"/>
                  <a:pt x="1424845" y="683825"/>
                  <a:pt x="1441037" y="678144"/>
                </a:cubicBezTo>
                <a:lnTo>
                  <a:pt x="1441037" y="595577"/>
                </a:lnTo>
                <a:cubicBezTo>
                  <a:pt x="1424845" y="598418"/>
                  <a:pt x="1410462" y="600312"/>
                  <a:pt x="1399032" y="600312"/>
                </a:cubicBezTo>
                <a:cubicBezTo>
                  <a:pt x="1351312" y="600312"/>
                  <a:pt x="1334167" y="573800"/>
                  <a:pt x="1334167" y="523521"/>
                </a:cubicBezTo>
                <a:lnTo>
                  <a:pt x="1334167" y="286426"/>
                </a:lnTo>
                <a:lnTo>
                  <a:pt x="1431512" y="286426"/>
                </a:lnTo>
                <a:lnTo>
                  <a:pt x="1431512" y="198179"/>
                </a:lnTo>
                <a:lnTo>
                  <a:pt x="1334167" y="198179"/>
                </a:lnTo>
                <a:lnTo>
                  <a:pt x="1334167" y="55960"/>
                </a:lnTo>
                <a:lnTo>
                  <a:pt x="1223486" y="55960"/>
                </a:lnTo>
                <a:lnTo>
                  <a:pt x="1223486" y="198179"/>
                </a:lnTo>
                <a:lnTo>
                  <a:pt x="1140524" y="198179"/>
                </a:lnTo>
                <a:lnTo>
                  <a:pt x="1140524" y="286426"/>
                </a:lnTo>
                <a:lnTo>
                  <a:pt x="1223486" y="286426"/>
                </a:lnTo>
                <a:lnTo>
                  <a:pt x="1223486" y="544352"/>
                </a:lnTo>
                <a:cubicBezTo>
                  <a:pt x="1223486" y="651537"/>
                  <a:pt x="1289399" y="687613"/>
                  <a:pt x="1368552" y="687613"/>
                </a:cubicBezTo>
                <a:moveTo>
                  <a:pt x="884111" y="697081"/>
                </a:moveTo>
                <a:cubicBezTo>
                  <a:pt x="1011936" y="697081"/>
                  <a:pt x="1093089" y="620291"/>
                  <a:pt x="1106424" y="530149"/>
                </a:cubicBezTo>
                <a:lnTo>
                  <a:pt x="993838" y="530149"/>
                </a:lnTo>
                <a:cubicBezTo>
                  <a:pt x="978599" y="572853"/>
                  <a:pt x="946118" y="604099"/>
                  <a:pt x="886015" y="604099"/>
                </a:cubicBezTo>
                <a:cubicBezTo>
                  <a:pt x="816388" y="604099"/>
                  <a:pt x="761048" y="548140"/>
                  <a:pt x="761048" y="441901"/>
                </a:cubicBezTo>
                <a:cubicBezTo>
                  <a:pt x="761048" y="334716"/>
                  <a:pt x="815435" y="277810"/>
                  <a:pt x="888873" y="277810"/>
                </a:cubicBezTo>
                <a:cubicBezTo>
                  <a:pt x="944213" y="277810"/>
                  <a:pt x="978599" y="308204"/>
                  <a:pt x="993838" y="351760"/>
                </a:cubicBezTo>
                <a:lnTo>
                  <a:pt x="1105472" y="351760"/>
                </a:lnTo>
                <a:cubicBezTo>
                  <a:pt x="1092137" y="260672"/>
                  <a:pt x="1013841" y="184828"/>
                  <a:pt x="886968" y="184828"/>
                </a:cubicBezTo>
                <a:cubicBezTo>
                  <a:pt x="746760" y="184828"/>
                  <a:pt x="641795" y="285385"/>
                  <a:pt x="641795" y="441807"/>
                </a:cubicBezTo>
                <a:cubicBezTo>
                  <a:pt x="641795" y="600312"/>
                  <a:pt x="744855" y="697081"/>
                  <a:pt x="884111" y="697081"/>
                </a:cubicBezTo>
                <a:moveTo>
                  <a:pt x="208026" y="444837"/>
                </a:moveTo>
                <a:lnTo>
                  <a:pt x="252889" y="314927"/>
                </a:lnTo>
                <a:cubicBezTo>
                  <a:pt x="271939" y="265595"/>
                  <a:pt x="290132" y="209636"/>
                  <a:pt x="312039" y="143261"/>
                </a:cubicBezTo>
                <a:lnTo>
                  <a:pt x="312992" y="143261"/>
                </a:lnTo>
                <a:cubicBezTo>
                  <a:pt x="335851" y="209636"/>
                  <a:pt x="354997" y="266542"/>
                  <a:pt x="372142" y="313980"/>
                </a:cubicBezTo>
                <a:lnTo>
                  <a:pt x="417005" y="444837"/>
                </a:lnTo>
                <a:lnTo>
                  <a:pt x="208026" y="444837"/>
                </a:lnTo>
                <a:close/>
                <a:moveTo>
                  <a:pt x="0" y="682878"/>
                </a:moveTo>
                <a:lnTo>
                  <a:pt x="124968" y="682878"/>
                </a:lnTo>
                <a:lnTo>
                  <a:pt x="172688" y="544447"/>
                </a:lnTo>
                <a:lnTo>
                  <a:pt x="451295" y="544447"/>
                </a:lnTo>
                <a:lnTo>
                  <a:pt x="499015" y="682878"/>
                </a:lnTo>
                <a:lnTo>
                  <a:pt x="626840" y="682878"/>
                </a:lnTo>
                <a:lnTo>
                  <a:pt x="380714" y="18937"/>
                </a:lnTo>
                <a:lnTo>
                  <a:pt x="248984" y="18937"/>
                </a:lnTo>
                <a:lnTo>
                  <a:pt x="0" y="682878"/>
                </a:lnTo>
                <a:close/>
              </a:path>
            </a:pathLst>
          </a:custGeom>
          <a:solidFill>
            <a:schemeClr val="bg1"/>
          </a:solidFill>
          <a:ln w="952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94FD21CF-524B-AB1F-E0AC-5C7A5BCD6430}"/>
              </a:ext>
            </a:extLst>
          </p:cNvPr>
          <p:cNvSpPr/>
          <p:nvPr userDrawn="1"/>
        </p:nvSpPr>
        <p:spPr>
          <a:xfrm>
            <a:off x="8188346" y="2855934"/>
            <a:ext cx="3692504" cy="3692504"/>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bg1"/>
          </a:solidFill>
          <a:ln w="9525" cap="flat">
            <a:noFill/>
            <a:prstDash val="solid"/>
            <a:miter/>
          </a:ln>
        </p:spPr>
        <p:txBody>
          <a:bodyPr rtlCol="0" anchor="ctr"/>
          <a:lstStyle/>
          <a:p>
            <a:endParaRPr lang="en-US"/>
          </a:p>
        </p:txBody>
      </p:sp>
      <p:sp>
        <p:nvSpPr>
          <p:cNvPr id="9" name="Subtitle 2">
            <a:extLst>
              <a:ext uri="{FF2B5EF4-FFF2-40B4-BE49-F238E27FC236}">
                <a16:creationId xmlns:a16="http://schemas.microsoft.com/office/drawing/2014/main" id="{ED8945BC-5907-F1EB-F3C3-F9E148C0C16F}"/>
              </a:ext>
            </a:extLst>
          </p:cNvPr>
          <p:cNvSpPr>
            <a:spLocks noGrp="1"/>
          </p:cNvSpPr>
          <p:nvPr>
            <p:ph type="subTitle" idx="1"/>
          </p:nvPr>
        </p:nvSpPr>
        <p:spPr>
          <a:xfrm>
            <a:off x="338464" y="1122801"/>
            <a:ext cx="5802764" cy="1598604"/>
          </a:xfrm>
        </p:spPr>
        <p:txBody>
          <a:bodyPr anchor="t" anchorCtr="0"/>
          <a:lstStyle>
            <a:lvl1pPr marL="0" indent="0" algn="l">
              <a:spcBef>
                <a:spcPts val="0"/>
              </a:spcBef>
              <a:spcAft>
                <a:spcPts val="0"/>
              </a:spcAft>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3" name="Footer Placeholder 4">
            <a:extLst>
              <a:ext uri="{FF2B5EF4-FFF2-40B4-BE49-F238E27FC236}">
                <a16:creationId xmlns:a16="http://schemas.microsoft.com/office/drawing/2014/main" id="{B9690DE6-400F-C9FE-AC94-D5789487857A}"/>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bg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3624912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ection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14323" y="269601"/>
            <a:ext cx="5781678" cy="886673"/>
          </a:xfrm>
        </p:spPr>
        <p:txBody>
          <a:bodyPr/>
          <a:lstStyle>
            <a:lvl1pPr>
              <a:defRPr sz="4200" b="0" i="0">
                <a:solidFill>
                  <a:schemeClr val="accent1"/>
                </a:solidFill>
                <a:latin typeface="+mj-lt"/>
              </a:defRPr>
            </a:lvl1pPr>
          </a:lstStyle>
          <a:p>
            <a:r>
              <a:rPr lang="en-US" dirty="0"/>
              <a:t>Click to edit Master</a:t>
            </a:r>
            <a:endParaRPr lang="en-GB" dirty="0"/>
          </a:p>
        </p:txBody>
      </p:sp>
      <p:sp>
        <p:nvSpPr>
          <p:cNvPr id="5" name="Graphic 11">
            <a:extLst>
              <a:ext uri="{FF2B5EF4-FFF2-40B4-BE49-F238E27FC236}">
                <a16:creationId xmlns:a16="http://schemas.microsoft.com/office/drawing/2014/main" id="{306EF912-77FF-EC72-7590-3D1604547AA0}"/>
              </a:ext>
            </a:extLst>
          </p:cNvPr>
          <p:cNvSpPr/>
          <p:nvPr userDrawn="1"/>
        </p:nvSpPr>
        <p:spPr>
          <a:xfrm>
            <a:off x="9244208" y="317500"/>
            <a:ext cx="2636642" cy="1008569"/>
          </a:xfrm>
          <a:custGeom>
            <a:avLst/>
            <a:gdLst>
              <a:gd name="connsiteX0" fmla="*/ 4115562 w 4188999"/>
              <a:gd name="connsiteY0" fmla="*/ 1595750 h 1602377"/>
              <a:gd name="connsiteX1" fmla="*/ 4189000 w 4188999"/>
              <a:gd name="connsiteY1" fmla="*/ 1522747 h 1602377"/>
              <a:gd name="connsiteX2" fmla="*/ 4115562 w 4188999"/>
              <a:gd name="connsiteY2" fmla="*/ 1450690 h 1602377"/>
              <a:gd name="connsiteX3" fmla="*/ 4042124 w 4188999"/>
              <a:gd name="connsiteY3" fmla="*/ 1522747 h 1602377"/>
              <a:gd name="connsiteX4" fmla="*/ 4115562 w 4188999"/>
              <a:gd name="connsiteY4" fmla="*/ 1595750 h 1602377"/>
              <a:gd name="connsiteX5" fmla="*/ 3601307 w 4188999"/>
              <a:gd name="connsiteY5" fmla="*/ 1296067 h 1602377"/>
              <a:gd name="connsiteX6" fmla="*/ 3731038 w 4188999"/>
              <a:gd name="connsiteY6" fmla="*/ 1179414 h 1602377"/>
              <a:gd name="connsiteX7" fmla="*/ 3859816 w 4188999"/>
              <a:gd name="connsiteY7" fmla="*/ 1296067 h 1602377"/>
              <a:gd name="connsiteX8" fmla="*/ 3601307 w 4188999"/>
              <a:gd name="connsiteY8" fmla="*/ 1296067 h 1602377"/>
              <a:gd name="connsiteX9" fmla="*/ 3735800 w 4188999"/>
              <a:gd name="connsiteY9" fmla="*/ 1602378 h 1602377"/>
              <a:gd name="connsiteX10" fmla="*/ 3960019 w 4188999"/>
              <a:gd name="connsiteY10" fmla="*/ 1462053 h 1602377"/>
              <a:gd name="connsiteX11" fmla="*/ 3839813 w 4188999"/>
              <a:gd name="connsiteY11" fmla="*/ 1462053 h 1602377"/>
              <a:gd name="connsiteX12" fmla="*/ 3737705 w 4188999"/>
              <a:gd name="connsiteY12" fmla="*/ 1513278 h 1602377"/>
              <a:gd name="connsiteX13" fmla="*/ 3599403 w 4188999"/>
              <a:gd name="connsiteY13" fmla="*/ 1378634 h 1602377"/>
              <a:gd name="connsiteX14" fmla="*/ 3973354 w 4188999"/>
              <a:gd name="connsiteY14" fmla="*/ 1378634 h 1602377"/>
              <a:gd name="connsiteX15" fmla="*/ 3728180 w 4188999"/>
              <a:gd name="connsiteY15" fmla="*/ 1089367 h 1602377"/>
              <a:gd name="connsiteX16" fmla="*/ 3483959 w 4188999"/>
              <a:gd name="connsiteY16" fmla="*/ 1347387 h 1602377"/>
              <a:gd name="connsiteX17" fmla="*/ 3735800 w 4188999"/>
              <a:gd name="connsiteY17" fmla="*/ 1602378 h 1602377"/>
              <a:gd name="connsiteX18" fmla="*/ 3363754 w 4188999"/>
              <a:gd name="connsiteY18" fmla="*/ 1592909 h 1602377"/>
              <a:gd name="connsiteX19" fmla="*/ 3436239 w 4188999"/>
              <a:gd name="connsiteY19" fmla="*/ 1583441 h 1602377"/>
              <a:gd name="connsiteX20" fmla="*/ 3436239 w 4188999"/>
              <a:gd name="connsiteY20" fmla="*/ 1500969 h 1602377"/>
              <a:gd name="connsiteX21" fmla="*/ 3394234 w 4188999"/>
              <a:gd name="connsiteY21" fmla="*/ 1505703 h 1602377"/>
              <a:gd name="connsiteX22" fmla="*/ 3329369 w 4188999"/>
              <a:gd name="connsiteY22" fmla="*/ 1428912 h 1602377"/>
              <a:gd name="connsiteX23" fmla="*/ 3329369 w 4188999"/>
              <a:gd name="connsiteY23" fmla="*/ 1191818 h 1602377"/>
              <a:gd name="connsiteX24" fmla="*/ 3426714 w 4188999"/>
              <a:gd name="connsiteY24" fmla="*/ 1191818 h 1602377"/>
              <a:gd name="connsiteX25" fmla="*/ 3426714 w 4188999"/>
              <a:gd name="connsiteY25" fmla="*/ 1103570 h 1602377"/>
              <a:gd name="connsiteX26" fmla="*/ 3329369 w 4188999"/>
              <a:gd name="connsiteY26" fmla="*/ 1103570 h 1602377"/>
              <a:gd name="connsiteX27" fmla="*/ 3329369 w 4188999"/>
              <a:gd name="connsiteY27" fmla="*/ 961256 h 1602377"/>
              <a:gd name="connsiteX28" fmla="*/ 3218688 w 4188999"/>
              <a:gd name="connsiteY28" fmla="*/ 961256 h 1602377"/>
              <a:gd name="connsiteX29" fmla="*/ 3218688 w 4188999"/>
              <a:gd name="connsiteY29" fmla="*/ 1103570 h 1602377"/>
              <a:gd name="connsiteX30" fmla="*/ 3135725 w 4188999"/>
              <a:gd name="connsiteY30" fmla="*/ 1103570 h 1602377"/>
              <a:gd name="connsiteX31" fmla="*/ 3135725 w 4188999"/>
              <a:gd name="connsiteY31" fmla="*/ 1191818 h 1602377"/>
              <a:gd name="connsiteX32" fmla="*/ 3218688 w 4188999"/>
              <a:gd name="connsiteY32" fmla="*/ 1191818 h 1602377"/>
              <a:gd name="connsiteX33" fmla="*/ 3218688 w 4188999"/>
              <a:gd name="connsiteY33" fmla="*/ 1449743 h 1602377"/>
              <a:gd name="connsiteX34" fmla="*/ 3363754 w 4188999"/>
              <a:gd name="connsiteY34" fmla="*/ 1592909 h 1602377"/>
              <a:gd name="connsiteX35" fmla="*/ 2815209 w 4188999"/>
              <a:gd name="connsiteY35" fmla="*/ 1602378 h 1602377"/>
              <a:gd name="connsiteX36" fmla="*/ 2952560 w 4188999"/>
              <a:gd name="connsiteY36" fmla="*/ 1528428 h 1602377"/>
              <a:gd name="connsiteX37" fmla="*/ 2952560 w 4188999"/>
              <a:gd name="connsiteY37" fmla="*/ 1588175 h 1602377"/>
              <a:gd name="connsiteX38" fmla="*/ 3064193 w 4188999"/>
              <a:gd name="connsiteY38" fmla="*/ 1588175 h 1602377"/>
              <a:gd name="connsiteX39" fmla="*/ 3064193 w 4188999"/>
              <a:gd name="connsiteY39" fmla="*/ 1103570 h 1602377"/>
              <a:gd name="connsiteX40" fmla="*/ 2950655 w 4188999"/>
              <a:gd name="connsiteY40" fmla="*/ 1103570 h 1602377"/>
              <a:gd name="connsiteX41" fmla="*/ 2950655 w 4188999"/>
              <a:gd name="connsiteY41" fmla="*/ 1372006 h 1602377"/>
              <a:gd name="connsiteX42" fmla="*/ 2848547 w 4188999"/>
              <a:gd name="connsiteY42" fmla="*/ 1509490 h 1602377"/>
              <a:gd name="connsiteX43" fmla="*/ 2766536 w 4188999"/>
              <a:gd name="connsiteY43" fmla="*/ 1407040 h 1602377"/>
              <a:gd name="connsiteX44" fmla="*/ 2766536 w 4188999"/>
              <a:gd name="connsiteY44" fmla="*/ 1103570 h 1602377"/>
              <a:gd name="connsiteX45" fmla="*/ 2652998 w 4188999"/>
              <a:gd name="connsiteY45" fmla="*/ 1103570 h 1602377"/>
              <a:gd name="connsiteX46" fmla="*/ 2652998 w 4188999"/>
              <a:gd name="connsiteY46" fmla="*/ 1424178 h 1602377"/>
              <a:gd name="connsiteX47" fmla="*/ 2815209 w 4188999"/>
              <a:gd name="connsiteY47" fmla="*/ 1602378 h 1602377"/>
              <a:gd name="connsiteX48" fmla="*/ 2499360 w 4188999"/>
              <a:gd name="connsiteY48" fmla="*/ 1592909 h 1602377"/>
              <a:gd name="connsiteX49" fmla="*/ 2571845 w 4188999"/>
              <a:gd name="connsiteY49" fmla="*/ 1583441 h 1602377"/>
              <a:gd name="connsiteX50" fmla="*/ 2571845 w 4188999"/>
              <a:gd name="connsiteY50" fmla="*/ 1500969 h 1602377"/>
              <a:gd name="connsiteX51" fmla="*/ 2529840 w 4188999"/>
              <a:gd name="connsiteY51" fmla="*/ 1505703 h 1602377"/>
              <a:gd name="connsiteX52" fmla="*/ 2464975 w 4188999"/>
              <a:gd name="connsiteY52" fmla="*/ 1428912 h 1602377"/>
              <a:gd name="connsiteX53" fmla="*/ 2464975 w 4188999"/>
              <a:gd name="connsiteY53" fmla="*/ 1191818 h 1602377"/>
              <a:gd name="connsiteX54" fmla="*/ 2562320 w 4188999"/>
              <a:gd name="connsiteY54" fmla="*/ 1191818 h 1602377"/>
              <a:gd name="connsiteX55" fmla="*/ 2562320 w 4188999"/>
              <a:gd name="connsiteY55" fmla="*/ 1103570 h 1602377"/>
              <a:gd name="connsiteX56" fmla="*/ 2465070 w 4188999"/>
              <a:gd name="connsiteY56" fmla="*/ 1103570 h 1602377"/>
              <a:gd name="connsiteX57" fmla="*/ 2465070 w 4188999"/>
              <a:gd name="connsiteY57" fmla="*/ 961256 h 1602377"/>
              <a:gd name="connsiteX58" fmla="*/ 2354390 w 4188999"/>
              <a:gd name="connsiteY58" fmla="*/ 961256 h 1602377"/>
              <a:gd name="connsiteX59" fmla="*/ 2354390 w 4188999"/>
              <a:gd name="connsiteY59" fmla="*/ 1103570 h 1602377"/>
              <a:gd name="connsiteX60" fmla="*/ 2271427 w 4188999"/>
              <a:gd name="connsiteY60" fmla="*/ 1103570 h 1602377"/>
              <a:gd name="connsiteX61" fmla="*/ 2271427 w 4188999"/>
              <a:gd name="connsiteY61" fmla="*/ 1191818 h 1602377"/>
              <a:gd name="connsiteX62" fmla="*/ 2354390 w 4188999"/>
              <a:gd name="connsiteY62" fmla="*/ 1191818 h 1602377"/>
              <a:gd name="connsiteX63" fmla="*/ 2354390 w 4188999"/>
              <a:gd name="connsiteY63" fmla="*/ 1449743 h 1602377"/>
              <a:gd name="connsiteX64" fmla="*/ 2499360 w 4188999"/>
              <a:gd name="connsiteY64" fmla="*/ 1592909 h 1602377"/>
              <a:gd name="connsiteX65" fmla="*/ 2069116 w 4188999"/>
              <a:gd name="connsiteY65" fmla="*/ 980194 h 1602377"/>
              <a:gd name="connsiteX66" fmla="*/ 2143506 w 4188999"/>
              <a:gd name="connsiteY66" fmla="*/ 1054144 h 1602377"/>
              <a:gd name="connsiteX67" fmla="*/ 2217896 w 4188999"/>
              <a:gd name="connsiteY67" fmla="*/ 980194 h 1602377"/>
              <a:gd name="connsiteX68" fmla="*/ 2143506 w 4188999"/>
              <a:gd name="connsiteY68" fmla="*/ 905297 h 1602377"/>
              <a:gd name="connsiteX69" fmla="*/ 2069116 w 4188999"/>
              <a:gd name="connsiteY69" fmla="*/ 980194 h 1602377"/>
              <a:gd name="connsiteX70" fmla="*/ 2087213 w 4188999"/>
              <a:gd name="connsiteY70" fmla="*/ 1588175 h 1602377"/>
              <a:gd name="connsiteX71" fmla="*/ 2199799 w 4188999"/>
              <a:gd name="connsiteY71" fmla="*/ 1588175 h 1602377"/>
              <a:gd name="connsiteX72" fmla="*/ 2199799 w 4188999"/>
              <a:gd name="connsiteY72" fmla="*/ 1103570 h 1602377"/>
              <a:gd name="connsiteX73" fmla="*/ 2087213 w 4188999"/>
              <a:gd name="connsiteY73" fmla="*/ 1103570 h 1602377"/>
              <a:gd name="connsiteX74" fmla="*/ 2087213 w 4188999"/>
              <a:gd name="connsiteY74" fmla="*/ 1588175 h 1602377"/>
              <a:gd name="connsiteX75" fmla="*/ 1928908 w 4188999"/>
              <a:gd name="connsiteY75" fmla="*/ 1592909 h 1602377"/>
              <a:gd name="connsiteX76" fmla="*/ 2001393 w 4188999"/>
              <a:gd name="connsiteY76" fmla="*/ 1583441 h 1602377"/>
              <a:gd name="connsiteX77" fmla="*/ 2001393 w 4188999"/>
              <a:gd name="connsiteY77" fmla="*/ 1500969 h 1602377"/>
              <a:gd name="connsiteX78" fmla="*/ 1959388 w 4188999"/>
              <a:gd name="connsiteY78" fmla="*/ 1505703 h 1602377"/>
              <a:gd name="connsiteX79" fmla="*/ 1894523 w 4188999"/>
              <a:gd name="connsiteY79" fmla="*/ 1428912 h 1602377"/>
              <a:gd name="connsiteX80" fmla="*/ 1894523 w 4188999"/>
              <a:gd name="connsiteY80" fmla="*/ 1191818 h 1602377"/>
              <a:gd name="connsiteX81" fmla="*/ 1991868 w 4188999"/>
              <a:gd name="connsiteY81" fmla="*/ 1191818 h 1602377"/>
              <a:gd name="connsiteX82" fmla="*/ 1991868 w 4188999"/>
              <a:gd name="connsiteY82" fmla="*/ 1103570 h 1602377"/>
              <a:gd name="connsiteX83" fmla="*/ 1894523 w 4188999"/>
              <a:gd name="connsiteY83" fmla="*/ 1103570 h 1602377"/>
              <a:gd name="connsiteX84" fmla="*/ 1894523 w 4188999"/>
              <a:gd name="connsiteY84" fmla="*/ 961256 h 1602377"/>
              <a:gd name="connsiteX85" fmla="*/ 1783842 w 4188999"/>
              <a:gd name="connsiteY85" fmla="*/ 961256 h 1602377"/>
              <a:gd name="connsiteX86" fmla="*/ 1783842 w 4188999"/>
              <a:gd name="connsiteY86" fmla="*/ 1103570 h 1602377"/>
              <a:gd name="connsiteX87" fmla="*/ 1700879 w 4188999"/>
              <a:gd name="connsiteY87" fmla="*/ 1103570 h 1602377"/>
              <a:gd name="connsiteX88" fmla="*/ 1700879 w 4188999"/>
              <a:gd name="connsiteY88" fmla="*/ 1191818 h 1602377"/>
              <a:gd name="connsiteX89" fmla="*/ 1783842 w 4188999"/>
              <a:gd name="connsiteY89" fmla="*/ 1191818 h 1602377"/>
              <a:gd name="connsiteX90" fmla="*/ 1783842 w 4188999"/>
              <a:gd name="connsiteY90" fmla="*/ 1449743 h 1602377"/>
              <a:gd name="connsiteX91" fmla="*/ 1928908 w 4188999"/>
              <a:gd name="connsiteY91" fmla="*/ 1592909 h 1602377"/>
              <a:gd name="connsiteX92" fmla="*/ 1450848 w 4188999"/>
              <a:gd name="connsiteY92" fmla="*/ 1602378 h 1602377"/>
              <a:gd name="connsiteX93" fmla="*/ 1666494 w 4188999"/>
              <a:gd name="connsiteY93" fmla="*/ 1444914 h 1602377"/>
              <a:gd name="connsiteX94" fmla="*/ 1488091 w 4188999"/>
              <a:gd name="connsiteY94" fmla="*/ 1298813 h 1602377"/>
              <a:gd name="connsiteX95" fmla="*/ 1428941 w 4188999"/>
              <a:gd name="connsiteY95" fmla="*/ 1285557 h 1602377"/>
              <a:gd name="connsiteX96" fmla="*/ 1351693 w 4188999"/>
              <a:gd name="connsiteY96" fmla="*/ 1229598 h 1602377"/>
              <a:gd name="connsiteX97" fmla="*/ 1435608 w 4188999"/>
              <a:gd name="connsiteY97" fmla="*/ 1172691 h 1602377"/>
              <a:gd name="connsiteX98" fmla="*/ 1535811 w 4188999"/>
              <a:gd name="connsiteY98" fmla="*/ 1234332 h 1602377"/>
              <a:gd name="connsiteX99" fmla="*/ 1649349 w 4188999"/>
              <a:gd name="connsiteY99" fmla="*/ 1234332 h 1602377"/>
              <a:gd name="connsiteX100" fmla="*/ 1436561 w 4188999"/>
              <a:gd name="connsiteY100" fmla="*/ 1090219 h 1602377"/>
              <a:gd name="connsiteX101" fmla="*/ 1236155 w 4188999"/>
              <a:gd name="connsiteY101" fmla="*/ 1236320 h 1602377"/>
              <a:gd name="connsiteX102" fmla="*/ 1400270 w 4188999"/>
              <a:gd name="connsiteY102" fmla="*/ 1380433 h 1602377"/>
              <a:gd name="connsiteX103" fmla="*/ 1457516 w 4188999"/>
              <a:gd name="connsiteY103" fmla="*/ 1392742 h 1602377"/>
              <a:gd name="connsiteX104" fmla="*/ 1551051 w 4188999"/>
              <a:gd name="connsiteY104" fmla="*/ 1456277 h 1602377"/>
              <a:gd name="connsiteX105" fmla="*/ 1456563 w 4188999"/>
              <a:gd name="connsiteY105" fmla="*/ 1518864 h 1602377"/>
              <a:gd name="connsiteX106" fmla="*/ 1341120 w 4188999"/>
              <a:gd name="connsiteY106" fmla="*/ 1437339 h 1602377"/>
              <a:gd name="connsiteX107" fmla="*/ 1219010 w 4188999"/>
              <a:gd name="connsiteY107" fmla="*/ 1437339 h 1602377"/>
              <a:gd name="connsiteX108" fmla="*/ 1450848 w 4188999"/>
              <a:gd name="connsiteY108" fmla="*/ 1602378 h 1602377"/>
              <a:gd name="connsiteX109" fmla="*/ 720090 w 4188999"/>
              <a:gd name="connsiteY109" fmla="*/ 1588175 h 1602377"/>
              <a:gd name="connsiteX110" fmla="*/ 833628 w 4188999"/>
              <a:gd name="connsiteY110" fmla="*/ 1588175 h 1602377"/>
              <a:gd name="connsiteX111" fmla="*/ 833628 w 4188999"/>
              <a:gd name="connsiteY111" fmla="*/ 1317845 h 1602377"/>
              <a:gd name="connsiteX112" fmla="*/ 943356 w 4188999"/>
              <a:gd name="connsiteY112" fmla="*/ 1182254 h 1602377"/>
              <a:gd name="connsiteX113" fmla="*/ 1023461 w 4188999"/>
              <a:gd name="connsiteY113" fmla="*/ 1275236 h 1602377"/>
              <a:gd name="connsiteX114" fmla="*/ 1023461 w 4188999"/>
              <a:gd name="connsiteY114" fmla="*/ 1588175 h 1602377"/>
              <a:gd name="connsiteX115" fmla="*/ 1137952 w 4188999"/>
              <a:gd name="connsiteY115" fmla="*/ 1588175 h 1602377"/>
              <a:gd name="connsiteX116" fmla="*/ 1137952 w 4188999"/>
              <a:gd name="connsiteY116" fmla="*/ 1265673 h 1602377"/>
              <a:gd name="connsiteX117" fmla="*/ 975741 w 4188999"/>
              <a:gd name="connsiteY117" fmla="*/ 1089272 h 1602377"/>
              <a:gd name="connsiteX118" fmla="*/ 830675 w 4188999"/>
              <a:gd name="connsiteY118" fmla="*/ 1166063 h 1602377"/>
              <a:gd name="connsiteX119" fmla="*/ 830675 w 4188999"/>
              <a:gd name="connsiteY119" fmla="*/ 1103475 h 1602377"/>
              <a:gd name="connsiteX120" fmla="*/ 720090 w 4188999"/>
              <a:gd name="connsiteY120" fmla="*/ 1103475 h 1602377"/>
              <a:gd name="connsiteX121" fmla="*/ 720090 w 4188999"/>
              <a:gd name="connsiteY121" fmla="*/ 1588175 h 1602377"/>
              <a:gd name="connsiteX122" fmla="*/ 471964 w 4188999"/>
              <a:gd name="connsiteY122" fmla="*/ 1588175 h 1602377"/>
              <a:gd name="connsiteX123" fmla="*/ 591217 w 4188999"/>
              <a:gd name="connsiteY123" fmla="*/ 1588175 h 1602377"/>
              <a:gd name="connsiteX124" fmla="*/ 591217 w 4188999"/>
              <a:gd name="connsiteY124" fmla="*/ 924329 h 1602377"/>
              <a:gd name="connsiteX125" fmla="*/ 471964 w 4188999"/>
              <a:gd name="connsiteY125" fmla="*/ 924329 h 1602377"/>
              <a:gd name="connsiteX126" fmla="*/ 471964 w 4188999"/>
              <a:gd name="connsiteY126" fmla="*/ 1588175 h 1602377"/>
              <a:gd name="connsiteX127" fmla="*/ 3960971 w 4188999"/>
              <a:gd name="connsiteY127" fmla="*/ 697081 h 1602377"/>
              <a:gd name="connsiteX128" fmla="*/ 4176617 w 4188999"/>
              <a:gd name="connsiteY128" fmla="*/ 539618 h 1602377"/>
              <a:gd name="connsiteX129" fmla="*/ 3998214 w 4188999"/>
              <a:gd name="connsiteY129" fmla="*/ 393517 h 1602377"/>
              <a:gd name="connsiteX130" fmla="*/ 3939064 w 4188999"/>
              <a:gd name="connsiteY130" fmla="*/ 380261 h 1602377"/>
              <a:gd name="connsiteX131" fmla="*/ 3861816 w 4188999"/>
              <a:gd name="connsiteY131" fmla="*/ 324301 h 1602377"/>
              <a:gd name="connsiteX132" fmla="*/ 3945731 w 4188999"/>
              <a:gd name="connsiteY132" fmla="*/ 267394 h 1602377"/>
              <a:gd name="connsiteX133" fmla="*/ 4045934 w 4188999"/>
              <a:gd name="connsiteY133" fmla="*/ 329035 h 1602377"/>
              <a:gd name="connsiteX134" fmla="*/ 4159472 w 4188999"/>
              <a:gd name="connsiteY134" fmla="*/ 329035 h 1602377"/>
              <a:gd name="connsiteX135" fmla="*/ 3946684 w 4188999"/>
              <a:gd name="connsiteY135" fmla="*/ 184923 h 1602377"/>
              <a:gd name="connsiteX136" fmla="*/ 3746278 w 4188999"/>
              <a:gd name="connsiteY136" fmla="*/ 331024 h 1602377"/>
              <a:gd name="connsiteX137" fmla="*/ 3910394 w 4188999"/>
              <a:gd name="connsiteY137" fmla="*/ 475136 h 1602377"/>
              <a:gd name="connsiteX138" fmla="*/ 3967639 w 4188999"/>
              <a:gd name="connsiteY138" fmla="*/ 487446 h 1602377"/>
              <a:gd name="connsiteX139" fmla="*/ 4061174 w 4188999"/>
              <a:gd name="connsiteY139" fmla="*/ 550980 h 1602377"/>
              <a:gd name="connsiteX140" fmla="*/ 3966686 w 4188999"/>
              <a:gd name="connsiteY140" fmla="*/ 613568 h 1602377"/>
              <a:gd name="connsiteX141" fmla="*/ 3851243 w 4188999"/>
              <a:gd name="connsiteY141" fmla="*/ 532043 h 1602377"/>
              <a:gd name="connsiteX142" fmla="*/ 3729133 w 4188999"/>
              <a:gd name="connsiteY142" fmla="*/ 532043 h 1602377"/>
              <a:gd name="connsiteX143" fmla="*/ 3960971 w 4188999"/>
              <a:gd name="connsiteY143" fmla="*/ 697081 h 1602377"/>
              <a:gd name="connsiteX144" fmla="*/ 3307747 w 4188999"/>
              <a:gd name="connsiteY144" fmla="*/ 390771 h 1602377"/>
              <a:gd name="connsiteX145" fmla="*/ 3437478 w 4188999"/>
              <a:gd name="connsiteY145" fmla="*/ 274117 h 1602377"/>
              <a:gd name="connsiteX146" fmla="*/ 3566255 w 4188999"/>
              <a:gd name="connsiteY146" fmla="*/ 390771 h 1602377"/>
              <a:gd name="connsiteX147" fmla="*/ 3307747 w 4188999"/>
              <a:gd name="connsiteY147" fmla="*/ 390771 h 1602377"/>
              <a:gd name="connsiteX148" fmla="*/ 3442240 w 4188999"/>
              <a:gd name="connsiteY148" fmla="*/ 697081 h 1602377"/>
              <a:gd name="connsiteX149" fmla="*/ 3666458 w 4188999"/>
              <a:gd name="connsiteY149" fmla="*/ 556756 h 1602377"/>
              <a:gd name="connsiteX150" fmla="*/ 3546253 w 4188999"/>
              <a:gd name="connsiteY150" fmla="*/ 556756 h 1602377"/>
              <a:gd name="connsiteX151" fmla="*/ 3444145 w 4188999"/>
              <a:gd name="connsiteY151" fmla="*/ 607981 h 1602377"/>
              <a:gd name="connsiteX152" fmla="*/ 3305842 w 4188999"/>
              <a:gd name="connsiteY152" fmla="*/ 473337 h 1602377"/>
              <a:gd name="connsiteX153" fmla="*/ 3679889 w 4188999"/>
              <a:gd name="connsiteY153" fmla="*/ 473337 h 1602377"/>
              <a:gd name="connsiteX154" fmla="*/ 3434715 w 4188999"/>
              <a:gd name="connsiteY154" fmla="*/ 184070 h 1602377"/>
              <a:gd name="connsiteX155" fmla="*/ 3190494 w 4188999"/>
              <a:gd name="connsiteY155" fmla="*/ 441996 h 1602377"/>
              <a:gd name="connsiteX156" fmla="*/ 3442240 w 4188999"/>
              <a:gd name="connsiteY156" fmla="*/ 697081 h 1602377"/>
              <a:gd name="connsiteX157" fmla="*/ 2968371 w 4188999"/>
              <a:gd name="connsiteY157" fmla="*/ 74897 h 1602377"/>
              <a:gd name="connsiteX158" fmla="*/ 3042761 w 4188999"/>
              <a:gd name="connsiteY158" fmla="*/ 148847 h 1602377"/>
              <a:gd name="connsiteX159" fmla="*/ 3117152 w 4188999"/>
              <a:gd name="connsiteY159" fmla="*/ 74897 h 1602377"/>
              <a:gd name="connsiteX160" fmla="*/ 3042761 w 4188999"/>
              <a:gd name="connsiteY160" fmla="*/ 0 h 1602377"/>
              <a:gd name="connsiteX161" fmla="*/ 2968371 w 4188999"/>
              <a:gd name="connsiteY161" fmla="*/ 74897 h 1602377"/>
              <a:gd name="connsiteX162" fmla="*/ 2986469 w 4188999"/>
              <a:gd name="connsiteY162" fmla="*/ 682878 h 1602377"/>
              <a:gd name="connsiteX163" fmla="*/ 3099054 w 4188999"/>
              <a:gd name="connsiteY163" fmla="*/ 682878 h 1602377"/>
              <a:gd name="connsiteX164" fmla="*/ 3099054 w 4188999"/>
              <a:gd name="connsiteY164" fmla="*/ 198179 h 1602377"/>
              <a:gd name="connsiteX165" fmla="*/ 2986469 w 4188999"/>
              <a:gd name="connsiteY165" fmla="*/ 198179 h 1602377"/>
              <a:gd name="connsiteX166" fmla="*/ 2986469 w 4188999"/>
              <a:gd name="connsiteY166" fmla="*/ 682878 h 1602377"/>
              <a:gd name="connsiteX167" fmla="*/ 2628995 w 4188999"/>
              <a:gd name="connsiteY167" fmla="*/ 682878 h 1602377"/>
              <a:gd name="connsiteX168" fmla="*/ 2742533 w 4188999"/>
              <a:gd name="connsiteY168" fmla="*/ 682878 h 1602377"/>
              <a:gd name="connsiteX169" fmla="*/ 2742533 w 4188999"/>
              <a:gd name="connsiteY169" fmla="*/ 463774 h 1602377"/>
              <a:gd name="connsiteX170" fmla="*/ 2826449 w 4188999"/>
              <a:gd name="connsiteY170" fmla="*/ 299682 h 1602377"/>
              <a:gd name="connsiteX171" fmla="*/ 2913316 w 4188999"/>
              <a:gd name="connsiteY171" fmla="*/ 292108 h 1602377"/>
              <a:gd name="connsiteX172" fmla="*/ 2913316 w 4188999"/>
              <a:gd name="connsiteY172" fmla="*/ 183976 h 1602377"/>
              <a:gd name="connsiteX173" fmla="*/ 2739676 w 4188999"/>
              <a:gd name="connsiteY173" fmla="*/ 297789 h 1602377"/>
              <a:gd name="connsiteX174" fmla="*/ 2739676 w 4188999"/>
              <a:gd name="connsiteY174" fmla="*/ 198179 h 1602377"/>
              <a:gd name="connsiteX175" fmla="*/ 2628995 w 4188999"/>
              <a:gd name="connsiteY175" fmla="*/ 198179 h 1602377"/>
              <a:gd name="connsiteX176" fmla="*/ 2628995 w 4188999"/>
              <a:gd name="connsiteY176" fmla="*/ 682878 h 1602377"/>
              <a:gd name="connsiteX177" fmla="*/ 2140744 w 4188999"/>
              <a:gd name="connsiteY177" fmla="*/ 440102 h 1602377"/>
              <a:gd name="connsiteX178" fmla="*/ 2264759 w 4188999"/>
              <a:gd name="connsiteY178" fmla="*/ 275064 h 1602377"/>
              <a:gd name="connsiteX179" fmla="*/ 2392585 w 4188999"/>
              <a:gd name="connsiteY179" fmla="*/ 440102 h 1602377"/>
              <a:gd name="connsiteX180" fmla="*/ 2264759 w 4188999"/>
              <a:gd name="connsiteY180" fmla="*/ 607034 h 1602377"/>
              <a:gd name="connsiteX181" fmla="*/ 2140744 w 4188999"/>
              <a:gd name="connsiteY181" fmla="*/ 440102 h 1602377"/>
              <a:gd name="connsiteX182" fmla="*/ 2242852 w 4188999"/>
              <a:gd name="connsiteY182" fmla="*/ 697081 h 1602377"/>
              <a:gd name="connsiteX183" fmla="*/ 2390775 w 4188999"/>
              <a:gd name="connsiteY183" fmla="*/ 622184 h 1602377"/>
              <a:gd name="connsiteX184" fmla="*/ 2390775 w 4188999"/>
              <a:gd name="connsiteY184" fmla="*/ 682878 h 1602377"/>
              <a:gd name="connsiteX185" fmla="*/ 2505266 w 4188999"/>
              <a:gd name="connsiteY185" fmla="*/ 682878 h 1602377"/>
              <a:gd name="connsiteX186" fmla="*/ 2505266 w 4188999"/>
              <a:gd name="connsiteY186" fmla="*/ 198179 h 1602377"/>
              <a:gd name="connsiteX187" fmla="*/ 2390775 w 4188999"/>
              <a:gd name="connsiteY187" fmla="*/ 198179 h 1602377"/>
              <a:gd name="connsiteX188" fmla="*/ 2390775 w 4188999"/>
              <a:gd name="connsiteY188" fmla="*/ 260766 h 1602377"/>
              <a:gd name="connsiteX189" fmla="*/ 2242852 w 4188999"/>
              <a:gd name="connsiteY189" fmla="*/ 183976 h 1602377"/>
              <a:gd name="connsiteX190" fmla="*/ 2024348 w 4188999"/>
              <a:gd name="connsiteY190" fmla="*/ 440008 h 1602377"/>
              <a:gd name="connsiteX191" fmla="*/ 2242852 w 4188999"/>
              <a:gd name="connsiteY191" fmla="*/ 697081 h 1602377"/>
              <a:gd name="connsiteX192" fmla="*/ 1683068 w 4188999"/>
              <a:gd name="connsiteY192" fmla="*/ 697081 h 1602377"/>
              <a:gd name="connsiteX193" fmla="*/ 1820418 w 4188999"/>
              <a:gd name="connsiteY193" fmla="*/ 623131 h 1602377"/>
              <a:gd name="connsiteX194" fmla="*/ 1820418 w 4188999"/>
              <a:gd name="connsiteY194" fmla="*/ 682878 h 1602377"/>
              <a:gd name="connsiteX195" fmla="*/ 1932051 w 4188999"/>
              <a:gd name="connsiteY195" fmla="*/ 682878 h 1602377"/>
              <a:gd name="connsiteX196" fmla="*/ 1932051 w 4188999"/>
              <a:gd name="connsiteY196" fmla="*/ 198179 h 1602377"/>
              <a:gd name="connsiteX197" fmla="*/ 1818513 w 4188999"/>
              <a:gd name="connsiteY197" fmla="*/ 198179 h 1602377"/>
              <a:gd name="connsiteX198" fmla="*/ 1818513 w 4188999"/>
              <a:gd name="connsiteY198" fmla="*/ 466615 h 1602377"/>
              <a:gd name="connsiteX199" fmla="*/ 1716405 w 4188999"/>
              <a:gd name="connsiteY199" fmla="*/ 604099 h 1602377"/>
              <a:gd name="connsiteX200" fmla="*/ 1634395 w 4188999"/>
              <a:gd name="connsiteY200" fmla="*/ 501649 h 1602377"/>
              <a:gd name="connsiteX201" fmla="*/ 1634395 w 4188999"/>
              <a:gd name="connsiteY201" fmla="*/ 198179 h 1602377"/>
              <a:gd name="connsiteX202" fmla="*/ 1520857 w 4188999"/>
              <a:gd name="connsiteY202" fmla="*/ 198179 h 1602377"/>
              <a:gd name="connsiteX203" fmla="*/ 1520857 w 4188999"/>
              <a:gd name="connsiteY203" fmla="*/ 518787 h 1602377"/>
              <a:gd name="connsiteX204" fmla="*/ 1683068 w 4188999"/>
              <a:gd name="connsiteY204" fmla="*/ 697081 h 1602377"/>
              <a:gd name="connsiteX205" fmla="*/ 1368552 w 4188999"/>
              <a:gd name="connsiteY205" fmla="*/ 687613 h 1602377"/>
              <a:gd name="connsiteX206" fmla="*/ 1441037 w 4188999"/>
              <a:gd name="connsiteY206" fmla="*/ 678144 h 1602377"/>
              <a:gd name="connsiteX207" fmla="*/ 1441037 w 4188999"/>
              <a:gd name="connsiteY207" fmla="*/ 595577 h 1602377"/>
              <a:gd name="connsiteX208" fmla="*/ 1399032 w 4188999"/>
              <a:gd name="connsiteY208" fmla="*/ 600312 h 1602377"/>
              <a:gd name="connsiteX209" fmla="*/ 1334167 w 4188999"/>
              <a:gd name="connsiteY209" fmla="*/ 523521 h 1602377"/>
              <a:gd name="connsiteX210" fmla="*/ 1334167 w 4188999"/>
              <a:gd name="connsiteY210" fmla="*/ 286426 h 1602377"/>
              <a:gd name="connsiteX211" fmla="*/ 1431512 w 4188999"/>
              <a:gd name="connsiteY211" fmla="*/ 286426 h 1602377"/>
              <a:gd name="connsiteX212" fmla="*/ 1431512 w 4188999"/>
              <a:gd name="connsiteY212" fmla="*/ 198179 h 1602377"/>
              <a:gd name="connsiteX213" fmla="*/ 1334167 w 4188999"/>
              <a:gd name="connsiteY213" fmla="*/ 198179 h 1602377"/>
              <a:gd name="connsiteX214" fmla="*/ 1334167 w 4188999"/>
              <a:gd name="connsiteY214" fmla="*/ 55960 h 1602377"/>
              <a:gd name="connsiteX215" fmla="*/ 1223486 w 4188999"/>
              <a:gd name="connsiteY215" fmla="*/ 55960 h 1602377"/>
              <a:gd name="connsiteX216" fmla="*/ 1223486 w 4188999"/>
              <a:gd name="connsiteY216" fmla="*/ 198179 h 1602377"/>
              <a:gd name="connsiteX217" fmla="*/ 1140524 w 4188999"/>
              <a:gd name="connsiteY217" fmla="*/ 198179 h 1602377"/>
              <a:gd name="connsiteX218" fmla="*/ 1140524 w 4188999"/>
              <a:gd name="connsiteY218" fmla="*/ 286426 h 1602377"/>
              <a:gd name="connsiteX219" fmla="*/ 1223486 w 4188999"/>
              <a:gd name="connsiteY219" fmla="*/ 286426 h 1602377"/>
              <a:gd name="connsiteX220" fmla="*/ 1223486 w 4188999"/>
              <a:gd name="connsiteY220" fmla="*/ 544352 h 1602377"/>
              <a:gd name="connsiteX221" fmla="*/ 1368552 w 4188999"/>
              <a:gd name="connsiteY221" fmla="*/ 687613 h 1602377"/>
              <a:gd name="connsiteX222" fmla="*/ 884111 w 4188999"/>
              <a:gd name="connsiteY222" fmla="*/ 697081 h 1602377"/>
              <a:gd name="connsiteX223" fmla="*/ 1106424 w 4188999"/>
              <a:gd name="connsiteY223" fmla="*/ 530149 h 1602377"/>
              <a:gd name="connsiteX224" fmla="*/ 993838 w 4188999"/>
              <a:gd name="connsiteY224" fmla="*/ 530149 h 1602377"/>
              <a:gd name="connsiteX225" fmla="*/ 886015 w 4188999"/>
              <a:gd name="connsiteY225" fmla="*/ 604099 h 1602377"/>
              <a:gd name="connsiteX226" fmla="*/ 761048 w 4188999"/>
              <a:gd name="connsiteY226" fmla="*/ 441901 h 1602377"/>
              <a:gd name="connsiteX227" fmla="*/ 888873 w 4188999"/>
              <a:gd name="connsiteY227" fmla="*/ 277810 h 1602377"/>
              <a:gd name="connsiteX228" fmla="*/ 993838 w 4188999"/>
              <a:gd name="connsiteY228" fmla="*/ 351760 h 1602377"/>
              <a:gd name="connsiteX229" fmla="*/ 1105472 w 4188999"/>
              <a:gd name="connsiteY229" fmla="*/ 351760 h 1602377"/>
              <a:gd name="connsiteX230" fmla="*/ 886968 w 4188999"/>
              <a:gd name="connsiteY230" fmla="*/ 184828 h 1602377"/>
              <a:gd name="connsiteX231" fmla="*/ 641795 w 4188999"/>
              <a:gd name="connsiteY231" fmla="*/ 441807 h 1602377"/>
              <a:gd name="connsiteX232" fmla="*/ 884111 w 4188999"/>
              <a:gd name="connsiteY232" fmla="*/ 697081 h 1602377"/>
              <a:gd name="connsiteX233" fmla="*/ 208026 w 4188999"/>
              <a:gd name="connsiteY233" fmla="*/ 444837 h 1602377"/>
              <a:gd name="connsiteX234" fmla="*/ 252889 w 4188999"/>
              <a:gd name="connsiteY234" fmla="*/ 314927 h 1602377"/>
              <a:gd name="connsiteX235" fmla="*/ 312039 w 4188999"/>
              <a:gd name="connsiteY235" fmla="*/ 143261 h 1602377"/>
              <a:gd name="connsiteX236" fmla="*/ 312992 w 4188999"/>
              <a:gd name="connsiteY236" fmla="*/ 143261 h 1602377"/>
              <a:gd name="connsiteX237" fmla="*/ 372142 w 4188999"/>
              <a:gd name="connsiteY237" fmla="*/ 313980 h 1602377"/>
              <a:gd name="connsiteX238" fmla="*/ 417005 w 4188999"/>
              <a:gd name="connsiteY238" fmla="*/ 444837 h 1602377"/>
              <a:gd name="connsiteX239" fmla="*/ 208026 w 4188999"/>
              <a:gd name="connsiteY239" fmla="*/ 444837 h 1602377"/>
              <a:gd name="connsiteX240" fmla="*/ 0 w 4188999"/>
              <a:gd name="connsiteY240" fmla="*/ 682878 h 1602377"/>
              <a:gd name="connsiteX241" fmla="*/ 124968 w 4188999"/>
              <a:gd name="connsiteY241" fmla="*/ 682878 h 1602377"/>
              <a:gd name="connsiteX242" fmla="*/ 172688 w 4188999"/>
              <a:gd name="connsiteY242" fmla="*/ 544447 h 1602377"/>
              <a:gd name="connsiteX243" fmla="*/ 451295 w 4188999"/>
              <a:gd name="connsiteY243" fmla="*/ 544447 h 1602377"/>
              <a:gd name="connsiteX244" fmla="*/ 499015 w 4188999"/>
              <a:gd name="connsiteY244" fmla="*/ 682878 h 1602377"/>
              <a:gd name="connsiteX245" fmla="*/ 626840 w 4188999"/>
              <a:gd name="connsiteY245" fmla="*/ 682878 h 1602377"/>
              <a:gd name="connsiteX246" fmla="*/ 380714 w 4188999"/>
              <a:gd name="connsiteY246" fmla="*/ 18937 h 1602377"/>
              <a:gd name="connsiteX247" fmla="*/ 248984 w 4188999"/>
              <a:gd name="connsiteY247" fmla="*/ 18937 h 1602377"/>
              <a:gd name="connsiteX248" fmla="*/ 0 w 4188999"/>
              <a:gd name="connsiteY248" fmla="*/ 682878 h 160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4188999" h="1602377">
                <a:moveTo>
                  <a:pt x="4115562" y="1595750"/>
                </a:moveTo>
                <a:cubicBezTo>
                  <a:pt x="4155662" y="1595750"/>
                  <a:pt x="4189000" y="1563462"/>
                  <a:pt x="4189000" y="1522747"/>
                </a:cubicBezTo>
                <a:cubicBezTo>
                  <a:pt x="4189000" y="1482884"/>
                  <a:pt x="4155567" y="1450690"/>
                  <a:pt x="4115562" y="1450690"/>
                </a:cubicBezTo>
                <a:cubicBezTo>
                  <a:pt x="4075462" y="1450690"/>
                  <a:pt x="4042124" y="1482978"/>
                  <a:pt x="4042124" y="1522747"/>
                </a:cubicBezTo>
                <a:cubicBezTo>
                  <a:pt x="4042124" y="1563556"/>
                  <a:pt x="4075462" y="1595750"/>
                  <a:pt x="4115562" y="1595750"/>
                </a:cubicBezTo>
                <a:moveTo>
                  <a:pt x="3601307" y="1296067"/>
                </a:moveTo>
                <a:cubicBezTo>
                  <a:pt x="3611785" y="1227798"/>
                  <a:pt x="3664268" y="1179414"/>
                  <a:pt x="3731038" y="1179414"/>
                </a:cubicBezTo>
                <a:cubicBezTo>
                  <a:pt x="3803523" y="1179414"/>
                  <a:pt x="3849338" y="1225905"/>
                  <a:pt x="3859816" y="1296067"/>
                </a:cubicBezTo>
                <a:lnTo>
                  <a:pt x="3601307" y="1296067"/>
                </a:lnTo>
                <a:close/>
                <a:moveTo>
                  <a:pt x="3735800" y="1602378"/>
                </a:moveTo>
                <a:cubicBezTo>
                  <a:pt x="3856006" y="1602378"/>
                  <a:pt x="3934206" y="1544524"/>
                  <a:pt x="3960019" y="1462053"/>
                </a:cubicBezTo>
                <a:lnTo>
                  <a:pt x="3839813" y="1462053"/>
                </a:lnTo>
                <a:cubicBezTo>
                  <a:pt x="3824573" y="1490459"/>
                  <a:pt x="3793046" y="1513278"/>
                  <a:pt x="3737705" y="1513278"/>
                </a:cubicBezTo>
                <a:cubicBezTo>
                  <a:pt x="3661410" y="1513278"/>
                  <a:pt x="3605117" y="1459212"/>
                  <a:pt x="3599403" y="1378634"/>
                </a:cubicBezTo>
                <a:lnTo>
                  <a:pt x="3973354" y="1378634"/>
                </a:lnTo>
                <a:cubicBezTo>
                  <a:pt x="3971449" y="1194658"/>
                  <a:pt x="3874103" y="1089367"/>
                  <a:pt x="3728180" y="1089367"/>
                </a:cubicBezTo>
                <a:cubicBezTo>
                  <a:pt x="3595592" y="1089367"/>
                  <a:pt x="3483959" y="1195605"/>
                  <a:pt x="3483959" y="1347387"/>
                </a:cubicBezTo>
                <a:cubicBezTo>
                  <a:pt x="3483959" y="1500022"/>
                  <a:pt x="3580353" y="1602378"/>
                  <a:pt x="3735800" y="1602378"/>
                </a:cubicBezTo>
                <a:moveTo>
                  <a:pt x="3363754" y="1592909"/>
                </a:moveTo>
                <a:cubicBezTo>
                  <a:pt x="3390424" y="1592909"/>
                  <a:pt x="3420047" y="1589122"/>
                  <a:pt x="3436239" y="1583441"/>
                </a:cubicBezTo>
                <a:lnTo>
                  <a:pt x="3436239" y="1500969"/>
                </a:lnTo>
                <a:cubicBezTo>
                  <a:pt x="3420047" y="1503809"/>
                  <a:pt x="3405664" y="1505703"/>
                  <a:pt x="3394234" y="1505703"/>
                </a:cubicBezTo>
                <a:cubicBezTo>
                  <a:pt x="3346514" y="1505703"/>
                  <a:pt x="3329369" y="1479191"/>
                  <a:pt x="3329369" y="1428912"/>
                </a:cubicBezTo>
                <a:lnTo>
                  <a:pt x="3329369" y="1191818"/>
                </a:lnTo>
                <a:lnTo>
                  <a:pt x="3426714" y="1191818"/>
                </a:lnTo>
                <a:lnTo>
                  <a:pt x="3426714" y="1103570"/>
                </a:lnTo>
                <a:lnTo>
                  <a:pt x="3329369" y="1103570"/>
                </a:lnTo>
                <a:lnTo>
                  <a:pt x="3329369" y="961256"/>
                </a:lnTo>
                <a:lnTo>
                  <a:pt x="3218688" y="961256"/>
                </a:lnTo>
                <a:lnTo>
                  <a:pt x="3218688" y="1103570"/>
                </a:lnTo>
                <a:lnTo>
                  <a:pt x="3135725" y="1103570"/>
                </a:lnTo>
                <a:lnTo>
                  <a:pt x="3135725" y="1191818"/>
                </a:lnTo>
                <a:lnTo>
                  <a:pt x="3218688" y="1191818"/>
                </a:lnTo>
                <a:lnTo>
                  <a:pt x="3218688" y="1449743"/>
                </a:lnTo>
                <a:cubicBezTo>
                  <a:pt x="3218688" y="1556928"/>
                  <a:pt x="3284601" y="1592909"/>
                  <a:pt x="3363754" y="1592909"/>
                </a:cubicBezTo>
                <a:moveTo>
                  <a:pt x="2815209" y="1602378"/>
                </a:moveTo>
                <a:cubicBezTo>
                  <a:pt x="2879122" y="1602378"/>
                  <a:pt x="2925890" y="1576813"/>
                  <a:pt x="2952560" y="1528428"/>
                </a:cubicBezTo>
                <a:lnTo>
                  <a:pt x="2952560" y="1588175"/>
                </a:lnTo>
                <a:lnTo>
                  <a:pt x="3064193" y="1588175"/>
                </a:lnTo>
                <a:lnTo>
                  <a:pt x="3064193" y="1103570"/>
                </a:lnTo>
                <a:lnTo>
                  <a:pt x="2950655" y="1103570"/>
                </a:lnTo>
                <a:lnTo>
                  <a:pt x="2950655" y="1372006"/>
                </a:lnTo>
                <a:cubicBezTo>
                  <a:pt x="2950655" y="1469722"/>
                  <a:pt x="2899124" y="1509490"/>
                  <a:pt x="2848547" y="1509490"/>
                </a:cubicBezTo>
                <a:cubicBezTo>
                  <a:pt x="2791301" y="1509490"/>
                  <a:pt x="2766536" y="1471521"/>
                  <a:pt x="2766536" y="1407040"/>
                </a:cubicBezTo>
                <a:lnTo>
                  <a:pt x="2766536" y="1103570"/>
                </a:lnTo>
                <a:lnTo>
                  <a:pt x="2652998" y="1103570"/>
                </a:lnTo>
                <a:lnTo>
                  <a:pt x="2652998" y="1424178"/>
                </a:lnTo>
                <a:cubicBezTo>
                  <a:pt x="2652998" y="1541684"/>
                  <a:pt x="2719769" y="1602378"/>
                  <a:pt x="2815209" y="1602378"/>
                </a:cubicBezTo>
                <a:moveTo>
                  <a:pt x="2499360" y="1592909"/>
                </a:moveTo>
                <a:cubicBezTo>
                  <a:pt x="2526030" y="1592909"/>
                  <a:pt x="2555653" y="1589122"/>
                  <a:pt x="2571845" y="1583441"/>
                </a:cubicBezTo>
                <a:lnTo>
                  <a:pt x="2571845" y="1500969"/>
                </a:lnTo>
                <a:cubicBezTo>
                  <a:pt x="2555653" y="1503809"/>
                  <a:pt x="2541270" y="1505703"/>
                  <a:pt x="2529840" y="1505703"/>
                </a:cubicBezTo>
                <a:cubicBezTo>
                  <a:pt x="2482120" y="1505703"/>
                  <a:pt x="2464975" y="1479191"/>
                  <a:pt x="2464975" y="1428912"/>
                </a:cubicBezTo>
                <a:lnTo>
                  <a:pt x="2464975" y="1191818"/>
                </a:lnTo>
                <a:lnTo>
                  <a:pt x="2562320" y="1191818"/>
                </a:lnTo>
                <a:lnTo>
                  <a:pt x="2562320" y="1103570"/>
                </a:lnTo>
                <a:lnTo>
                  <a:pt x="2465070" y="1103570"/>
                </a:lnTo>
                <a:lnTo>
                  <a:pt x="2465070" y="961256"/>
                </a:lnTo>
                <a:lnTo>
                  <a:pt x="2354390" y="961256"/>
                </a:lnTo>
                <a:lnTo>
                  <a:pt x="2354390" y="1103570"/>
                </a:lnTo>
                <a:lnTo>
                  <a:pt x="2271427" y="1103570"/>
                </a:lnTo>
                <a:lnTo>
                  <a:pt x="2271427" y="1191818"/>
                </a:lnTo>
                <a:lnTo>
                  <a:pt x="2354390" y="1191818"/>
                </a:lnTo>
                <a:lnTo>
                  <a:pt x="2354390" y="1449743"/>
                </a:lnTo>
                <a:cubicBezTo>
                  <a:pt x="2354390" y="1556928"/>
                  <a:pt x="2420207" y="1592909"/>
                  <a:pt x="2499360" y="1592909"/>
                </a:cubicBezTo>
                <a:moveTo>
                  <a:pt x="2069116" y="980194"/>
                </a:moveTo>
                <a:cubicBezTo>
                  <a:pt x="2069116" y="1021003"/>
                  <a:pt x="2102549" y="1054144"/>
                  <a:pt x="2143506" y="1054144"/>
                </a:cubicBezTo>
                <a:cubicBezTo>
                  <a:pt x="2184559" y="1054144"/>
                  <a:pt x="2217896" y="1020909"/>
                  <a:pt x="2217896" y="980194"/>
                </a:cubicBezTo>
                <a:cubicBezTo>
                  <a:pt x="2217896" y="938437"/>
                  <a:pt x="2184464" y="905297"/>
                  <a:pt x="2143506" y="905297"/>
                </a:cubicBezTo>
                <a:cubicBezTo>
                  <a:pt x="2102549" y="905297"/>
                  <a:pt x="2069116" y="938532"/>
                  <a:pt x="2069116" y="980194"/>
                </a:cubicBezTo>
                <a:moveTo>
                  <a:pt x="2087213" y="1588175"/>
                </a:moveTo>
                <a:lnTo>
                  <a:pt x="2199799" y="1588175"/>
                </a:lnTo>
                <a:lnTo>
                  <a:pt x="2199799" y="1103570"/>
                </a:lnTo>
                <a:lnTo>
                  <a:pt x="2087213" y="1103570"/>
                </a:lnTo>
                <a:lnTo>
                  <a:pt x="2087213" y="1588175"/>
                </a:lnTo>
                <a:close/>
                <a:moveTo>
                  <a:pt x="1928908" y="1592909"/>
                </a:moveTo>
                <a:cubicBezTo>
                  <a:pt x="1955578" y="1592909"/>
                  <a:pt x="1985201" y="1589122"/>
                  <a:pt x="2001393" y="1583441"/>
                </a:cubicBezTo>
                <a:lnTo>
                  <a:pt x="2001393" y="1500969"/>
                </a:lnTo>
                <a:cubicBezTo>
                  <a:pt x="1985201" y="1503809"/>
                  <a:pt x="1970818" y="1505703"/>
                  <a:pt x="1959388" y="1505703"/>
                </a:cubicBezTo>
                <a:cubicBezTo>
                  <a:pt x="1911668" y="1505703"/>
                  <a:pt x="1894523" y="1479191"/>
                  <a:pt x="1894523" y="1428912"/>
                </a:cubicBezTo>
                <a:lnTo>
                  <a:pt x="1894523" y="1191818"/>
                </a:lnTo>
                <a:lnTo>
                  <a:pt x="1991868" y="1191818"/>
                </a:lnTo>
                <a:lnTo>
                  <a:pt x="1991868" y="1103570"/>
                </a:lnTo>
                <a:lnTo>
                  <a:pt x="1894523" y="1103570"/>
                </a:lnTo>
                <a:lnTo>
                  <a:pt x="1894523" y="961256"/>
                </a:lnTo>
                <a:lnTo>
                  <a:pt x="1783842" y="961256"/>
                </a:lnTo>
                <a:lnTo>
                  <a:pt x="1783842" y="1103570"/>
                </a:lnTo>
                <a:lnTo>
                  <a:pt x="1700879" y="1103570"/>
                </a:lnTo>
                <a:lnTo>
                  <a:pt x="1700879" y="1191818"/>
                </a:lnTo>
                <a:lnTo>
                  <a:pt x="1783842" y="1191818"/>
                </a:lnTo>
                <a:lnTo>
                  <a:pt x="1783842" y="1449743"/>
                </a:lnTo>
                <a:cubicBezTo>
                  <a:pt x="1783842" y="1556928"/>
                  <a:pt x="1849660" y="1592909"/>
                  <a:pt x="1928908" y="1592909"/>
                </a:cubicBezTo>
                <a:moveTo>
                  <a:pt x="1450848" y="1602378"/>
                </a:moveTo>
                <a:cubicBezTo>
                  <a:pt x="1573911" y="1602378"/>
                  <a:pt x="1666494" y="1541684"/>
                  <a:pt x="1666494" y="1444914"/>
                </a:cubicBezTo>
                <a:cubicBezTo>
                  <a:pt x="1666494" y="1360549"/>
                  <a:pt x="1595914" y="1322579"/>
                  <a:pt x="1488091" y="1298813"/>
                </a:cubicBezTo>
                <a:lnTo>
                  <a:pt x="1428941" y="1285557"/>
                </a:lnTo>
                <a:cubicBezTo>
                  <a:pt x="1374553" y="1274195"/>
                  <a:pt x="1351693" y="1260939"/>
                  <a:pt x="1351693" y="1229598"/>
                </a:cubicBezTo>
                <a:cubicBezTo>
                  <a:pt x="1351693" y="1194469"/>
                  <a:pt x="1387031" y="1172691"/>
                  <a:pt x="1435608" y="1172691"/>
                </a:cubicBezTo>
                <a:cubicBezTo>
                  <a:pt x="1489996" y="1172691"/>
                  <a:pt x="1524381" y="1195416"/>
                  <a:pt x="1535811" y="1234332"/>
                </a:cubicBezTo>
                <a:lnTo>
                  <a:pt x="1649349" y="1234332"/>
                </a:lnTo>
                <a:cubicBezTo>
                  <a:pt x="1637919" y="1155647"/>
                  <a:pt x="1566386" y="1090219"/>
                  <a:pt x="1436561" y="1090219"/>
                </a:cubicBezTo>
                <a:cubicBezTo>
                  <a:pt x="1318260" y="1090219"/>
                  <a:pt x="1236155" y="1150913"/>
                  <a:pt x="1236155" y="1236320"/>
                </a:cubicBezTo>
                <a:cubicBezTo>
                  <a:pt x="1236155" y="1316898"/>
                  <a:pt x="1294352" y="1357708"/>
                  <a:pt x="1400270" y="1380433"/>
                </a:cubicBezTo>
                <a:lnTo>
                  <a:pt x="1457516" y="1392742"/>
                </a:lnTo>
                <a:cubicBezTo>
                  <a:pt x="1526191" y="1406945"/>
                  <a:pt x="1551051" y="1423137"/>
                  <a:pt x="1551051" y="1456277"/>
                </a:cubicBezTo>
                <a:cubicBezTo>
                  <a:pt x="1551051" y="1496140"/>
                  <a:pt x="1511903" y="1518864"/>
                  <a:pt x="1456563" y="1518864"/>
                </a:cubicBezTo>
                <a:cubicBezTo>
                  <a:pt x="1386935" y="1518864"/>
                  <a:pt x="1349693" y="1485629"/>
                  <a:pt x="1341120" y="1437339"/>
                </a:cubicBezTo>
                <a:lnTo>
                  <a:pt x="1219010" y="1437339"/>
                </a:lnTo>
                <a:cubicBezTo>
                  <a:pt x="1226630" y="1534109"/>
                  <a:pt x="1309688" y="1602378"/>
                  <a:pt x="1450848" y="1602378"/>
                </a:cubicBezTo>
                <a:moveTo>
                  <a:pt x="720090" y="1588175"/>
                </a:moveTo>
                <a:lnTo>
                  <a:pt x="833628" y="1588175"/>
                </a:lnTo>
                <a:lnTo>
                  <a:pt x="833628" y="1317845"/>
                </a:lnTo>
                <a:cubicBezTo>
                  <a:pt x="833628" y="1222023"/>
                  <a:pt x="887063" y="1182254"/>
                  <a:pt x="943356" y="1182254"/>
                </a:cubicBezTo>
                <a:cubicBezTo>
                  <a:pt x="1002506" y="1182254"/>
                  <a:pt x="1023461" y="1222117"/>
                  <a:pt x="1023461" y="1275236"/>
                </a:cubicBezTo>
                <a:lnTo>
                  <a:pt x="1023461" y="1588175"/>
                </a:lnTo>
                <a:lnTo>
                  <a:pt x="1137952" y="1588175"/>
                </a:lnTo>
                <a:lnTo>
                  <a:pt x="1137952" y="1265673"/>
                </a:lnTo>
                <a:cubicBezTo>
                  <a:pt x="1137952" y="1151860"/>
                  <a:pt x="1074039" y="1089272"/>
                  <a:pt x="975741" y="1089272"/>
                </a:cubicBezTo>
                <a:cubicBezTo>
                  <a:pt x="905161" y="1089272"/>
                  <a:pt x="856488" y="1125348"/>
                  <a:pt x="830675" y="1166063"/>
                </a:cubicBezTo>
                <a:lnTo>
                  <a:pt x="830675" y="1103475"/>
                </a:lnTo>
                <a:lnTo>
                  <a:pt x="720090" y="1103475"/>
                </a:lnTo>
                <a:lnTo>
                  <a:pt x="720090" y="1588175"/>
                </a:lnTo>
                <a:close/>
                <a:moveTo>
                  <a:pt x="471964" y="1588175"/>
                </a:moveTo>
                <a:lnTo>
                  <a:pt x="591217" y="1588175"/>
                </a:lnTo>
                <a:lnTo>
                  <a:pt x="591217" y="924329"/>
                </a:lnTo>
                <a:lnTo>
                  <a:pt x="471964" y="924329"/>
                </a:lnTo>
                <a:lnTo>
                  <a:pt x="471964" y="1588175"/>
                </a:lnTo>
                <a:close/>
                <a:moveTo>
                  <a:pt x="3960971" y="697081"/>
                </a:moveTo>
                <a:cubicBezTo>
                  <a:pt x="4084034" y="697081"/>
                  <a:pt x="4176617" y="636387"/>
                  <a:pt x="4176617" y="539618"/>
                </a:cubicBezTo>
                <a:cubicBezTo>
                  <a:pt x="4176617" y="455157"/>
                  <a:pt x="4106037" y="417283"/>
                  <a:pt x="3998214" y="393517"/>
                </a:cubicBezTo>
                <a:lnTo>
                  <a:pt x="3939064" y="380261"/>
                </a:lnTo>
                <a:cubicBezTo>
                  <a:pt x="3884676" y="368898"/>
                  <a:pt x="3861816" y="355642"/>
                  <a:pt x="3861816" y="324301"/>
                </a:cubicBezTo>
                <a:cubicBezTo>
                  <a:pt x="3861816" y="289172"/>
                  <a:pt x="3897154" y="267394"/>
                  <a:pt x="3945731" y="267394"/>
                </a:cubicBezTo>
                <a:cubicBezTo>
                  <a:pt x="4000119" y="267394"/>
                  <a:pt x="4034504" y="290119"/>
                  <a:pt x="4045934" y="329035"/>
                </a:cubicBezTo>
                <a:lnTo>
                  <a:pt x="4159472" y="329035"/>
                </a:lnTo>
                <a:cubicBezTo>
                  <a:pt x="4148042" y="250351"/>
                  <a:pt x="4076510" y="184923"/>
                  <a:pt x="3946684" y="184923"/>
                </a:cubicBezTo>
                <a:cubicBezTo>
                  <a:pt x="3828383" y="184923"/>
                  <a:pt x="3746278" y="245617"/>
                  <a:pt x="3746278" y="331024"/>
                </a:cubicBezTo>
                <a:cubicBezTo>
                  <a:pt x="3746278" y="411602"/>
                  <a:pt x="3804476" y="452412"/>
                  <a:pt x="3910394" y="475136"/>
                </a:cubicBezTo>
                <a:lnTo>
                  <a:pt x="3967639" y="487446"/>
                </a:lnTo>
                <a:cubicBezTo>
                  <a:pt x="4036314" y="501649"/>
                  <a:pt x="4061174" y="517840"/>
                  <a:pt x="4061174" y="550980"/>
                </a:cubicBezTo>
                <a:cubicBezTo>
                  <a:pt x="4061174" y="590843"/>
                  <a:pt x="4022027" y="613568"/>
                  <a:pt x="3966686" y="613568"/>
                </a:cubicBezTo>
                <a:cubicBezTo>
                  <a:pt x="3897059" y="613568"/>
                  <a:pt x="3859816" y="580333"/>
                  <a:pt x="3851243" y="532043"/>
                </a:cubicBezTo>
                <a:lnTo>
                  <a:pt x="3729133" y="532043"/>
                </a:lnTo>
                <a:cubicBezTo>
                  <a:pt x="3736848" y="628812"/>
                  <a:pt x="3819811" y="697081"/>
                  <a:pt x="3960971" y="697081"/>
                </a:cubicBezTo>
                <a:moveTo>
                  <a:pt x="3307747" y="390771"/>
                </a:moveTo>
                <a:cubicBezTo>
                  <a:pt x="3318224" y="322502"/>
                  <a:pt x="3370707" y="274117"/>
                  <a:pt x="3437478" y="274117"/>
                </a:cubicBezTo>
                <a:cubicBezTo>
                  <a:pt x="3509963" y="274117"/>
                  <a:pt x="3555778" y="320608"/>
                  <a:pt x="3566255" y="390771"/>
                </a:cubicBezTo>
                <a:lnTo>
                  <a:pt x="3307747" y="390771"/>
                </a:lnTo>
                <a:close/>
                <a:moveTo>
                  <a:pt x="3442240" y="697081"/>
                </a:moveTo>
                <a:cubicBezTo>
                  <a:pt x="3562445" y="697081"/>
                  <a:pt x="3640646" y="639228"/>
                  <a:pt x="3666458" y="556756"/>
                </a:cubicBezTo>
                <a:lnTo>
                  <a:pt x="3546253" y="556756"/>
                </a:lnTo>
                <a:cubicBezTo>
                  <a:pt x="3531013" y="585257"/>
                  <a:pt x="3499485" y="607981"/>
                  <a:pt x="3444145" y="607981"/>
                </a:cubicBezTo>
                <a:cubicBezTo>
                  <a:pt x="3367849" y="607981"/>
                  <a:pt x="3311557" y="553915"/>
                  <a:pt x="3305842" y="473337"/>
                </a:cubicBezTo>
                <a:lnTo>
                  <a:pt x="3679889" y="473337"/>
                </a:lnTo>
                <a:cubicBezTo>
                  <a:pt x="3677984" y="289362"/>
                  <a:pt x="3580638" y="184070"/>
                  <a:pt x="3434715" y="184070"/>
                </a:cubicBezTo>
                <a:cubicBezTo>
                  <a:pt x="3302127" y="184070"/>
                  <a:pt x="3190494" y="290308"/>
                  <a:pt x="3190494" y="441996"/>
                </a:cubicBezTo>
                <a:cubicBezTo>
                  <a:pt x="3190399" y="594631"/>
                  <a:pt x="3286792" y="697081"/>
                  <a:pt x="3442240" y="697081"/>
                </a:cubicBezTo>
                <a:moveTo>
                  <a:pt x="2968371" y="74897"/>
                </a:moveTo>
                <a:cubicBezTo>
                  <a:pt x="2968371" y="115707"/>
                  <a:pt x="3001804" y="148847"/>
                  <a:pt x="3042761" y="148847"/>
                </a:cubicBezTo>
                <a:cubicBezTo>
                  <a:pt x="3083814" y="148847"/>
                  <a:pt x="3117152" y="115612"/>
                  <a:pt x="3117152" y="74897"/>
                </a:cubicBezTo>
                <a:cubicBezTo>
                  <a:pt x="3117152" y="33140"/>
                  <a:pt x="3083719" y="0"/>
                  <a:pt x="3042761" y="0"/>
                </a:cubicBezTo>
                <a:cubicBezTo>
                  <a:pt x="3001804" y="0"/>
                  <a:pt x="2968371" y="33235"/>
                  <a:pt x="2968371" y="74897"/>
                </a:cubicBezTo>
                <a:moveTo>
                  <a:pt x="2986469" y="682878"/>
                </a:moveTo>
                <a:lnTo>
                  <a:pt x="3099054" y="682878"/>
                </a:lnTo>
                <a:lnTo>
                  <a:pt x="3099054" y="198179"/>
                </a:lnTo>
                <a:lnTo>
                  <a:pt x="2986469" y="198179"/>
                </a:lnTo>
                <a:lnTo>
                  <a:pt x="2986469" y="682878"/>
                </a:lnTo>
                <a:close/>
                <a:moveTo>
                  <a:pt x="2628995" y="682878"/>
                </a:moveTo>
                <a:lnTo>
                  <a:pt x="2742533" y="682878"/>
                </a:lnTo>
                <a:lnTo>
                  <a:pt x="2742533" y="463774"/>
                </a:lnTo>
                <a:cubicBezTo>
                  <a:pt x="2742533" y="377420"/>
                  <a:pt x="2767298" y="320513"/>
                  <a:pt x="2826449" y="299682"/>
                </a:cubicBezTo>
                <a:cubicBezTo>
                  <a:pt x="2850261" y="291161"/>
                  <a:pt x="2878931" y="289267"/>
                  <a:pt x="2913316" y="292108"/>
                </a:cubicBezTo>
                <a:lnTo>
                  <a:pt x="2913316" y="183976"/>
                </a:lnTo>
                <a:cubicBezTo>
                  <a:pt x="2828354" y="179241"/>
                  <a:pt x="2771204" y="211435"/>
                  <a:pt x="2739676" y="297789"/>
                </a:cubicBezTo>
                <a:lnTo>
                  <a:pt x="2739676" y="198179"/>
                </a:lnTo>
                <a:lnTo>
                  <a:pt x="2628995" y="198179"/>
                </a:lnTo>
                <a:lnTo>
                  <a:pt x="2628995" y="682878"/>
                </a:lnTo>
                <a:close/>
                <a:moveTo>
                  <a:pt x="2140744" y="440102"/>
                </a:moveTo>
                <a:cubicBezTo>
                  <a:pt x="2140744" y="339545"/>
                  <a:pt x="2184654" y="275064"/>
                  <a:pt x="2264759" y="275064"/>
                </a:cubicBezTo>
                <a:cubicBezTo>
                  <a:pt x="2340102" y="275064"/>
                  <a:pt x="2392585" y="344280"/>
                  <a:pt x="2392585" y="440102"/>
                </a:cubicBezTo>
                <a:cubicBezTo>
                  <a:pt x="2392585" y="536872"/>
                  <a:pt x="2340102" y="607034"/>
                  <a:pt x="2264759" y="607034"/>
                </a:cubicBezTo>
                <a:cubicBezTo>
                  <a:pt x="2184654" y="607034"/>
                  <a:pt x="2140744" y="541511"/>
                  <a:pt x="2140744" y="440102"/>
                </a:cubicBezTo>
                <a:moveTo>
                  <a:pt x="2242852" y="697081"/>
                </a:moveTo>
                <a:cubicBezTo>
                  <a:pt x="2313432" y="697081"/>
                  <a:pt x="2364962" y="665740"/>
                  <a:pt x="2390775" y="622184"/>
                </a:cubicBezTo>
                <a:lnTo>
                  <a:pt x="2390775" y="682878"/>
                </a:lnTo>
                <a:lnTo>
                  <a:pt x="2505266" y="682878"/>
                </a:lnTo>
                <a:lnTo>
                  <a:pt x="2505266" y="198179"/>
                </a:lnTo>
                <a:lnTo>
                  <a:pt x="2390775" y="198179"/>
                </a:lnTo>
                <a:lnTo>
                  <a:pt x="2390775" y="260766"/>
                </a:lnTo>
                <a:cubicBezTo>
                  <a:pt x="2365058" y="217116"/>
                  <a:pt x="2313527" y="183976"/>
                  <a:pt x="2242852" y="183976"/>
                </a:cubicBezTo>
                <a:cubicBezTo>
                  <a:pt x="2118836" y="183976"/>
                  <a:pt x="2024348" y="280745"/>
                  <a:pt x="2024348" y="440008"/>
                </a:cubicBezTo>
                <a:cubicBezTo>
                  <a:pt x="2024348" y="599270"/>
                  <a:pt x="2118836" y="697081"/>
                  <a:pt x="2242852" y="697081"/>
                </a:cubicBezTo>
                <a:moveTo>
                  <a:pt x="1683068" y="697081"/>
                </a:moveTo>
                <a:cubicBezTo>
                  <a:pt x="1746980" y="697081"/>
                  <a:pt x="1793748" y="671516"/>
                  <a:pt x="1820418" y="623131"/>
                </a:cubicBezTo>
                <a:lnTo>
                  <a:pt x="1820418" y="682878"/>
                </a:lnTo>
                <a:lnTo>
                  <a:pt x="1932051" y="682878"/>
                </a:lnTo>
                <a:lnTo>
                  <a:pt x="1932051" y="198179"/>
                </a:lnTo>
                <a:lnTo>
                  <a:pt x="1818513" y="198179"/>
                </a:lnTo>
                <a:lnTo>
                  <a:pt x="1818513" y="466615"/>
                </a:lnTo>
                <a:cubicBezTo>
                  <a:pt x="1818513" y="564331"/>
                  <a:pt x="1766983" y="604099"/>
                  <a:pt x="1716405" y="604099"/>
                </a:cubicBezTo>
                <a:cubicBezTo>
                  <a:pt x="1659160" y="604099"/>
                  <a:pt x="1634395" y="566130"/>
                  <a:pt x="1634395" y="501649"/>
                </a:cubicBezTo>
                <a:lnTo>
                  <a:pt x="1634395" y="198179"/>
                </a:lnTo>
                <a:lnTo>
                  <a:pt x="1520857" y="198179"/>
                </a:lnTo>
                <a:lnTo>
                  <a:pt x="1520857" y="518787"/>
                </a:lnTo>
                <a:cubicBezTo>
                  <a:pt x="1520952" y="636387"/>
                  <a:pt x="1587722" y="697081"/>
                  <a:pt x="1683068" y="697081"/>
                </a:cubicBezTo>
                <a:moveTo>
                  <a:pt x="1368552" y="687613"/>
                </a:moveTo>
                <a:cubicBezTo>
                  <a:pt x="1395222" y="687613"/>
                  <a:pt x="1424845" y="683825"/>
                  <a:pt x="1441037" y="678144"/>
                </a:cubicBezTo>
                <a:lnTo>
                  <a:pt x="1441037" y="595577"/>
                </a:lnTo>
                <a:cubicBezTo>
                  <a:pt x="1424845" y="598418"/>
                  <a:pt x="1410462" y="600312"/>
                  <a:pt x="1399032" y="600312"/>
                </a:cubicBezTo>
                <a:cubicBezTo>
                  <a:pt x="1351312" y="600312"/>
                  <a:pt x="1334167" y="573800"/>
                  <a:pt x="1334167" y="523521"/>
                </a:cubicBezTo>
                <a:lnTo>
                  <a:pt x="1334167" y="286426"/>
                </a:lnTo>
                <a:lnTo>
                  <a:pt x="1431512" y="286426"/>
                </a:lnTo>
                <a:lnTo>
                  <a:pt x="1431512" y="198179"/>
                </a:lnTo>
                <a:lnTo>
                  <a:pt x="1334167" y="198179"/>
                </a:lnTo>
                <a:lnTo>
                  <a:pt x="1334167" y="55960"/>
                </a:lnTo>
                <a:lnTo>
                  <a:pt x="1223486" y="55960"/>
                </a:lnTo>
                <a:lnTo>
                  <a:pt x="1223486" y="198179"/>
                </a:lnTo>
                <a:lnTo>
                  <a:pt x="1140524" y="198179"/>
                </a:lnTo>
                <a:lnTo>
                  <a:pt x="1140524" y="286426"/>
                </a:lnTo>
                <a:lnTo>
                  <a:pt x="1223486" y="286426"/>
                </a:lnTo>
                <a:lnTo>
                  <a:pt x="1223486" y="544352"/>
                </a:lnTo>
                <a:cubicBezTo>
                  <a:pt x="1223486" y="651537"/>
                  <a:pt x="1289399" y="687613"/>
                  <a:pt x="1368552" y="687613"/>
                </a:cubicBezTo>
                <a:moveTo>
                  <a:pt x="884111" y="697081"/>
                </a:moveTo>
                <a:cubicBezTo>
                  <a:pt x="1011936" y="697081"/>
                  <a:pt x="1093089" y="620291"/>
                  <a:pt x="1106424" y="530149"/>
                </a:cubicBezTo>
                <a:lnTo>
                  <a:pt x="993838" y="530149"/>
                </a:lnTo>
                <a:cubicBezTo>
                  <a:pt x="978599" y="572853"/>
                  <a:pt x="946118" y="604099"/>
                  <a:pt x="886015" y="604099"/>
                </a:cubicBezTo>
                <a:cubicBezTo>
                  <a:pt x="816388" y="604099"/>
                  <a:pt x="761048" y="548140"/>
                  <a:pt x="761048" y="441901"/>
                </a:cubicBezTo>
                <a:cubicBezTo>
                  <a:pt x="761048" y="334716"/>
                  <a:pt x="815435" y="277810"/>
                  <a:pt x="888873" y="277810"/>
                </a:cubicBezTo>
                <a:cubicBezTo>
                  <a:pt x="944213" y="277810"/>
                  <a:pt x="978599" y="308204"/>
                  <a:pt x="993838" y="351760"/>
                </a:cubicBezTo>
                <a:lnTo>
                  <a:pt x="1105472" y="351760"/>
                </a:lnTo>
                <a:cubicBezTo>
                  <a:pt x="1092137" y="260672"/>
                  <a:pt x="1013841" y="184828"/>
                  <a:pt x="886968" y="184828"/>
                </a:cubicBezTo>
                <a:cubicBezTo>
                  <a:pt x="746760" y="184828"/>
                  <a:pt x="641795" y="285385"/>
                  <a:pt x="641795" y="441807"/>
                </a:cubicBezTo>
                <a:cubicBezTo>
                  <a:pt x="641795" y="600312"/>
                  <a:pt x="744855" y="697081"/>
                  <a:pt x="884111" y="697081"/>
                </a:cubicBezTo>
                <a:moveTo>
                  <a:pt x="208026" y="444837"/>
                </a:moveTo>
                <a:lnTo>
                  <a:pt x="252889" y="314927"/>
                </a:lnTo>
                <a:cubicBezTo>
                  <a:pt x="271939" y="265595"/>
                  <a:pt x="290132" y="209636"/>
                  <a:pt x="312039" y="143261"/>
                </a:cubicBezTo>
                <a:lnTo>
                  <a:pt x="312992" y="143261"/>
                </a:lnTo>
                <a:cubicBezTo>
                  <a:pt x="335851" y="209636"/>
                  <a:pt x="354997" y="266542"/>
                  <a:pt x="372142" y="313980"/>
                </a:cubicBezTo>
                <a:lnTo>
                  <a:pt x="417005" y="444837"/>
                </a:lnTo>
                <a:lnTo>
                  <a:pt x="208026" y="444837"/>
                </a:lnTo>
                <a:close/>
                <a:moveTo>
                  <a:pt x="0" y="682878"/>
                </a:moveTo>
                <a:lnTo>
                  <a:pt x="124968" y="682878"/>
                </a:lnTo>
                <a:lnTo>
                  <a:pt x="172688" y="544447"/>
                </a:lnTo>
                <a:lnTo>
                  <a:pt x="451295" y="544447"/>
                </a:lnTo>
                <a:lnTo>
                  <a:pt x="499015" y="682878"/>
                </a:lnTo>
                <a:lnTo>
                  <a:pt x="626840" y="682878"/>
                </a:lnTo>
                <a:lnTo>
                  <a:pt x="380714" y="18937"/>
                </a:lnTo>
                <a:lnTo>
                  <a:pt x="248984" y="18937"/>
                </a:lnTo>
                <a:lnTo>
                  <a:pt x="0" y="682878"/>
                </a:lnTo>
                <a:close/>
              </a:path>
            </a:pathLst>
          </a:custGeom>
          <a:solidFill>
            <a:schemeClr val="accent1"/>
          </a:solidFill>
          <a:ln w="9525"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94FD21CF-524B-AB1F-E0AC-5C7A5BCD6430}"/>
              </a:ext>
            </a:extLst>
          </p:cNvPr>
          <p:cNvSpPr/>
          <p:nvPr userDrawn="1"/>
        </p:nvSpPr>
        <p:spPr>
          <a:xfrm>
            <a:off x="8188346" y="2855934"/>
            <a:ext cx="3692504" cy="3692504"/>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accent1"/>
          </a:solidFill>
          <a:ln w="9525" cap="flat">
            <a:noFill/>
            <a:prstDash val="solid"/>
            <a:miter/>
          </a:ln>
        </p:spPr>
        <p:txBody>
          <a:bodyPr rtlCol="0" anchor="ctr"/>
          <a:lstStyle/>
          <a:p>
            <a:endParaRPr lang="en-US"/>
          </a:p>
        </p:txBody>
      </p:sp>
      <p:sp>
        <p:nvSpPr>
          <p:cNvPr id="9" name="Subtitle 2">
            <a:extLst>
              <a:ext uri="{FF2B5EF4-FFF2-40B4-BE49-F238E27FC236}">
                <a16:creationId xmlns:a16="http://schemas.microsoft.com/office/drawing/2014/main" id="{ED8945BC-5907-F1EB-F3C3-F9E148C0C16F}"/>
              </a:ext>
            </a:extLst>
          </p:cNvPr>
          <p:cNvSpPr>
            <a:spLocks noGrp="1"/>
          </p:cNvSpPr>
          <p:nvPr>
            <p:ph type="subTitle" idx="1"/>
          </p:nvPr>
        </p:nvSpPr>
        <p:spPr>
          <a:xfrm>
            <a:off x="338464" y="1122801"/>
            <a:ext cx="5802764" cy="1598604"/>
          </a:xfrm>
        </p:spPr>
        <p:txBody>
          <a:bodyPr anchor="t" anchorCtr="0"/>
          <a:lstStyle>
            <a:lvl1pPr marL="0" indent="0" algn="l">
              <a:spcBef>
                <a:spcPts val="0"/>
              </a:spcBef>
              <a:spcAft>
                <a:spcPts val="0"/>
              </a:spcAft>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3" name="Footer Placeholder 4">
            <a:extLst>
              <a:ext uri="{FF2B5EF4-FFF2-40B4-BE49-F238E27FC236}">
                <a16:creationId xmlns:a16="http://schemas.microsoft.com/office/drawing/2014/main" id="{6DECE934-2A88-71C2-DF08-0CBBE37E633D}"/>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accent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1212921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6181595" y="273659"/>
            <a:ext cx="5699254" cy="5526951"/>
          </a:xfrm>
        </p:spPr>
        <p:txBody>
          <a:bodyPr/>
          <a:lstStyle>
            <a:lvl1pPr marL="0" indent="0">
              <a:spcBef>
                <a:spcPts val="0"/>
              </a:spcBef>
              <a:spcAft>
                <a:spcPts val="0"/>
              </a:spcAft>
              <a:tabLst>
                <a:tab pos="5059363" algn="l"/>
              </a:tabLst>
              <a:defRPr sz="2300">
                <a:solidFill>
                  <a:schemeClr val="tx1"/>
                </a:solidFill>
              </a:defRPr>
            </a:lvl1pPr>
            <a:lvl2pPr>
              <a:defRPr sz="2300">
                <a:solidFill>
                  <a:schemeClr val="tx1"/>
                </a:solidFill>
              </a:defRPr>
            </a:lvl2pPr>
            <a:lvl3pPr>
              <a:defRPr sz="2300">
                <a:solidFill>
                  <a:schemeClr val="tx1"/>
                </a:solidFill>
              </a:defRPr>
            </a:lvl3pPr>
            <a:lvl4pPr>
              <a:defRPr sz="2300">
                <a:solidFill>
                  <a:schemeClr val="tx1"/>
                </a:solidFill>
              </a:defRPr>
            </a:lvl4pPr>
            <a:lvl5pPr>
              <a:defRPr sz="23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p>
            <a:fld id="{741AFF56-1126-4107-9C02-BC0EFBF16431}" type="slidenum">
              <a:rPr lang="en-GB" smtClean="0"/>
              <a:t>‹#›</a:t>
            </a:fld>
            <a:endParaRPr lang="en-GB"/>
          </a:p>
        </p:txBody>
      </p:sp>
      <p:sp>
        <p:nvSpPr>
          <p:cNvPr id="12" name="Graphic 9">
            <a:extLst>
              <a:ext uri="{FF2B5EF4-FFF2-40B4-BE49-F238E27FC236}">
                <a16:creationId xmlns:a16="http://schemas.microsoft.com/office/drawing/2014/main" id="{DC6B46B2-5670-951A-34DC-520A5FFF8E92}"/>
              </a:ext>
            </a:extLst>
          </p:cNvPr>
          <p:cNvSpPr/>
          <p:nvPr userDrawn="1"/>
        </p:nvSpPr>
        <p:spPr>
          <a:xfrm>
            <a:off x="352425" y="5770222"/>
            <a:ext cx="1250905" cy="778216"/>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a:p>
        </p:txBody>
      </p:sp>
      <p:sp>
        <p:nvSpPr>
          <p:cNvPr id="4" name="Footer Placeholder 4">
            <a:extLst>
              <a:ext uri="{FF2B5EF4-FFF2-40B4-BE49-F238E27FC236}">
                <a16:creationId xmlns:a16="http://schemas.microsoft.com/office/drawing/2014/main" id="{5620758D-F7DA-9AC4-5413-311A1B9B4919}"/>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tx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3858356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Titl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14322" y="269601"/>
            <a:ext cx="11554001" cy="1220996"/>
          </a:xfrm>
        </p:spPr>
        <p:txBody>
          <a:bodyPr/>
          <a:lstStyle>
            <a:lvl1pPr>
              <a:defRPr sz="4200" b="0" i="0">
                <a:solidFill>
                  <a:schemeClr val="bg1"/>
                </a:solidFill>
                <a:latin typeface="+mj-lt"/>
              </a:defRPr>
            </a:lvl1pPr>
          </a:lstStyle>
          <a:p>
            <a:r>
              <a:rPr lang="en-US" dirty="0"/>
              <a:t>Click to edit Master title style</a:t>
            </a:r>
            <a:endParaRPr lang="en-GB" dirty="0"/>
          </a:p>
        </p:txBody>
      </p:sp>
      <p:sp>
        <p:nvSpPr>
          <p:cNvPr id="12" name="Graphic 9">
            <a:extLst>
              <a:ext uri="{FF2B5EF4-FFF2-40B4-BE49-F238E27FC236}">
                <a16:creationId xmlns:a16="http://schemas.microsoft.com/office/drawing/2014/main" id="{DC6B46B2-5670-951A-34DC-520A5FFF8E92}"/>
              </a:ext>
            </a:extLst>
          </p:cNvPr>
          <p:cNvSpPr/>
          <p:nvPr userDrawn="1"/>
        </p:nvSpPr>
        <p:spPr>
          <a:xfrm>
            <a:off x="352425" y="5770222"/>
            <a:ext cx="1250905" cy="778216"/>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a:p>
        </p:txBody>
      </p:sp>
      <p:sp>
        <p:nvSpPr>
          <p:cNvPr id="8" name="Text Placeholder 7">
            <a:extLst>
              <a:ext uri="{FF2B5EF4-FFF2-40B4-BE49-F238E27FC236}">
                <a16:creationId xmlns:a16="http://schemas.microsoft.com/office/drawing/2014/main" id="{6D15CAF0-DBAD-68DB-B4B8-EF505A445D04}"/>
              </a:ext>
            </a:extLst>
          </p:cNvPr>
          <p:cNvSpPr>
            <a:spLocks noGrp="1"/>
          </p:cNvSpPr>
          <p:nvPr>
            <p:ph type="body" sz="quarter" idx="10" hasCustomPrompt="1"/>
          </p:nvPr>
        </p:nvSpPr>
        <p:spPr>
          <a:xfrm>
            <a:off x="6096000" y="3429000"/>
            <a:ext cx="6048267" cy="4010982"/>
          </a:xfrm>
        </p:spPr>
        <p:txBody>
          <a:bodyPr anchor="b" anchorCtr="0"/>
          <a:lstStyle>
            <a:lvl1pPr algn="r">
              <a:defRPr sz="23000">
                <a:solidFill>
                  <a:schemeClr val="bg1"/>
                </a:solidFill>
              </a:defRPr>
            </a:lvl1pPr>
          </a:lstStyle>
          <a:p>
            <a:pPr lvl="0"/>
            <a:r>
              <a:rPr lang="en-GB" dirty="0"/>
              <a:t>#</a:t>
            </a:r>
            <a:endParaRPr lang="en-US" dirty="0"/>
          </a:p>
        </p:txBody>
      </p:sp>
      <p:sp>
        <p:nvSpPr>
          <p:cNvPr id="3" name="Footer Placeholder 4">
            <a:extLst>
              <a:ext uri="{FF2B5EF4-FFF2-40B4-BE49-F238E27FC236}">
                <a16:creationId xmlns:a16="http://schemas.microsoft.com/office/drawing/2014/main" id="{1B43FFE6-B47D-7A61-376C-A8D0D0E06BF7}"/>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bg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640948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Feature Copy">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14322" y="235980"/>
            <a:ext cx="9804590" cy="4443594"/>
          </a:xfrm>
        </p:spPr>
        <p:txBody>
          <a:bodyPr/>
          <a:lstStyle>
            <a:lvl1pPr>
              <a:lnSpc>
                <a:spcPct val="100000"/>
              </a:lnSpc>
              <a:defRPr sz="3500" b="0" i="0">
                <a:solidFill>
                  <a:schemeClr val="tx1"/>
                </a:solidFill>
                <a:latin typeface="+mj-lt"/>
              </a:defRPr>
            </a:lvl1pPr>
          </a:lstStyle>
          <a:p>
            <a:r>
              <a:rPr lang="en-US" dirty="0"/>
              <a:t>Click to edit Master title style</a:t>
            </a:r>
            <a:endParaRPr lang="en-GB" dirty="0"/>
          </a:p>
        </p:txBody>
      </p:sp>
      <p:sp>
        <p:nvSpPr>
          <p:cNvPr id="3" name="Graphic 9">
            <a:extLst>
              <a:ext uri="{FF2B5EF4-FFF2-40B4-BE49-F238E27FC236}">
                <a16:creationId xmlns:a16="http://schemas.microsoft.com/office/drawing/2014/main" id="{9B1AB03E-57D3-D012-D1A8-49BD6BF75415}"/>
              </a:ext>
            </a:extLst>
          </p:cNvPr>
          <p:cNvSpPr/>
          <p:nvPr userDrawn="1"/>
        </p:nvSpPr>
        <p:spPr>
          <a:xfrm>
            <a:off x="352425" y="5770222"/>
            <a:ext cx="1250905" cy="778216"/>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tx1"/>
          </a:solidFill>
          <a:ln w="9509" cap="flat">
            <a:noFill/>
            <a:prstDash val="solid"/>
            <a:miter/>
          </a:ln>
        </p:spPr>
        <p:txBody>
          <a:bodyPr rtlCol="0" anchor="ctr"/>
          <a:lstStyle/>
          <a:p>
            <a:endParaRPr lang="en-US"/>
          </a:p>
        </p:txBody>
      </p:sp>
      <p:sp>
        <p:nvSpPr>
          <p:cNvPr id="8" name="Slide Number Placeholder 7">
            <a:extLst>
              <a:ext uri="{FF2B5EF4-FFF2-40B4-BE49-F238E27FC236}">
                <a16:creationId xmlns:a16="http://schemas.microsoft.com/office/drawing/2014/main" id="{231C67D6-C5B6-BEE1-88C5-321259FD8646}"/>
              </a:ext>
            </a:extLst>
          </p:cNvPr>
          <p:cNvSpPr>
            <a:spLocks noGrp="1"/>
          </p:cNvSpPr>
          <p:nvPr>
            <p:ph type="sldNum" sz="quarter" idx="12"/>
          </p:nvPr>
        </p:nvSpPr>
        <p:spPr/>
        <p:txBody>
          <a:bodyPr/>
          <a:lstStyle>
            <a:lvl1pPr>
              <a:defRPr>
                <a:solidFill>
                  <a:schemeClr val="tx1"/>
                </a:solidFill>
              </a:defRPr>
            </a:lvl1pPr>
          </a:lstStyle>
          <a:p>
            <a:fld id="{741AFF56-1126-4107-9C02-BC0EFBF16431}" type="slidenum">
              <a:rPr lang="en-GB" smtClean="0"/>
              <a:pPr/>
              <a:t>‹#›</a:t>
            </a:fld>
            <a:endParaRPr lang="en-GB" dirty="0"/>
          </a:p>
        </p:txBody>
      </p:sp>
      <p:sp>
        <p:nvSpPr>
          <p:cNvPr id="4" name="Footer Placeholder 4">
            <a:extLst>
              <a:ext uri="{FF2B5EF4-FFF2-40B4-BE49-F238E27FC236}">
                <a16:creationId xmlns:a16="http://schemas.microsoft.com/office/drawing/2014/main" id="{1B4E5E3E-E595-2D73-908E-8B9477FF7518}"/>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tx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2416771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378F8866-9DAD-2F19-71C0-40E571A05C88}"/>
              </a:ext>
            </a:extLst>
          </p:cNvPr>
          <p:cNvSpPr/>
          <p:nvPr userDrawn="1"/>
        </p:nvSpPr>
        <p:spPr>
          <a:xfrm>
            <a:off x="6603805" y="1271393"/>
            <a:ext cx="5277046" cy="5277046"/>
          </a:xfrm>
          <a:custGeom>
            <a:avLst/>
            <a:gdLst>
              <a:gd name="connsiteX0" fmla="*/ 2055876 w 2055875"/>
              <a:gd name="connsiteY0" fmla="*/ 2055876 h 2055875"/>
              <a:gd name="connsiteX1" fmla="*/ 2055876 w 2055875"/>
              <a:gd name="connsiteY1" fmla="*/ 1027938 h 2055875"/>
              <a:gd name="connsiteX2" fmla="*/ 1027938 w 2055875"/>
              <a:gd name="connsiteY2" fmla="*/ 0 h 2055875"/>
              <a:gd name="connsiteX3" fmla="*/ 0 w 2055875"/>
              <a:gd name="connsiteY3" fmla="*/ 1027938 h 2055875"/>
              <a:gd name="connsiteX4" fmla="*/ 1027938 w 2055875"/>
              <a:gd name="connsiteY4" fmla="*/ 2055876 h 2055875"/>
              <a:gd name="connsiteX5" fmla="*/ 2055876 w 2055875"/>
              <a:gd name="connsiteY5" fmla="*/ 2055876 h 205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5875" h="2055875">
                <a:moveTo>
                  <a:pt x="2055876" y="2055876"/>
                </a:moveTo>
                <a:lnTo>
                  <a:pt x="2055876" y="1027938"/>
                </a:lnTo>
                <a:cubicBezTo>
                  <a:pt x="2055876" y="460248"/>
                  <a:pt x="1595628" y="0"/>
                  <a:pt x="1027938" y="0"/>
                </a:cubicBezTo>
                <a:cubicBezTo>
                  <a:pt x="460248" y="0"/>
                  <a:pt x="0" y="460248"/>
                  <a:pt x="0" y="1027938"/>
                </a:cubicBezTo>
                <a:cubicBezTo>
                  <a:pt x="0" y="1595723"/>
                  <a:pt x="460248" y="2055876"/>
                  <a:pt x="1027938" y="2055876"/>
                </a:cubicBezTo>
                <a:lnTo>
                  <a:pt x="2055876" y="2055876"/>
                </a:lnTo>
                <a:close/>
              </a:path>
            </a:pathLst>
          </a:custGeom>
          <a:solidFill>
            <a:schemeClr val="bg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14322" y="269601"/>
            <a:ext cx="11554001" cy="1220996"/>
          </a:xfrm>
        </p:spPr>
        <p:txBody>
          <a:bodyPr/>
          <a:lstStyle>
            <a:lvl1pPr>
              <a:defRPr sz="4200" b="0" i="0">
                <a:solidFill>
                  <a:schemeClr val="bg1"/>
                </a:solidFill>
                <a:latin typeface="+mj-lt"/>
              </a:defRPr>
            </a:lvl1pPr>
          </a:lstStyle>
          <a:p>
            <a:r>
              <a:rPr lang="en-US" dirty="0"/>
              <a:t>Click to edit Master title style</a:t>
            </a:r>
            <a:endParaRPr lang="en-GB" dirty="0"/>
          </a:p>
        </p:txBody>
      </p:sp>
      <p:sp>
        <p:nvSpPr>
          <p:cNvPr id="18" name="Graphic 16">
            <a:extLst>
              <a:ext uri="{FF2B5EF4-FFF2-40B4-BE49-F238E27FC236}">
                <a16:creationId xmlns:a16="http://schemas.microsoft.com/office/drawing/2014/main" id="{05D16763-91CF-A8AE-40FD-F33DB51DCF46}"/>
              </a:ext>
            </a:extLst>
          </p:cNvPr>
          <p:cNvSpPr/>
          <p:nvPr userDrawn="1"/>
        </p:nvSpPr>
        <p:spPr>
          <a:xfrm>
            <a:off x="352426" y="6216963"/>
            <a:ext cx="862600" cy="331475"/>
          </a:xfrm>
          <a:custGeom>
            <a:avLst/>
            <a:gdLst>
              <a:gd name="connsiteX0" fmla="*/ 3092178 w 3469189"/>
              <a:gd name="connsiteY0" fmla="*/ 1327542 h 1333121"/>
              <a:gd name="connsiteX1" fmla="*/ 3153161 w 3469189"/>
              <a:gd name="connsiteY1" fmla="*/ 1266731 h 1333121"/>
              <a:gd name="connsiteX2" fmla="*/ 3092178 w 3469189"/>
              <a:gd name="connsiteY2" fmla="*/ 1206770 h 1333121"/>
              <a:gd name="connsiteX3" fmla="*/ 3031100 w 3469189"/>
              <a:gd name="connsiteY3" fmla="*/ 1266731 h 1333121"/>
              <a:gd name="connsiteX4" fmla="*/ 3092178 w 3469189"/>
              <a:gd name="connsiteY4" fmla="*/ 1327542 h 1333121"/>
              <a:gd name="connsiteX5" fmla="*/ 2665013 w 3469189"/>
              <a:gd name="connsiteY5" fmla="*/ 1078244 h 1333121"/>
              <a:gd name="connsiteX6" fmla="*/ 2772825 w 3469189"/>
              <a:gd name="connsiteY6" fmla="*/ 981210 h 1333121"/>
              <a:gd name="connsiteX7" fmla="*/ 2879783 w 3469189"/>
              <a:gd name="connsiteY7" fmla="*/ 1078244 h 1333121"/>
              <a:gd name="connsiteX8" fmla="*/ 2665013 w 3469189"/>
              <a:gd name="connsiteY8" fmla="*/ 1078244 h 1333121"/>
              <a:gd name="connsiteX9" fmla="*/ 2776720 w 3469189"/>
              <a:gd name="connsiteY9" fmla="*/ 1333122 h 1333121"/>
              <a:gd name="connsiteX10" fmla="*/ 2962993 w 3469189"/>
              <a:gd name="connsiteY10" fmla="*/ 1216322 h 1333121"/>
              <a:gd name="connsiteX11" fmla="*/ 2863160 w 3469189"/>
              <a:gd name="connsiteY11" fmla="*/ 1216322 h 1333121"/>
              <a:gd name="connsiteX12" fmla="*/ 2778334 w 3469189"/>
              <a:gd name="connsiteY12" fmla="*/ 1258881 h 1333121"/>
              <a:gd name="connsiteX13" fmla="*/ 2663398 w 3469189"/>
              <a:gd name="connsiteY13" fmla="*/ 1146810 h 1333121"/>
              <a:gd name="connsiteX14" fmla="*/ 2974012 w 3469189"/>
              <a:gd name="connsiteY14" fmla="*/ 1146810 h 1333121"/>
              <a:gd name="connsiteX15" fmla="*/ 2770355 w 3469189"/>
              <a:gd name="connsiteY15" fmla="*/ 906213 h 1333121"/>
              <a:gd name="connsiteX16" fmla="*/ 2567459 w 3469189"/>
              <a:gd name="connsiteY16" fmla="*/ 1120802 h 1333121"/>
              <a:gd name="connsiteX17" fmla="*/ 2776720 w 3469189"/>
              <a:gd name="connsiteY17" fmla="*/ 1333122 h 1333121"/>
              <a:gd name="connsiteX18" fmla="*/ 2467721 w 3469189"/>
              <a:gd name="connsiteY18" fmla="*/ 1325177 h 1333121"/>
              <a:gd name="connsiteX19" fmla="*/ 2527944 w 3469189"/>
              <a:gd name="connsiteY19" fmla="*/ 1317233 h 1333121"/>
              <a:gd name="connsiteX20" fmla="*/ 2527944 w 3469189"/>
              <a:gd name="connsiteY20" fmla="*/ 1248572 h 1333121"/>
              <a:gd name="connsiteX21" fmla="*/ 2493082 w 3469189"/>
              <a:gd name="connsiteY21" fmla="*/ 1252544 h 1333121"/>
              <a:gd name="connsiteX22" fmla="*/ 2439224 w 3469189"/>
              <a:gd name="connsiteY22" fmla="*/ 1188612 h 1333121"/>
              <a:gd name="connsiteX23" fmla="*/ 2439224 w 3469189"/>
              <a:gd name="connsiteY23" fmla="*/ 991424 h 1333121"/>
              <a:gd name="connsiteX24" fmla="*/ 2520059 w 3469189"/>
              <a:gd name="connsiteY24" fmla="*/ 991424 h 1333121"/>
              <a:gd name="connsiteX25" fmla="*/ 2520059 w 3469189"/>
              <a:gd name="connsiteY25" fmla="*/ 918034 h 1333121"/>
              <a:gd name="connsiteX26" fmla="*/ 2439224 w 3469189"/>
              <a:gd name="connsiteY26" fmla="*/ 918034 h 1333121"/>
              <a:gd name="connsiteX27" fmla="*/ 2439224 w 3469189"/>
              <a:gd name="connsiteY27" fmla="*/ 799722 h 1333121"/>
              <a:gd name="connsiteX28" fmla="*/ 2347274 w 3469189"/>
              <a:gd name="connsiteY28" fmla="*/ 799722 h 1333121"/>
              <a:gd name="connsiteX29" fmla="*/ 2347274 w 3469189"/>
              <a:gd name="connsiteY29" fmla="*/ 918034 h 1333121"/>
              <a:gd name="connsiteX30" fmla="*/ 2278312 w 3469189"/>
              <a:gd name="connsiteY30" fmla="*/ 918034 h 1333121"/>
              <a:gd name="connsiteX31" fmla="*/ 2278312 w 3469189"/>
              <a:gd name="connsiteY31" fmla="*/ 991424 h 1333121"/>
              <a:gd name="connsiteX32" fmla="*/ 2347274 w 3469189"/>
              <a:gd name="connsiteY32" fmla="*/ 991424 h 1333121"/>
              <a:gd name="connsiteX33" fmla="*/ 2347274 w 3469189"/>
              <a:gd name="connsiteY33" fmla="*/ 1206014 h 1333121"/>
              <a:gd name="connsiteX34" fmla="*/ 2467721 w 3469189"/>
              <a:gd name="connsiteY34" fmla="*/ 1325177 h 1333121"/>
              <a:gd name="connsiteX35" fmla="*/ 2012058 w 3469189"/>
              <a:gd name="connsiteY35" fmla="*/ 1333122 h 1333121"/>
              <a:gd name="connsiteX36" fmla="*/ 2126140 w 3469189"/>
              <a:gd name="connsiteY36" fmla="*/ 1271554 h 1333121"/>
              <a:gd name="connsiteX37" fmla="*/ 2126140 w 3469189"/>
              <a:gd name="connsiteY37" fmla="*/ 1321300 h 1333121"/>
              <a:gd name="connsiteX38" fmla="*/ 2218849 w 3469189"/>
              <a:gd name="connsiteY38" fmla="*/ 1321300 h 1333121"/>
              <a:gd name="connsiteX39" fmla="*/ 2218849 w 3469189"/>
              <a:gd name="connsiteY39" fmla="*/ 918129 h 1333121"/>
              <a:gd name="connsiteX40" fmla="*/ 2124525 w 3469189"/>
              <a:gd name="connsiteY40" fmla="*/ 918129 h 1333121"/>
              <a:gd name="connsiteX41" fmla="*/ 2124525 w 3469189"/>
              <a:gd name="connsiteY41" fmla="*/ 1141419 h 1333121"/>
              <a:gd name="connsiteX42" fmla="*/ 2039700 w 3469189"/>
              <a:gd name="connsiteY42" fmla="*/ 1255854 h 1333121"/>
              <a:gd name="connsiteX43" fmla="*/ 1971593 w 3469189"/>
              <a:gd name="connsiteY43" fmla="*/ 1170643 h 1333121"/>
              <a:gd name="connsiteX44" fmla="*/ 1971593 w 3469189"/>
              <a:gd name="connsiteY44" fmla="*/ 918129 h 1333121"/>
              <a:gd name="connsiteX45" fmla="*/ 1877269 w 3469189"/>
              <a:gd name="connsiteY45" fmla="*/ 918129 h 1333121"/>
              <a:gd name="connsiteX46" fmla="*/ 1877269 w 3469189"/>
              <a:gd name="connsiteY46" fmla="*/ 1184829 h 1333121"/>
              <a:gd name="connsiteX47" fmla="*/ 2012058 w 3469189"/>
              <a:gd name="connsiteY47" fmla="*/ 1333122 h 1333121"/>
              <a:gd name="connsiteX48" fmla="*/ 1749698 w 3469189"/>
              <a:gd name="connsiteY48" fmla="*/ 1325177 h 1333121"/>
              <a:gd name="connsiteX49" fmla="*/ 1809921 w 3469189"/>
              <a:gd name="connsiteY49" fmla="*/ 1317233 h 1333121"/>
              <a:gd name="connsiteX50" fmla="*/ 1809921 w 3469189"/>
              <a:gd name="connsiteY50" fmla="*/ 1248572 h 1333121"/>
              <a:gd name="connsiteX51" fmla="*/ 1775060 w 3469189"/>
              <a:gd name="connsiteY51" fmla="*/ 1252544 h 1333121"/>
              <a:gd name="connsiteX52" fmla="*/ 1721201 w 3469189"/>
              <a:gd name="connsiteY52" fmla="*/ 1188612 h 1333121"/>
              <a:gd name="connsiteX53" fmla="*/ 1721201 w 3469189"/>
              <a:gd name="connsiteY53" fmla="*/ 991424 h 1333121"/>
              <a:gd name="connsiteX54" fmla="*/ 1802037 w 3469189"/>
              <a:gd name="connsiteY54" fmla="*/ 991424 h 1333121"/>
              <a:gd name="connsiteX55" fmla="*/ 1802037 w 3469189"/>
              <a:gd name="connsiteY55" fmla="*/ 918034 h 1333121"/>
              <a:gd name="connsiteX56" fmla="*/ 1721201 w 3469189"/>
              <a:gd name="connsiteY56" fmla="*/ 918034 h 1333121"/>
              <a:gd name="connsiteX57" fmla="*/ 1721201 w 3469189"/>
              <a:gd name="connsiteY57" fmla="*/ 799722 h 1333121"/>
              <a:gd name="connsiteX58" fmla="*/ 1629252 w 3469189"/>
              <a:gd name="connsiteY58" fmla="*/ 799722 h 1333121"/>
              <a:gd name="connsiteX59" fmla="*/ 1629252 w 3469189"/>
              <a:gd name="connsiteY59" fmla="*/ 918034 h 1333121"/>
              <a:gd name="connsiteX60" fmla="*/ 1560290 w 3469189"/>
              <a:gd name="connsiteY60" fmla="*/ 918034 h 1333121"/>
              <a:gd name="connsiteX61" fmla="*/ 1560290 w 3469189"/>
              <a:gd name="connsiteY61" fmla="*/ 991424 h 1333121"/>
              <a:gd name="connsiteX62" fmla="*/ 1629252 w 3469189"/>
              <a:gd name="connsiteY62" fmla="*/ 991424 h 1333121"/>
              <a:gd name="connsiteX63" fmla="*/ 1629252 w 3469189"/>
              <a:gd name="connsiteY63" fmla="*/ 1206014 h 1333121"/>
              <a:gd name="connsiteX64" fmla="*/ 1749698 w 3469189"/>
              <a:gd name="connsiteY64" fmla="*/ 1325177 h 1333121"/>
              <a:gd name="connsiteX65" fmla="*/ 1392349 w 3469189"/>
              <a:gd name="connsiteY65" fmla="*/ 815516 h 1333121"/>
              <a:gd name="connsiteX66" fmla="*/ 1454187 w 3469189"/>
              <a:gd name="connsiteY66" fmla="*/ 877084 h 1333121"/>
              <a:gd name="connsiteX67" fmla="*/ 1516025 w 3469189"/>
              <a:gd name="connsiteY67" fmla="*/ 815516 h 1333121"/>
              <a:gd name="connsiteX68" fmla="*/ 1454187 w 3469189"/>
              <a:gd name="connsiteY68" fmla="*/ 753191 h 1333121"/>
              <a:gd name="connsiteX69" fmla="*/ 1392349 w 3469189"/>
              <a:gd name="connsiteY69" fmla="*/ 815516 h 1333121"/>
              <a:gd name="connsiteX70" fmla="*/ 1407358 w 3469189"/>
              <a:gd name="connsiteY70" fmla="*/ 1321205 h 1333121"/>
              <a:gd name="connsiteX71" fmla="*/ 1500827 w 3469189"/>
              <a:gd name="connsiteY71" fmla="*/ 1321205 h 1333121"/>
              <a:gd name="connsiteX72" fmla="*/ 1500827 w 3469189"/>
              <a:gd name="connsiteY72" fmla="*/ 918034 h 1333121"/>
              <a:gd name="connsiteX73" fmla="*/ 1407358 w 3469189"/>
              <a:gd name="connsiteY73" fmla="*/ 918034 h 1333121"/>
              <a:gd name="connsiteX74" fmla="*/ 1407358 w 3469189"/>
              <a:gd name="connsiteY74" fmla="*/ 1321205 h 1333121"/>
              <a:gd name="connsiteX75" fmla="*/ 1275798 w 3469189"/>
              <a:gd name="connsiteY75" fmla="*/ 1325177 h 1333121"/>
              <a:gd name="connsiteX76" fmla="*/ 1336021 w 3469189"/>
              <a:gd name="connsiteY76" fmla="*/ 1317233 h 1333121"/>
              <a:gd name="connsiteX77" fmla="*/ 1336021 w 3469189"/>
              <a:gd name="connsiteY77" fmla="*/ 1248572 h 1333121"/>
              <a:gd name="connsiteX78" fmla="*/ 1301160 w 3469189"/>
              <a:gd name="connsiteY78" fmla="*/ 1252544 h 1333121"/>
              <a:gd name="connsiteX79" fmla="*/ 1247301 w 3469189"/>
              <a:gd name="connsiteY79" fmla="*/ 1188612 h 1333121"/>
              <a:gd name="connsiteX80" fmla="*/ 1247301 w 3469189"/>
              <a:gd name="connsiteY80" fmla="*/ 991424 h 1333121"/>
              <a:gd name="connsiteX81" fmla="*/ 1328137 w 3469189"/>
              <a:gd name="connsiteY81" fmla="*/ 991424 h 1333121"/>
              <a:gd name="connsiteX82" fmla="*/ 1328137 w 3469189"/>
              <a:gd name="connsiteY82" fmla="*/ 918034 h 1333121"/>
              <a:gd name="connsiteX83" fmla="*/ 1247301 w 3469189"/>
              <a:gd name="connsiteY83" fmla="*/ 918034 h 1333121"/>
              <a:gd name="connsiteX84" fmla="*/ 1247301 w 3469189"/>
              <a:gd name="connsiteY84" fmla="*/ 799722 h 1333121"/>
              <a:gd name="connsiteX85" fmla="*/ 1155352 w 3469189"/>
              <a:gd name="connsiteY85" fmla="*/ 799722 h 1333121"/>
              <a:gd name="connsiteX86" fmla="*/ 1155352 w 3469189"/>
              <a:gd name="connsiteY86" fmla="*/ 918034 h 1333121"/>
              <a:gd name="connsiteX87" fmla="*/ 1086390 w 3469189"/>
              <a:gd name="connsiteY87" fmla="*/ 918034 h 1333121"/>
              <a:gd name="connsiteX88" fmla="*/ 1086390 w 3469189"/>
              <a:gd name="connsiteY88" fmla="*/ 991424 h 1333121"/>
              <a:gd name="connsiteX89" fmla="*/ 1155352 w 3469189"/>
              <a:gd name="connsiteY89" fmla="*/ 991424 h 1333121"/>
              <a:gd name="connsiteX90" fmla="*/ 1155352 w 3469189"/>
              <a:gd name="connsiteY90" fmla="*/ 1206014 h 1333121"/>
              <a:gd name="connsiteX91" fmla="*/ 1275798 w 3469189"/>
              <a:gd name="connsiteY91" fmla="*/ 1325177 h 1333121"/>
              <a:gd name="connsiteX92" fmla="*/ 878839 w 3469189"/>
              <a:gd name="connsiteY92" fmla="*/ 1333122 h 1333121"/>
              <a:gd name="connsiteX93" fmla="*/ 1057988 w 3469189"/>
              <a:gd name="connsiteY93" fmla="*/ 1202136 h 1333121"/>
              <a:gd name="connsiteX94" fmla="*/ 909805 w 3469189"/>
              <a:gd name="connsiteY94" fmla="*/ 1080608 h 1333121"/>
              <a:gd name="connsiteX95" fmla="*/ 860696 w 3469189"/>
              <a:gd name="connsiteY95" fmla="*/ 1069543 h 1333121"/>
              <a:gd name="connsiteX96" fmla="*/ 796483 w 3469189"/>
              <a:gd name="connsiteY96" fmla="*/ 1023012 h 1333121"/>
              <a:gd name="connsiteX97" fmla="*/ 866205 w 3469189"/>
              <a:gd name="connsiteY97" fmla="*/ 975630 h 1333121"/>
              <a:gd name="connsiteX98" fmla="*/ 949415 w 3469189"/>
              <a:gd name="connsiteY98" fmla="*/ 1026890 h 1333121"/>
              <a:gd name="connsiteX99" fmla="*/ 1043740 w 3469189"/>
              <a:gd name="connsiteY99" fmla="*/ 1026890 h 1333121"/>
              <a:gd name="connsiteX100" fmla="*/ 867060 w 3469189"/>
              <a:gd name="connsiteY100" fmla="*/ 906969 h 1333121"/>
              <a:gd name="connsiteX101" fmla="*/ 700639 w 3469189"/>
              <a:gd name="connsiteY101" fmla="*/ 1028497 h 1333121"/>
              <a:gd name="connsiteX102" fmla="*/ 836948 w 3469189"/>
              <a:gd name="connsiteY102" fmla="*/ 1148418 h 1333121"/>
              <a:gd name="connsiteX103" fmla="*/ 884538 w 3469189"/>
              <a:gd name="connsiteY103" fmla="*/ 1158632 h 1333121"/>
              <a:gd name="connsiteX104" fmla="*/ 962239 w 3469189"/>
              <a:gd name="connsiteY104" fmla="*/ 1211499 h 1333121"/>
              <a:gd name="connsiteX105" fmla="*/ 883778 w 3469189"/>
              <a:gd name="connsiteY105" fmla="*/ 1263610 h 1333121"/>
              <a:gd name="connsiteX106" fmla="*/ 787934 w 3469189"/>
              <a:gd name="connsiteY106" fmla="*/ 1195800 h 1333121"/>
              <a:gd name="connsiteX107" fmla="*/ 686486 w 3469189"/>
              <a:gd name="connsiteY107" fmla="*/ 1195800 h 1333121"/>
              <a:gd name="connsiteX108" fmla="*/ 878839 w 3469189"/>
              <a:gd name="connsiteY108" fmla="*/ 1333122 h 1333121"/>
              <a:gd name="connsiteX109" fmla="*/ 271764 w 3469189"/>
              <a:gd name="connsiteY109" fmla="*/ 1321205 h 1333121"/>
              <a:gd name="connsiteX110" fmla="*/ 366088 w 3469189"/>
              <a:gd name="connsiteY110" fmla="*/ 1321205 h 1333121"/>
              <a:gd name="connsiteX111" fmla="*/ 366088 w 3469189"/>
              <a:gd name="connsiteY111" fmla="*/ 1096402 h 1333121"/>
              <a:gd name="connsiteX112" fmla="*/ 457182 w 3469189"/>
              <a:gd name="connsiteY112" fmla="*/ 983574 h 1333121"/>
              <a:gd name="connsiteX113" fmla="*/ 523770 w 3469189"/>
              <a:gd name="connsiteY113" fmla="*/ 1060936 h 1333121"/>
              <a:gd name="connsiteX114" fmla="*/ 523770 w 3469189"/>
              <a:gd name="connsiteY114" fmla="*/ 1321300 h 1333121"/>
              <a:gd name="connsiteX115" fmla="*/ 618854 w 3469189"/>
              <a:gd name="connsiteY115" fmla="*/ 1321300 h 1333121"/>
              <a:gd name="connsiteX116" fmla="*/ 618854 w 3469189"/>
              <a:gd name="connsiteY116" fmla="*/ 1053087 h 1333121"/>
              <a:gd name="connsiteX117" fmla="*/ 484159 w 3469189"/>
              <a:gd name="connsiteY117" fmla="*/ 906307 h 1333121"/>
              <a:gd name="connsiteX118" fmla="*/ 363713 w 3469189"/>
              <a:gd name="connsiteY118" fmla="*/ 970239 h 1333121"/>
              <a:gd name="connsiteX119" fmla="*/ 363713 w 3469189"/>
              <a:gd name="connsiteY119" fmla="*/ 918129 h 1333121"/>
              <a:gd name="connsiteX120" fmla="*/ 271764 w 3469189"/>
              <a:gd name="connsiteY120" fmla="*/ 918129 h 1333121"/>
              <a:gd name="connsiteX121" fmla="*/ 271764 w 3469189"/>
              <a:gd name="connsiteY121" fmla="*/ 1321205 h 1333121"/>
              <a:gd name="connsiteX122" fmla="*/ 271764 w 3469189"/>
              <a:gd name="connsiteY122" fmla="*/ 1321205 h 1333121"/>
              <a:gd name="connsiteX123" fmla="*/ 65732 w 3469189"/>
              <a:gd name="connsiteY123" fmla="*/ 1321205 h 1333121"/>
              <a:gd name="connsiteX124" fmla="*/ 164806 w 3469189"/>
              <a:gd name="connsiteY124" fmla="*/ 1321205 h 1333121"/>
              <a:gd name="connsiteX125" fmla="*/ 164806 w 3469189"/>
              <a:gd name="connsiteY125" fmla="*/ 768890 h 1333121"/>
              <a:gd name="connsiteX126" fmla="*/ 65732 w 3469189"/>
              <a:gd name="connsiteY126" fmla="*/ 768890 h 1333121"/>
              <a:gd name="connsiteX127" fmla="*/ 65732 w 3469189"/>
              <a:gd name="connsiteY127" fmla="*/ 1321205 h 1333121"/>
              <a:gd name="connsiteX128" fmla="*/ 65732 w 3469189"/>
              <a:gd name="connsiteY128" fmla="*/ 1321205 h 1333121"/>
              <a:gd name="connsiteX129" fmla="*/ 3290040 w 3469189"/>
              <a:gd name="connsiteY129" fmla="*/ 579931 h 1333121"/>
              <a:gd name="connsiteX130" fmla="*/ 3469190 w 3469189"/>
              <a:gd name="connsiteY130" fmla="*/ 448945 h 1333121"/>
              <a:gd name="connsiteX131" fmla="*/ 3321007 w 3469189"/>
              <a:gd name="connsiteY131" fmla="*/ 327417 h 1333121"/>
              <a:gd name="connsiteX132" fmla="*/ 3271898 w 3469189"/>
              <a:gd name="connsiteY132" fmla="*/ 316352 h 1333121"/>
              <a:gd name="connsiteX133" fmla="*/ 3207685 w 3469189"/>
              <a:gd name="connsiteY133" fmla="*/ 269821 h 1333121"/>
              <a:gd name="connsiteX134" fmla="*/ 3277407 w 3469189"/>
              <a:gd name="connsiteY134" fmla="*/ 222534 h 1333121"/>
              <a:gd name="connsiteX135" fmla="*/ 3360617 w 3469189"/>
              <a:gd name="connsiteY135" fmla="*/ 273793 h 1333121"/>
              <a:gd name="connsiteX136" fmla="*/ 3454942 w 3469189"/>
              <a:gd name="connsiteY136" fmla="*/ 273793 h 1333121"/>
              <a:gd name="connsiteX137" fmla="*/ 3278262 w 3469189"/>
              <a:gd name="connsiteY137" fmla="*/ 153873 h 1333121"/>
              <a:gd name="connsiteX138" fmla="*/ 3111841 w 3469189"/>
              <a:gd name="connsiteY138" fmla="*/ 275401 h 1333121"/>
              <a:gd name="connsiteX139" fmla="*/ 3248151 w 3469189"/>
              <a:gd name="connsiteY139" fmla="*/ 395321 h 1333121"/>
              <a:gd name="connsiteX140" fmla="*/ 3295740 w 3469189"/>
              <a:gd name="connsiteY140" fmla="*/ 405535 h 1333121"/>
              <a:gd name="connsiteX141" fmla="*/ 3373441 w 3469189"/>
              <a:gd name="connsiteY141" fmla="*/ 458402 h 1333121"/>
              <a:gd name="connsiteX142" fmla="*/ 3294980 w 3469189"/>
              <a:gd name="connsiteY142" fmla="*/ 510513 h 1333121"/>
              <a:gd name="connsiteX143" fmla="*/ 3199136 w 3469189"/>
              <a:gd name="connsiteY143" fmla="*/ 442703 h 1333121"/>
              <a:gd name="connsiteX144" fmla="*/ 3097688 w 3469189"/>
              <a:gd name="connsiteY144" fmla="*/ 442703 h 1333121"/>
              <a:gd name="connsiteX145" fmla="*/ 3290040 w 3469189"/>
              <a:gd name="connsiteY145" fmla="*/ 579931 h 1333121"/>
              <a:gd name="connsiteX146" fmla="*/ 2747463 w 3469189"/>
              <a:gd name="connsiteY146" fmla="*/ 325052 h 1333121"/>
              <a:gd name="connsiteX147" fmla="*/ 2855276 w 3469189"/>
              <a:gd name="connsiteY147" fmla="*/ 228019 h 1333121"/>
              <a:gd name="connsiteX148" fmla="*/ 2962233 w 3469189"/>
              <a:gd name="connsiteY148" fmla="*/ 325052 h 1333121"/>
              <a:gd name="connsiteX149" fmla="*/ 2747463 w 3469189"/>
              <a:gd name="connsiteY149" fmla="*/ 325052 h 1333121"/>
              <a:gd name="connsiteX150" fmla="*/ 2859170 w 3469189"/>
              <a:gd name="connsiteY150" fmla="*/ 579931 h 1333121"/>
              <a:gd name="connsiteX151" fmla="*/ 3045444 w 3469189"/>
              <a:gd name="connsiteY151" fmla="*/ 463131 h 1333121"/>
              <a:gd name="connsiteX152" fmla="*/ 2945610 w 3469189"/>
              <a:gd name="connsiteY152" fmla="*/ 463131 h 1333121"/>
              <a:gd name="connsiteX153" fmla="*/ 2860785 w 3469189"/>
              <a:gd name="connsiteY153" fmla="*/ 505690 h 1333121"/>
              <a:gd name="connsiteX154" fmla="*/ 2745848 w 3469189"/>
              <a:gd name="connsiteY154" fmla="*/ 393619 h 1333121"/>
              <a:gd name="connsiteX155" fmla="*/ 3056462 w 3469189"/>
              <a:gd name="connsiteY155" fmla="*/ 393619 h 1333121"/>
              <a:gd name="connsiteX156" fmla="*/ 2852806 w 3469189"/>
              <a:gd name="connsiteY156" fmla="*/ 153022 h 1333121"/>
              <a:gd name="connsiteX157" fmla="*/ 2649909 w 3469189"/>
              <a:gd name="connsiteY157" fmla="*/ 367611 h 1333121"/>
              <a:gd name="connsiteX158" fmla="*/ 2859170 w 3469189"/>
              <a:gd name="connsiteY158" fmla="*/ 579931 h 1333121"/>
              <a:gd name="connsiteX159" fmla="*/ 2465536 w 3469189"/>
              <a:gd name="connsiteY159" fmla="*/ 62325 h 1333121"/>
              <a:gd name="connsiteX160" fmla="*/ 2527374 w 3469189"/>
              <a:gd name="connsiteY160" fmla="*/ 123893 h 1333121"/>
              <a:gd name="connsiteX161" fmla="*/ 2589211 w 3469189"/>
              <a:gd name="connsiteY161" fmla="*/ 62325 h 1333121"/>
              <a:gd name="connsiteX162" fmla="*/ 2527374 w 3469189"/>
              <a:gd name="connsiteY162" fmla="*/ 0 h 1333121"/>
              <a:gd name="connsiteX163" fmla="*/ 2465536 w 3469189"/>
              <a:gd name="connsiteY163" fmla="*/ 62325 h 1333121"/>
              <a:gd name="connsiteX164" fmla="*/ 2480639 w 3469189"/>
              <a:gd name="connsiteY164" fmla="*/ 568109 h 1333121"/>
              <a:gd name="connsiteX165" fmla="*/ 2574108 w 3469189"/>
              <a:gd name="connsiteY165" fmla="*/ 568109 h 1333121"/>
              <a:gd name="connsiteX166" fmla="*/ 2574108 w 3469189"/>
              <a:gd name="connsiteY166" fmla="*/ 164938 h 1333121"/>
              <a:gd name="connsiteX167" fmla="*/ 2480639 w 3469189"/>
              <a:gd name="connsiteY167" fmla="*/ 164938 h 1333121"/>
              <a:gd name="connsiteX168" fmla="*/ 2480639 w 3469189"/>
              <a:gd name="connsiteY168" fmla="*/ 568109 h 1333121"/>
              <a:gd name="connsiteX169" fmla="*/ 2183703 w 3469189"/>
              <a:gd name="connsiteY169" fmla="*/ 568109 h 1333121"/>
              <a:gd name="connsiteX170" fmla="*/ 2278027 w 3469189"/>
              <a:gd name="connsiteY170" fmla="*/ 568109 h 1333121"/>
              <a:gd name="connsiteX171" fmla="*/ 2278027 w 3469189"/>
              <a:gd name="connsiteY171" fmla="*/ 385864 h 1333121"/>
              <a:gd name="connsiteX172" fmla="*/ 2347749 w 3469189"/>
              <a:gd name="connsiteY172" fmla="*/ 249393 h 1333121"/>
              <a:gd name="connsiteX173" fmla="*/ 2419846 w 3469189"/>
              <a:gd name="connsiteY173" fmla="*/ 243056 h 1333121"/>
              <a:gd name="connsiteX174" fmla="*/ 2419846 w 3469189"/>
              <a:gd name="connsiteY174" fmla="*/ 153116 h 1333121"/>
              <a:gd name="connsiteX175" fmla="*/ 2275653 w 3469189"/>
              <a:gd name="connsiteY175" fmla="*/ 247785 h 1333121"/>
              <a:gd name="connsiteX176" fmla="*/ 2275653 w 3469189"/>
              <a:gd name="connsiteY176" fmla="*/ 164938 h 1333121"/>
              <a:gd name="connsiteX177" fmla="*/ 2183703 w 3469189"/>
              <a:gd name="connsiteY177" fmla="*/ 164938 h 1333121"/>
              <a:gd name="connsiteX178" fmla="*/ 2183703 w 3469189"/>
              <a:gd name="connsiteY178" fmla="*/ 568109 h 1333121"/>
              <a:gd name="connsiteX179" fmla="*/ 1778195 w 3469189"/>
              <a:gd name="connsiteY179" fmla="*/ 366098 h 1333121"/>
              <a:gd name="connsiteX180" fmla="*/ 1881258 w 3469189"/>
              <a:gd name="connsiteY180" fmla="*/ 228776 h 1333121"/>
              <a:gd name="connsiteX181" fmla="*/ 1987456 w 3469189"/>
              <a:gd name="connsiteY181" fmla="*/ 366098 h 1333121"/>
              <a:gd name="connsiteX182" fmla="*/ 1881258 w 3469189"/>
              <a:gd name="connsiteY182" fmla="*/ 504933 h 1333121"/>
              <a:gd name="connsiteX183" fmla="*/ 1778195 w 3469189"/>
              <a:gd name="connsiteY183" fmla="*/ 366098 h 1333121"/>
              <a:gd name="connsiteX184" fmla="*/ 1862925 w 3469189"/>
              <a:gd name="connsiteY184" fmla="*/ 579931 h 1333121"/>
              <a:gd name="connsiteX185" fmla="*/ 1985746 w 3469189"/>
              <a:gd name="connsiteY185" fmla="*/ 517606 h 1333121"/>
              <a:gd name="connsiteX186" fmla="*/ 1985746 w 3469189"/>
              <a:gd name="connsiteY186" fmla="*/ 568109 h 1333121"/>
              <a:gd name="connsiteX187" fmla="*/ 2080830 w 3469189"/>
              <a:gd name="connsiteY187" fmla="*/ 568109 h 1333121"/>
              <a:gd name="connsiteX188" fmla="*/ 2080830 w 3469189"/>
              <a:gd name="connsiteY188" fmla="*/ 164938 h 1333121"/>
              <a:gd name="connsiteX189" fmla="*/ 1985746 w 3469189"/>
              <a:gd name="connsiteY189" fmla="*/ 164938 h 1333121"/>
              <a:gd name="connsiteX190" fmla="*/ 1985746 w 3469189"/>
              <a:gd name="connsiteY190" fmla="*/ 217048 h 1333121"/>
              <a:gd name="connsiteX191" fmla="*/ 1862925 w 3469189"/>
              <a:gd name="connsiteY191" fmla="*/ 153116 h 1333121"/>
              <a:gd name="connsiteX192" fmla="*/ 1681496 w 3469189"/>
              <a:gd name="connsiteY192" fmla="*/ 366098 h 1333121"/>
              <a:gd name="connsiteX193" fmla="*/ 1862925 w 3469189"/>
              <a:gd name="connsiteY193" fmla="*/ 579931 h 1333121"/>
              <a:gd name="connsiteX194" fmla="*/ 1398049 w 3469189"/>
              <a:gd name="connsiteY194" fmla="*/ 579931 h 1333121"/>
              <a:gd name="connsiteX195" fmla="*/ 1512131 w 3469189"/>
              <a:gd name="connsiteY195" fmla="*/ 518363 h 1333121"/>
              <a:gd name="connsiteX196" fmla="*/ 1512131 w 3469189"/>
              <a:gd name="connsiteY196" fmla="*/ 568109 h 1333121"/>
              <a:gd name="connsiteX197" fmla="*/ 1604840 w 3469189"/>
              <a:gd name="connsiteY197" fmla="*/ 568109 h 1333121"/>
              <a:gd name="connsiteX198" fmla="*/ 1604840 w 3469189"/>
              <a:gd name="connsiteY198" fmla="*/ 164938 h 1333121"/>
              <a:gd name="connsiteX199" fmla="*/ 1510516 w 3469189"/>
              <a:gd name="connsiteY199" fmla="*/ 164938 h 1333121"/>
              <a:gd name="connsiteX200" fmla="*/ 1510516 w 3469189"/>
              <a:gd name="connsiteY200" fmla="*/ 388228 h 1333121"/>
              <a:gd name="connsiteX201" fmla="*/ 1425691 w 3469189"/>
              <a:gd name="connsiteY201" fmla="*/ 502663 h 1333121"/>
              <a:gd name="connsiteX202" fmla="*/ 1357488 w 3469189"/>
              <a:gd name="connsiteY202" fmla="*/ 417452 h 1333121"/>
              <a:gd name="connsiteX203" fmla="*/ 1357488 w 3469189"/>
              <a:gd name="connsiteY203" fmla="*/ 164938 h 1333121"/>
              <a:gd name="connsiteX204" fmla="*/ 1263164 w 3469189"/>
              <a:gd name="connsiteY204" fmla="*/ 164938 h 1333121"/>
              <a:gd name="connsiteX205" fmla="*/ 1263164 w 3469189"/>
              <a:gd name="connsiteY205" fmla="*/ 431543 h 1333121"/>
              <a:gd name="connsiteX206" fmla="*/ 1398049 w 3469189"/>
              <a:gd name="connsiteY206" fmla="*/ 579931 h 1333121"/>
              <a:gd name="connsiteX207" fmla="*/ 1136734 w 3469189"/>
              <a:gd name="connsiteY207" fmla="*/ 572081 h 1333121"/>
              <a:gd name="connsiteX208" fmla="*/ 1196957 w 3469189"/>
              <a:gd name="connsiteY208" fmla="*/ 564137 h 1333121"/>
              <a:gd name="connsiteX209" fmla="*/ 1196957 w 3469189"/>
              <a:gd name="connsiteY209" fmla="*/ 495476 h 1333121"/>
              <a:gd name="connsiteX210" fmla="*/ 1162096 w 3469189"/>
              <a:gd name="connsiteY210" fmla="*/ 499448 h 1333121"/>
              <a:gd name="connsiteX211" fmla="*/ 1108237 w 3469189"/>
              <a:gd name="connsiteY211" fmla="*/ 435515 h 1333121"/>
              <a:gd name="connsiteX212" fmla="*/ 1108237 w 3469189"/>
              <a:gd name="connsiteY212" fmla="*/ 238233 h 1333121"/>
              <a:gd name="connsiteX213" fmla="*/ 1189073 w 3469189"/>
              <a:gd name="connsiteY213" fmla="*/ 238233 h 1333121"/>
              <a:gd name="connsiteX214" fmla="*/ 1189073 w 3469189"/>
              <a:gd name="connsiteY214" fmla="*/ 164843 h 1333121"/>
              <a:gd name="connsiteX215" fmla="*/ 1108237 w 3469189"/>
              <a:gd name="connsiteY215" fmla="*/ 164843 h 1333121"/>
              <a:gd name="connsiteX216" fmla="*/ 1108237 w 3469189"/>
              <a:gd name="connsiteY216" fmla="*/ 46531 h 1333121"/>
              <a:gd name="connsiteX217" fmla="*/ 1016288 w 3469189"/>
              <a:gd name="connsiteY217" fmla="*/ 46531 h 1333121"/>
              <a:gd name="connsiteX218" fmla="*/ 1016288 w 3469189"/>
              <a:gd name="connsiteY218" fmla="*/ 164843 h 1333121"/>
              <a:gd name="connsiteX219" fmla="*/ 947326 w 3469189"/>
              <a:gd name="connsiteY219" fmla="*/ 164843 h 1333121"/>
              <a:gd name="connsiteX220" fmla="*/ 947326 w 3469189"/>
              <a:gd name="connsiteY220" fmla="*/ 238233 h 1333121"/>
              <a:gd name="connsiteX221" fmla="*/ 1016288 w 3469189"/>
              <a:gd name="connsiteY221" fmla="*/ 238233 h 1333121"/>
              <a:gd name="connsiteX222" fmla="*/ 1016288 w 3469189"/>
              <a:gd name="connsiteY222" fmla="*/ 452823 h 1333121"/>
              <a:gd name="connsiteX223" fmla="*/ 1136734 w 3469189"/>
              <a:gd name="connsiteY223" fmla="*/ 572081 h 1333121"/>
              <a:gd name="connsiteX224" fmla="*/ 734360 w 3469189"/>
              <a:gd name="connsiteY224" fmla="*/ 579931 h 1333121"/>
              <a:gd name="connsiteX225" fmla="*/ 919019 w 3469189"/>
              <a:gd name="connsiteY225" fmla="*/ 441095 h 1333121"/>
              <a:gd name="connsiteX226" fmla="*/ 825550 w 3469189"/>
              <a:gd name="connsiteY226" fmla="*/ 441095 h 1333121"/>
              <a:gd name="connsiteX227" fmla="*/ 735975 w 3469189"/>
              <a:gd name="connsiteY227" fmla="*/ 502663 h 1333121"/>
              <a:gd name="connsiteX228" fmla="*/ 632152 w 3469189"/>
              <a:gd name="connsiteY228" fmla="*/ 367706 h 1333121"/>
              <a:gd name="connsiteX229" fmla="*/ 738350 w 3469189"/>
              <a:gd name="connsiteY229" fmla="*/ 231235 h 1333121"/>
              <a:gd name="connsiteX230" fmla="*/ 825550 w 3469189"/>
              <a:gd name="connsiteY230" fmla="*/ 292803 h 1333121"/>
              <a:gd name="connsiteX231" fmla="*/ 918259 w 3469189"/>
              <a:gd name="connsiteY231" fmla="*/ 292803 h 1333121"/>
              <a:gd name="connsiteX232" fmla="*/ 736735 w 3469189"/>
              <a:gd name="connsiteY232" fmla="*/ 153967 h 1333121"/>
              <a:gd name="connsiteX233" fmla="*/ 533079 w 3469189"/>
              <a:gd name="connsiteY233" fmla="*/ 367800 h 1333121"/>
              <a:gd name="connsiteX234" fmla="*/ 734360 w 3469189"/>
              <a:gd name="connsiteY234" fmla="*/ 579931 h 1333121"/>
              <a:gd name="connsiteX235" fmla="*/ 172690 w 3469189"/>
              <a:gd name="connsiteY235" fmla="*/ 370070 h 1333121"/>
              <a:gd name="connsiteX236" fmla="*/ 209926 w 3469189"/>
              <a:gd name="connsiteY236" fmla="*/ 261971 h 1333121"/>
              <a:gd name="connsiteX237" fmla="*/ 259035 w 3469189"/>
              <a:gd name="connsiteY237" fmla="*/ 119164 h 1333121"/>
              <a:gd name="connsiteX238" fmla="*/ 259795 w 3469189"/>
              <a:gd name="connsiteY238" fmla="*/ 119164 h 1333121"/>
              <a:gd name="connsiteX239" fmla="*/ 308904 w 3469189"/>
              <a:gd name="connsiteY239" fmla="*/ 261215 h 1333121"/>
              <a:gd name="connsiteX240" fmla="*/ 346140 w 3469189"/>
              <a:gd name="connsiteY240" fmla="*/ 370070 h 1333121"/>
              <a:gd name="connsiteX241" fmla="*/ 172690 w 3469189"/>
              <a:gd name="connsiteY241" fmla="*/ 370070 h 1333121"/>
              <a:gd name="connsiteX242" fmla="*/ 0 w 3469189"/>
              <a:gd name="connsiteY242" fmla="*/ 568109 h 1333121"/>
              <a:gd name="connsiteX243" fmla="*/ 103823 w 3469189"/>
              <a:gd name="connsiteY243" fmla="*/ 568109 h 1333121"/>
              <a:gd name="connsiteX244" fmla="*/ 143433 w 3469189"/>
              <a:gd name="connsiteY244" fmla="*/ 452917 h 1333121"/>
              <a:gd name="connsiteX245" fmla="*/ 374827 w 3469189"/>
              <a:gd name="connsiteY245" fmla="*/ 452917 h 1333121"/>
              <a:gd name="connsiteX246" fmla="*/ 414437 w 3469189"/>
              <a:gd name="connsiteY246" fmla="*/ 568109 h 1333121"/>
              <a:gd name="connsiteX247" fmla="*/ 520635 w 3469189"/>
              <a:gd name="connsiteY247" fmla="*/ 568109 h 1333121"/>
              <a:gd name="connsiteX248" fmla="*/ 316124 w 3469189"/>
              <a:gd name="connsiteY248" fmla="*/ 15794 h 1333121"/>
              <a:gd name="connsiteX249" fmla="*/ 206791 w 3469189"/>
              <a:gd name="connsiteY249" fmla="*/ 15794 h 1333121"/>
              <a:gd name="connsiteX250" fmla="*/ 0 w 3469189"/>
              <a:gd name="connsiteY250" fmla="*/ 568109 h 133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3469189" h="1333121">
                <a:moveTo>
                  <a:pt x="3092178" y="1327542"/>
                </a:moveTo>
                <a:cubicBezTo>
                  <a:pt x="3125425" y="1327542"/>
                  <a:pt x="3153161" y="1300683"/>
                  <a:pt x="3153161" y="1266731"/>
                </a:cubicBezTo>
                <a:cubicBezTo>
                  <a:pt x="3153161" y="1233629"/>
                  <a:pt x="3125425" y="1206770"/>
                  <a:pt x="3092178" y="1206770"/>
                </a:cubicBezTo>
                <a:cubicBezTo>
                  <a:pt x="3058837" y="1206770"/>
                  <a:pt x="3031100" y="1233629"/>
                  <a:pt x="3031100" y="1266731"/>
                </a:cubicBezTo>
                <a:cubicBezTo>
                  <a:pt x="3031100" y="1300777"/>
                  <a:pt x="3058837" y="1327542"/>
                  <a:pt x="3092178" y="1327542"/>
                </a:cubicBezTo>
                <a:moveTo>
                  <a:pt x="2665013" y="1078244"/>
                </a:moveTo>
                <a:cubicBezTo>
                  <a:pt x="2673752" y="1021404"/>
                  <a:pt x="2717352" y="981210"/>
                  <a:pt x="2772825" y="981210"/>
                </a:cubicBezTo>
                <a:cubicBezTo>
                  <a:pt x="2833048" y="981210"/>
                  <a:pt x="2871044" y="1019891"/>
                  <a:pt x="2879783" y="1078244"/>
                </a:cubicBezTo>
                <a:lnTo>
                  <a:pt x="2665013" y="1078244"/>
                </a:lnTo>
                <a:close/>
                <a:moveTo>
                  <a:pt x="2776720" y="1333122"/>
                </a:moveTo>
                <a:cubicBezTo>
                  <a:pt x="2876553" y="1333122"/>
                  <a:pt x="2941526" y="1284983"/>
                  <a:pt x="2962993" y="1216322"/>
                </a:cubicBezTo>
                <a:lnTo>
                  <a:pt x="2863160" y="1216322"/>
                </a:lnTo>
                <a:cubicBezTo>
                  <a:pt x="2850526" y="1239966"/>
                  <a:pt x="2824309" y="1258881"/>
                  <a:pt x="2778334" y="1258881"/>
                </a:cubicBezTo>
                <a:cubicBezTo>
                  <a:pt x="2714977" y="1258881"/>
                  <a:pt x="2668147" y="1213863"/>
                  <a:pt x="2663398" y="1146810"/>
                </a:cubicBezTo>
                <a:lnTo>
                  <a:pt x="2974012" y="1146810"/>
                </a:lnTo>
                <a:cubicBezTo>
                  <a:pt x="2972397" y="993789"/>
                  <a:pt x="2891657" y="906213"/>
                  <a:pt x="2770355" y="906213"/>
                </a:cubicBezTo>
                <a:cubicBezTo>
                  <a:pt x="2660168" y="906213"/>
                  <a:pt x="2567459" y="994545"/>
                  <a:pt x="2567459" y="1120802"/>
                </a:cubicBezTo>
                <a:cubicBezTo>
                  <a:pt x="2567554" y="1247910"/>
                  <a:pt x="2647535" y="1333122"/>
                  <a:pt x="2776720" y="1333122"/>
                </a:cubicBezTo>
                <a:moveTo>
                  <a:pt x="2467721" y="1325177"/>
                </a:moveTo>
                <a:cubicBezTo>
                  <a:pt x="2489948" y="1325177"/>
                  <a:pt x="2514455" y="1322056"/>
                  <a:pt x="2527944" y="1317233"/>
                </a:cubicBezTo>
                <a:lnTo>
                  <a:pt x="2527944" y="1248572"/>
                </a:lnTo>
                <a:cubicBezTo>
                  <a:pt x="2514455" y="1250937"/>
                  <a:pt x="2502581" y="1252544"/>
                  <a:pt x="2493082" y="1252544"/>
                </a:cubicBezTo>
                <a:cubicBezTo>
                  <a:pt x="2453472" y="1252544"/>
                  <a:pt x="2439224" y="1230414"/>
                  <a:pt x="2439224" y="1188612"/>
                </a:cubicBezTo>
                <a:lnTo>
                  <a:pt x="2439224" y="991424"/>
                </a:lnTo>
                <a:lnTo>
                  <a:pt x="2520059" y="991424"/>
                </a:lnTo>
                <a:lnTo>
                  <a:pt x="2520059" y="918034"/>
                </a:lnTo>
                <a:lnTo>
                  <a:pt x="2439224" y="918034"/>
                </a:lnTo>
                <a:lnTo>
                  <a:pt x="2439224" y="799722"/>
                </a:lnTo>
                <a:lnTo>
                  <a:pt x="2347274" y="799722"/>
                </a:lnTo>
                <a:lnTo>
                  <a:pt x="2347274" y="918034"/>
                </a:lnTo>
                <a:lnTo>
                  <a:pt x="2278312" y="918034"/>
                </a:lnTo>
                <a:lnTo>
                  <a:pt x="2278312" y="991424"/>
                </a:lnTo>
                <a:lnTo>
                  <a:pt x="2347274" y="991424"/>
                </a:lnTo>
                <a:lnTo>
                  <a:pt x="2347274" y="1206014"/>
                </a:lnTo>
                <a:cubicBezTo>
                  <a:pt x="2347274" y="1295197"/>
                  <a:pt x="2401893" y="1325177"/>
                  <a:pt x="2467721" y="1325177"/>
                </a:cubicBezTo>
                <a:moveTo>
                  <a:pt x="2012058" y="1333122"/>
                </a:moveTo>
                <a:cubicBezTo>
                  <a:pt x="2065157" y="1333122"/>
                  <a:pt x="2104007" y="1311843"/>
                  <a:pt x="2126140" y="1271554"/>
                </a:cubicBezTo>
                <a:lnTo>
                  <a:pt x="2126140" y="1321300"/>
                </a:lnTo>
                <a:lnTo>
                  <a:pt x="2218849" y="1321300"/>
                </a:lnTo>
                <a:lnTo>
                  <a:pt x="2218849" y="918129"/>
                </a:lnTo>
                <a:lnTo>
                  <a:pt x="2124525" y="918129"/>
                </a:lnTo>
                <a:lnTo>
                  <a:pt x="2124525" y="1141419"/>
                </a:lnTo>
                <a:cubicBezTo>
                  <a:pt x="2124525" y="1222659"/>
                  <a:pt x="2081685" y="1255854"/>
                  <a:pt x="2039700" y="1255854"/>
                </a:cubicBezTo>
                <a:cubicBezTo>
                  <a:pt x="1992110" y="1255854"/>
                  <a:pt x="1971593" y="1224267"/>
                  <a:pt x="1971593" y="1170643"/>
                </a:cubicBezTo>
                <a:lnTo>
                  <a:pt x="1971593" y="918129"/>
                </a:lnTo>
                <a:lnTo>
                  <a:pt x="1877269" y="918129"/>
                </a:lnTo>
                <a:lnTo>
                  <a:pt x="1877269" y="1184829"/>
                </a:lnTo>
                <a:cubicBezTo>
                  <a:pt x="1877269" y="1282619"/>
                  <a:pt x="1932742" y="1333122"/>
                  <a:pt x="2012058" y="1333122"/>
                </a:cubicBezTo>
                <a:moveTo>
                  <a:pt x="1749698" y="1325177"/>
                </a:moveTo>
                <a:cubicBezTo>
                  <a:pt x="1771926" y="1325177"/>
                  <a:pt x="1796433" y="1322056"/>
                  <a:pt x="1809921" y="1317233"/>
                </a:cubicBezTo>
                <a:lnTo>
                  <a:pt x="1809921" y="1248572"/>
                </a:lnTo>
                <a:cubicBezTo>
                  <a:pt x="1796433" y="1250937"/>
                  <a:pt x="1784559" y="1252544"/>
                  <a:pt x="1775060" y="1252544"/>
                </a:cubicBezTo>
                <a:cubicBezTo>
                  <a:pt x="1735450" y="1252544"/>
                  <a:pt x="1721201" y="1230414"/>
                  <a:pt x="1721201" y="1188612"/>
                </a:cubicBezTo>
                <a:lnTo>
                  <a:pt x="1721201" y="991424"/>
                </a:lnTo>
                <a:lnTo>
                  <a:pt x="1802037" y="991424"/>
                </a:lnTo>
                <a:lnTo>
                  <a:pt x="1802037" y="918034"/>
                </a:lnTo>
                <a:lnTo>
                  <a:pt x="1721201" y="918034"/>
                </a:lnTo>
                <a:lnTo>
                  <a:pt x="1721201" y="799722"/>
                </a:lnTo>
                <a:lnTo>
                  <a:pt x="1629252" y="799722"/>
                </a:lnTo>
                <a:lnTo>
                  <a:pt x="1629252" y="918034"/>
                </a:lnTo>
                <a:lnTo>
                  <a:pt x="1560290" y="918034"/>
                </a:lnTo>
                <a:lnTo>
                  <a:pt x="1560290" y="991424"/>
                </a:lnTo>
                <a:lnTo>
                  <a:pt x="1629252" y="991424"/>
                </a:lnTo>
                <a:lnTo>
                  <a:pt x="1629252" y="1206014"/>
                </a:lnTo>
                <a:cubicBezTo>
                  <a:pt x="1629252" y="1295197"/>
                  <a:pt x="1683966" y="1325177"/>
                  <a:pt x="1749698" y="1325177"/>
                </a:cubicBezTo>
                <a:moveTo>
                  <a:pt x="1392349" y="815516"/>
                </a:moveTo>
                <a:cubicBezTo>
                  <a:pt x="1392349" y="849468"/>
                  <a:pt x="1420086" y="877084"/>
                  <a:pt x="1454187" y="877084"/>
                </a:cubicBezTo>
                <a:cubicBezTo>
                  <a:pt x="1488288" y="877084"/>
                  <a:pt x="1516025" y="849468"/>
                  <a:pt x="1516025" y="815516"/>
                </a:cubicBezTo>
                <a:cubicBezTo>
                  <a:pt x="1516025" y="780807"/>
                  <a:pt x="1488288" y="753191"/>
                  <a:pt x="1454187" y="753191"/>
                </a:cubicBezTo>
                <a:cubicBezTo>
                  <a:pt x="1420086" y="753191"/>
                  <a:pt x="1392349" y="780712"/>
                  <a:pt x="1392349" y="815516"/>
                </a:cubicBezTo>
                <a:moveTo>
                  <a:pt x="1407358" y="1321205"/>
                </a:moveTo>
                <a:lnTo>
                  <a:pt x="1500827" y="1321205"/>
                </a:lnTo>
                <a:lnTo>
                  <a:pt x="1500827" y="918034"/>
                </a:lnTo>
                <a:lnTo>
                  <a:pt x="1407358" y="918034"/>
                </a:lnTo>
                <a:lnTo>
                  <a:pt x="1407358" y="1321205"/>
                </a:lnTo>
                <a:close/>
                <a:moveTo>
                  <a:pt x="1275798" y="1325177"/>
                </a:moveTo>
                <a:cubicBezTo>
                  <a:pt x="1298025" y="1325177"/>
                  <a:pt x="1322532" y="1322056"/>
                  <a:pt x="1336021" y="1317233"/>
                </a:cubicBezTo>
                <a:lnTo>
                  <a:pt x="1336021" y="1248572"/>
                </a:lnTo>
                <a:cubicBezTo>
                  <a:pt x="1322532" y="1250937"/>
                  <a:pt x="1310659" y="1252544"/>
                  <a:pt x="1301160" y="1252544"/>
                </a:cubicBezTo>
                <a:cubicBezTo>
                  <a:pt x="1261549" y="1252544"/>
                  <a:pt x="1247301" y="1230414"/>
                  <a:pt x="1247301" y="1188612"/>
                </a:cubicBezTo>
                <a:lnTo>
                  <a:pt x="1247301" y="991424"/>
                </a:lnTo>
                <a:lnTo>
                  <a:pt x="1328137" y="991424"/>
                </a:lnTo>
                <a:lnTo>
                  <a:pt x="1328137" y="918034"/>
                </a:lnTo>
                <a:lnTo>
                  <a:pt x="1247301" y="918034"/>
                </a:lnTo>
                <a:lnTo>
                  <a:pt x="1247301" y="799722"/>
                </a:lnTo>
                <a:lnTo>
                  <a:pt x="1155352" y="799722"/>
                </a:lnTo>
                <a:lnTo>
                  <a:pt x="1155352" y="918034"/>
                </a:lnTo>
                <a:lnTo>
                  <a:pt x="1086390" y="918034"/>
                </a:lnTo>
                <a:lnTo>
                  <a:pt x="1086390" y="991424"/>
                </a:lnTo>
                <a:lnTo>
                  <a:pt x="1155352" y="991424"/>
                </a:lnTo>
                <a:lnTo>
                  <a:pt x="1155352" y="1206014"/>
                </a:lnTo>
                <a:cubicBezTo>
                  <a:pt x="1155352" y="1295197"/>
                  <a:pt x="1210065" y="1325177"/>
                  <a:pt x="1275798" y="1325177"/>
                </a:cubicBezTo>
                <a:moveTo>
                  <a:pt x="878839" y="1333122"/>
                </a:moveTo>
                <a:cubicBezTo>
                  <a:pt x="981047" y="1333122"/>
                  <a:pt x="1057988" y="1282619"/>
                  <a:pt x="1057988" y="1202136"/>
                </a:cubicBezTo>
                <a:cubicBezTo>
                  <a:pt x="1057988" y="1131962"/>
                  <a:pt x="999380" y="1100374"/>
                  <a:pt x="909805" y="1080608"/>
                </a:cubicBezTo>
                <a:lnTo>
                  <a:pt x="860696" y="1069543"/>
                </a:lnTo>
                <a:cubicBezTo>
                  <a:pt x="815481" y="1060085"/>
                  <a:pt x="796483" y="1049020"/>
                  <a:pt x="796483" y="1023012"/>
                </a:cubicBezTo>
                <a:cubicBezTo>
                  <a:pt x="796483" y="993789"/>
                  <a:pt x="825835" y="975630"/>
                  <a:pt x="866205" y="975630"/>
                </a:cubicBezTo>
                <a:cubicBezTo>
                  <a:pt x="911420" y="975630"/>
                  <a:pt x="939917" y="994545"/>
                  <a:pt x="949415" y="1026890"/>
                </a:cubicBezTo>
                <a:lnTo>
                  <a:pt x="1043740" y="1026890"/>
                </a:lnTo>
                <a:cubicBezTo>
                  <a:pt x="1034241" y="961444"/>
                  <a:pt x="974778" y="906969"/>
                  <a:pt x="867060" y="906969"/>
                </a:cubicBezTo>
                <a:cubicBezTo>
                  <a:pt x="768841" y="906969"/>
                  <a:pt x="700639" y="957472"/>
                  <a:pt x="700639" y="1028497"/>
                </a:cubicBezTo>
                <a:cubicBezTo>
                  <a:pt x="700639" y="1095551"/>
                  <a:pt x="748989" y="1129503"/>
                  <a:pt x="836948" y="1148418"/>
                </a:cubicBezTo>
                <a:lnTo>
                  <a:pt x="884538" y="1158632"/>
                </a:lnTo>
                <a:cubicBezTo>
                  <a:pt x="941626" y="1170454"/>
                  <a:pt x="962239" y="1183883"/>
                  <a:pt x="962239" y="1211499"/>
                </a:cubicBezTo>
                <a:cubicBezTo>
                  <a:pt x="962239" y="1244600"/>
                  <a:pt x="929753" y="1263610"/>
                  <a:pt x="883778" y="1263610"/>
                </a:cubicBezTo>
                <a:cubicBezTo>
                  <a:pt x="825930" y="1263610"/>
                  <a:pt x="795058" y="1235994"/>
                  <a:pt x="787934" y="1195800"/>
                </a:cubicBezTo>
                <a:lnTo>
                  <a:pt x="686486" y="1195800"/>
                </a:lnTo>
                <a:cubicBezTo>
                  <a:pt x="692565" y="1276282"/>
                  <a:pt x="761527" y="1333122"/>
                  <a:pt x="878839" y="1333122"/>
                </a:cubicBezTo>
                <a:moveTo>
                  <a:pt x="271764" y="1321205"/>
                </a:moveTo>
                <a:lnTo>
                  <a:pt x="366088" y="1321205"/>
                </a:lnTo>
                <a:lnTo>
                  <a:pt x="366088" y="1096402"/>
                </a:lnTo>
                <a:cubicBezTo>
                  <a:pt x="366088" y="1016676"/>
                  <a:pt x="410448" y="983574"/>
                  <a:pt x="457182" y="983574"/>
                </a:cubicBezTo>
                <a:cubicBezTo>
                  <a:pt x="506292" y="983574"/>
                  <a:pt x="523770" y="1016676"/>
                  <a:pt x="523770" y="1060936"/>
                </a:cubicBezTo>
                <a:lnTo>
                  <a:pt x="523770" y="1321300"/>
                </a:lnTo>
                <a:lnTo>
                  <a:pt x="618854" y="1321300"/>
                </a:lnTo>
                <a:lnTo>
                  <a:pt x="618854" y="1053087"/>
                </a:lnTo>
                <a:cubicBezTo>
                  <a:pt x="618854" y="958418"/>
                  <a:pt x="565755" y="906307"/>
                  <a:pt x="484159" y="906307"/>
                </a:cubicBezTo>
                <a:cubicBezTo>
                  <a:pt x="425551" y="906307"/>
                  <a:pt x="385086" y="936287"/>
                  <a:pt x="363713" y="970239"/>
                </a:cubicBezTo>
                <a:lnTo>
                  <a:pt x="363713" y="918129"/>
                </a:lnTo>
                <a:lnTo>
                  <a:pt x="271764" y="918129"/>
                </a:lnTo>
                <a:lnTo>
                  <a:pt x="271764" y="1321205"/>
                </a:lnTo>
                <a:lnTo>
                  <a:pt x="271764" y="1321205"/>
                </a:lnTo>
                <a:close/>
                <a:moveTo>
                  <a:pt x="65732" y="1321205"/>
                </a:moveTo>
                <a:lnTo>
                  <a:pt x="164806" y="1321205"/>
                </a:lnTo>
                <a:lnTo>
                  <a:pt x="164806" y="768890"/>
                </a:lnTo>
                <a:lnTo>
                  <a:pt x="65732" y="768890"/>
                </a:lnTo>
                <a:lnTo>
                  <a:pt x="65732" y="1321205"/>
                </a:lnTo>
                <a:lnTo>
                  <a:pt x="65732" y="1321205"/>
                </a:lnTo>
                <a:close/>
                <a:moveTo>
                  <a:pt x="3290040" y="579931"/>
                </a:moveTo>
                <a:cubicBezTo>
                  <a:pt x="3392249" y="579931"/>
                  <a:pt x="3469190" y="529428"/>
                  <a:pt x="3469190" y="448945"/>
                </a:cubicBezTo>
                <a:cubicBezTo>
                  <a:pt x="3469190" y="378771"/>
                  <a:pt x="3410582" y="347183"/>
                  <a:pt x="3321007" y="327417"/>
                </a:cubicBezTo>
                <a:lnTo>
                  <a:pt x="3271898" y="316352"/>
                </a:lnTo>
                <a:cubicBezTo>
                  <a:pt x="3226683" y="306894"/>
                  <a:pt x="3207685" y="295829"/>
                  <a:pt x="3207685" y="269821"/>
                </a:cubicBezTo>
                <a:cubicBezTo>
                  <a:pt x="3207685" y="240597"/>
                  <a:pt x="3237037" y="222534"/>
                  <a:pt x="3277407" y="222534"/>
                </a:cubicBezTo>
                <a:cubicBezTo>
                  <a:pt x="3322622" y="222534"/>
                  <a:pt x="3351119" y="241449"/>
                  <a:pt x="3360617" y="273793"/>
                </a:cubicBezTo>
                <a:lnTo>
                  <a:pt x="3454942" y="273793"/>
                </a:lnTo>
                <a:cubicBezTo>
                  <a:pt x="3445443" y="208348"/>
                  <a:pt x="3385979" y="153873"/>
                  <a:pt x="3278262" y="153873"/>
                </a:cubicBezTo>
                <a:cubicBezTo>
                  <a:pt x="3179948" y="153873"/>
                  <a:pt x="3111841" y="204375"/>
                  <a:pt x="3111841" y="275401"/>
                </a:cubicBezTo>
                <a:cubicBezTo>
                  <a:pt x="3111841" y="342454"/>
                  <a:pt x="3160191" y="376406"/>
                  <a:pt x="3248151" y="395321"/>
                </a:cubicBezTo>
                <a:lnTo>
                  <a:pt x="3295740" y="405535"/>
                </a:lnTo>
                <a:cubicBezTo>
                  <a:pt x="3352828" y="417357"/>
                  <a:pt x="3373441" y="430787"/>
                  <a:pt x="3373441" y="458402"/>
                </a:cubicBezTo>
                <a:cubicBezTo>
                  <a:pt x="3373441" y="491504"/>
                  <a:pt x="3340955" y="510513"/>
                  <a:pt x="3294980" y="510513"/>
                </a:cubicBezTo>
                <a:cubicBezTo>
                  <a:pt x="3237132" y="510513"/>
                  <a:pt x="3206260" y="482897"/>
                  <a:pt x="3199136" y="442703"/>
                </a:cubicBezTo>
                <a:lnTo>
                  <a:pt x="3097688" y="442703"/>
                </a:lnTo>
                <a:cubicBezTo>
                  <a:pt x="3103862" y="523091"/>
                  <a:pt x="3172729" y="579931"/>
                  <a:pt x="3290040" y="579931"/>
                </a:cubicBezTo>
                <a:moveTo>
                  <a:pt x="2747463" y="325052"/>
                </a:moveTo>
                <a:cubicBezTo>
                  <a:pt x="2756202" y="268213"/>
                  <a:pt x="2799802" y="228019"/>
                  <a:pt x="2855276" y="228019"/>
                </a:cubicBezTo>
                <a:cubicBezTo>
                  <a:pt x="2915499" y="228019"/>
                  <a:pt x="2953494" y="266700"/>
                  <a:pt x="2962233" y="325052"/>
                </a:cubicBezTo>
                <a:lnTo>
                  <a:pt x="2747463" y="325052"/>
                </a:lnTo>
                <a:close/>
                <a:moveTo>
                  <a:pt x="2859170" y="579931"/>
                </a:moveTo>
                <a:cubicBezTo>
                  <a:pt x="2959004" y="579931"/>
                  <a:pt x="3023976" y="531792"/>
                  <a:pt x="3045444" y="463131"/>
                </a:cubicBezTo>
                <a:lnTo>
                  <a:pt x="2945610" y="463131"/>
                </a:lnTo>
                <a:cubicBezTo>
                  <a:pt x="2932977" y="486775"/>
                  <a:pt x="2906760" y="505690"/>
                  <a:pt x="2860785" y="505690"/>
                </a:cubicBezTo>
                <a:cubicBezTo>
                  <a:pt x="2797427" y="505690"/>
                  <a:pt x="2750598" y="460672"/>
                  <a:pt x="2745848" y="393619"/>
                </a:cubicBezTo>
                <a:lnTo>
                  <a:pt x="3056462" y="393619"/>
                </a:lnTo>
                <a:cubicBezTo>
                  <a:pt x="3054848" y="240597"/>
                  <a:pt x="2974012" y="153022"/>
                  <a:pt x="2852806" y="153022"/>
                </a:cubicBezTo>
                <a:cubicBezTo>
                  <a:pt x="2742619" y="153022"/>
                  <a:pt x="2649909" y="241354"/>
                  <a:pt x="2649909" y="367611"/>
                </a:cubicBezTo>
                <a:cubicBezTo>
                  <a:pt x="2650004" y="494719"/>
                  <a:pt x="2729985" y="579931"/>
                  <a:pt x="2859170" y="579931"/>
                </a:cubicBezTo>
                <a:moveTo>
                  <a:pt x="2465536" y="62325"/>
                </a:moveTo>
                <a:cubicBezTo>
                  <a:pt x="2465536" y="96277"/>
                  <a:pt x="2493273" y="123893"/>
                  <a:pt x="2527374" y="123893"/>
                </a:cubicBezTo>
                <a:cubicBezTo>
                  <a:pt x="2561475" y="123893"/>
                  <a:pt x="2589211" y="96277"/>
                  <a:pt x="2589211" y="62325"/>
                </a:cubicBezTo>
                <a:cubicBezTo>
                  <a:pt x="2589211" y="27616"/>
                  <a:pt x="2561475" y="0"/>
                  <a:pt x="2527374" y="0"/>
                </a:cubicBezTo>
                <a:cubicBezTo>
                  <a:pt x="2493273" y="0"/>
                  <a:pt x="2465536" y="27616"/>
                  <a:pt x="2465536" y="62325"/>
                </a:cubicBezTo>
                <a:moveTo>
                  <a:pt x="2480639" y="568109"/>
                </a:moveTo>
                <a:lnTo>
                  <a:pt x="2574108" y="568109"/>
                </a:lnTo>
                <a:lnTo>
                  <a:pt x="2574108" y="164938"/>
                </a:lnTo>
                <a:lnTo>
                  <a:pt x="2480639" y="164938"/>
                </a:lnTo>
                <a:lnTo>
                  <a:pt x="2480639" y="568109"/>
                </a:lnTo>
                <a:close/>
                <a:moveTo>
                  <a:pt x="2183703" y="568109"/>
                </a:moveTo>
                <a:lnTo>
                  <a:pt x="2278027" y="568109"/>
                </a:lnTo>
                <a:lnTo>
                  <a:pt x="2278027" y="385864"/>
                </a:lnTo>
                <a:cubicBezTo>
                  <a:pt x="2278027" y="314082"/>
                  <a:pt x="2298640" y="266700"/>
                  <a:pt x="2347749" y="249393"/>
                </a:cubicBezTo>
                <a:cubicBezTo>
                  <a:pt x="2367602" y="242300"/>
                  <a:pt x="2391349" y="240692"/>
                  <a:pt x="2419846" y="243056"/>
                </a:cubicBezTo>
                <a:lnTo>
                  <a:pt x="2419846" y="153116"/>
                </a:lnTo>
                <a:cubicBezTo>
                  <a:pt x="2349269" y="149144"/>
                  <a:pt x="2301775" y="176003"/>
                  <a:pt x="2275653" y="247785"/>
                </a:cubicBezTo>
                <a:lnTo>
                  <a:pt x="2275653" y="164938"/>
                </a:lnTo>
                <a:lnTo>
                  <a:pt x="2183703" y="164938"/>
                </a:lnTo>
                <a:lnTo>
                  <a:pt x="2183703" y="568109"/>
                </a:lnTo>
                <a:close/>
                <a:moveTo>
                  <a:pt x="1778195" y="366098"/>
                </a:moveTo>
                <a:cubicBezTo>
                  <a:pt x="1778195" y="282494"/>
                  <a:pt x="1814671" y="228776"/>
                  <a:pt x="1881258" y="228776"/>
                </a:cubicBezTo>
                <a:cubicBezTo>
                  <a:pt x="1943856" y="228776"/>
                  <a:pt x="1987456" y="286372"/>
                  <a:pt x="1987456" y="366098"/>
                </a:cubicBezTo>
                <a:cubicBezTo>
                  <a:pt x="1987456" y="446581"/>
                  <a:pt x="1943856" y="504933"/>
                  <a:pt x="1881258" y="504933"/>
                </a:cubicBezTo>
                <a:cubicBezTo>
                  <a:pt x="1814576" y="504933"/>
                  <a:pt x="1778195" y="450553"/>
                  <a:pt x="1778195" y="366098"/>
                </a:cubicBezTo>
                <a:moveTo>
                  <a:pt x="1862925" y="579931"/>
                </a:moveTo>
                <a:cubicBezTo>
                  <a:pt x="1921533" y="579931"/>
                  <a:pt x="1964373" y="553923"/>
                  <a:pt x="1985746" y="517606"/>
                </a:cubicBezTo>
                <a:lnTo>
                  <a:pt x="1985746" y="568109"/>
                </a:lnTo>
                <a:lnTo>
                  <a:pt x="2080830" y="568109"/>
                </a:lnTo>
                <a:lnTo>
                  <a:pt x="2080830" y="164938"/>
                </a:lnTo>
                <a:lnTo>
                  <a:pt x="1985746" y="164938"/>
                </a:lnTo>
                <a:lnTo>
                  <a:pt x="1985746" y="217048"/>
                </a:lnTo>
                <a:cubicBezTo>
                  <a:pt x="1964373" y="180732"/>
                  <a:pt x="1921533" y="153116"/>
                  <a:pt x="1862925" y="153116"/>
                </a:cubicBezTo>
                <a:cubicBezTo>
                  <a:pt x="1759862" y="153116"/>
                  <a:pt x="1681496" y="233599"/>
                  <a:pt x="1681496" y="366098"/>
                </a:cubicBezTo>
                <a:cubicBezTo>
                  <a:pt x="1681496" y="498597"/>
                  <a:pt x="1759957" y="579931"/>
                  <a:pt x="1862925" y="579931"/>
                </a:cubicBezTo>
                <a:moveTo>
                  <a:pt x="1398049" y="579931"/>
                </a:moveTo>
                <a:cubicBezTo>
                  <a:pt x="1451148" y="579931"/>
                  <a:pt x="1489998" y="558651"/>
                  <a:pt x="1512131" y="518363"/>
                </a:cubicBezTo>
                <a:lnTo>
                  <a:pt x="1512131" y="568109"/>
                </a:lnTo>
                <a:lnTo>
                  <a:pt x="1604840" y="568109"/>
                </a:lnTo>
                <a:lnTo>
                  <a:pt x="1604840" y="164938"/>
                </a:lnTo>
                <a:lnTo>
                  <a:pt x="1510516" y="164938"/>
                </a:lnTo>
                <a:lnTo>
                  <a:pt x="1510516" y="388228"/>
                </a:lnTo>
                <a:cubicBezTo>
                  <a:pt x="1510516" y="469468"/>
                  <a:pt x="1467771" y="502663"/>
                  <a:pt x="1425691" y="502663"/>
                </a:cubicBezTo>
                <a:cubicBezTo>
                  <a:pt x="1378101" y="502663"/>
                  <a:pt x="1357488" y="471075"/>
                  <a:pt x="1357488" y="417452"/>
                </a:cubicBezTo>
                <a:lnTo>
                  <a:pt x="1357488" y="164938"/>
                </a:lnTo>
                <a:lnTo>
                  <a:pt x="1263164" y="164938"/>
                </a:lnTo>
                <a:lnTo>
                  <a:pt x="1263164" y="431543"/>
                </a:lnTo>
                <a:cubicBezTo>
                  <a:pt x="1263259" y="529428"/>
                  <a:pt x="1318733" y="579931"/>
                  <a:pt x="1398049" y="579931"/>
                </a:cubicBezTo>
                <a:moveTo>
                  <a:pt x="1136734" y="572081"/>
                </a:moveTo>
                <a:cubicBezTo>
                  <a:pt x="1158961" y="572081"/>
                  <a:pt x="1183468" y="568960"/>
                  <a:pt x="1196957" y="564137"/>
                </a:cubicBezTo>
                <a:lnTo>
                  <a:pt x="1196957" y="495476"/>
                </a:lnTo>
                <a:cubicBezTo>
                  <a:pt x="1183468" y="497840"/>
                  <a:pt x="1171595" y="499448"/>
                  <a:pt x="1162096" y="499448"/>
                </a:cubicBezTo>
                <a:cubicBezTo>
                  <a:pt x="1122486" y="499448"/>
                  <a:pt x="1108237" y="477412"/>
                  <a:pt x="1108237" y="435515"/>
                </a:cubicBezTo>
                <a:lnTo>
                  <a:pt x="1108237" y="238233"/>
                </a:lnTo>
                <a:lnTo>
                  <a:pt x="1189073" y="238233"/>
                </a:lnTo>
                <a:lnTo>
                  <a:pt x="1189073" y="164843"/>
                </a:lnTo>
                <a:lnTo>
                  <a:pt x="1108237" y="164843"/>
                </a:lnTo>
                <a:lnTo>
                  <a:pt x="1108237" y="46531"/>
                </a:lnTo>
                <a:lnTo>
                  <a:pt x="1016288" y="46531"/>
                </a:lnTo>
                <a:lnTo>
                  <a:pt x="1016288" y="164843"/>
                </a:lnTo>
                <a:lnTo>
                  <a:pt x="947326" y="164843"/>
                </a:lnTo>
                <a:lnTo>
                  <a:pt x="947326" y="238233"/>
                </a:lnTo>
                <a:lnTo>
                  <a:pt x="1016288" y="238233"/>
                </a:lnTo>
                <a:lnTo>
                  <a:pt x="1016288" y="452823"/>
                </a:lnTo>
                <a:cubicBezTo>
                  <a:pt x="1016288" y="542101"/>
                  <a:pt x="1070906" y="572081"/>
                  <a:pt x="1136734" y="572081"/>
                </a:cubicBezTo>
                <a:moveTo>
                  <a:pt x="734360" y="579931"/>
                </a:moveTo>
                <a:cubicBezTo>
                  <a:pt x="840558" y="579931"/>
                  <a:pt x="907905" y="515998"/>
                  <a:pt x="919019" y="441095"/>
                </a:cubicBezTo>
                <a:lnTo>
                  <a:pt x="825550" y="441095"/>
                </a:lnTo>
                <a:cubicBezTo>
                  <a:pt x="812821" y="476561"/>
                  <a:pt x="785939" y="502663"/>
                  <a:pt x="735975" y="502663"/>
                </a:cubicBezTo>
                <a:cubicBezTo>
                  <a:pt x="678127" y="502663"/>
                  <a:pt x="632152" y="456133"/>
                  <a:pt x="632152" y="367706"/>
                </a:cubicBezTo>
                <a:cubicBezTo>
                  <a:pt x="632152" y="278522"/>
                  <a:pt x="677367" y="231235"/>
                  <a:pt x="738350" y="231235"/>
                </a:cubicBezTo>
                <a:cubicBezTo>
                  <a:pt x="784325" y="231235"/>
                  <a:pt x="812821" y="256486"/>
                  <a:pt x="825550" y="292803"/>
                </a:cubicBezTo>
                <a:lnTo>
                  <a:pt x="918259" y="292803"/>
                </a:lnTo>
                <a:cubicBezTo>
                  <a:pt x="907145" y="217048"/>
                  <a:pt x="842173" y="153967"/>
                  <a:pt x="736735" y="153967"/>
                </a:cubicBezTo>
                <a:cubicBezTo>
                  <a:pt x="620278" y="153967"/>
                  <a:pt x="533079" y="237571"/>
                  <a:pt x="533079" y="367800"/>
                </a:cubicBezTo>
                <a:cubicBezTo>
                  <a:pt x="533079" y="499448"/>
                  <a:pt x="618664" y="579931"/>
                  <a:pt x="734360" y="579931"/>
                </a:cubicBezTo>
                <a:moveTo>
                  <a:pt x="172690" y="370070"/>
                </a:moveTo>
                <a:lnTo>
                  <a:pt x="209926" y="261971"/>
                </a:lnTo>
                <a:cubicBezTo>
                  <a:pt x="225789" y="220926"/>
                  <a:pt x="240797" y="174395"/>
                  <a:pt x="259035" y="119164"/>
                </a:cubicBezTo>
                <a:lnTo>
                  <a:pt x="259795" y="119164"/>
                </a:lnTo>
                <a:cubicBezTo>
                  <a:pt x="278793" y="174395"/>
                  <a:pt x="294656" y="221777"/>
                  <a:pt x="308904" y="261215"/>
                </a:cubicBezTo>
                <a:lnTo>
                  <a:pt x="346140" y="370070"/>
                </a:lnTo>
                <a:lnTo>
                  <a:pt x="172690" y="370070"/>
                </a:lnTo>
                <a:close/>
                <a:moveTo>
                  <a:pt x="0" y="568109"/>
                </a:moveTo>
                <a:lnTo>
                  <a:pt x="103823" y="568109"/>
                </a:lnTo>
                <a:lnTo>
                  <a:pt x="143433" y="452917"/>
                </a:lnTo>
                <a:lnTo>
                  <a:pt x="374827" y="452917"/>
                </a:lnTo>
                <a:lnTo>
                  <a:pt x="414437" y="568109"/>
                </a:lnTo>
                <a:lnTo>
                  <a:pt x="520635" y="568109"/>
                </a:lnTo>
                <a:lnTo>
                  <a:pt x="316124" y="15794"/>
                </a:lnTo>
                <a:lnTo>
                  <a:pt x="206791" y="15794"/>
                </a:lnTo>
                <a:lnTo>
                  <a:pt x="0" y="568109"/>
                </a:lnTo>
                <a:close/>
              </a:path>
            </a:pathLst>
          </a:custGeom>
          <a:solidFill>
            <a:schemeClr val="bg1"/>
          </a:solidFill>
          <a:ln w="9499" cap="flat">
            <a:noFill/>
            <a:prstDash val="solid"/>
            <a:miter/>
          </a:ln>
        </p:spPr>
        <p:txBody>
          <a:bodyPr rtlCol="0" anchor="ctr"/>
          <a:lstStyle/>
          <a:p>
            <a:endParaRPr lang="en-US"/>
          </a:p>
        </p:txBody>
      </p:sp>
      <p:sp>
        <p:nvSpPr>
          <p:cNvPr id="21" name="Picture Placeholder 20">
            <a:extLst>
              <a:ext uri="{FF2B5EF4-FFF2-40B4-BE49-F238E27FC236}">
                <a16:creationId xmlns:a16="http://schemas.microsoft.com/office/drawing/2014/main" id="{EB1CCA5B-9CF3-3D9F-2FAF-8ADCA0DD54D0}"/>
              </a:ext>
            </a:extLst>
          </p:cNvPr>
          <p:cNvSpPr>
            <a:spLocks noGrp="1"/>
          </p:cNvSpPr>
          <p:nvPr>
            <p:ph type="pic" sz="quarter" idx="10"/>
          </p:nvPr>
        </p:nvSpPr>
        <p:spPr>
          <a:xfrm>
            <a:off x="7389936" y="2057498"/>
            <a:ext cx="3704784" cy="3705082"/>
          </a:xfrm>
          <a:custGeom>
            <a:avLst/>
            <a:gdLst>
              <a:gd name="connsiteX0" fmla="*/ 1517053 w 3034108"/>
              <a:gd name="connsiteY0" fmla="*/ 0 h 3034353"/>
              <a:gd name="connsiteX1" fmla="*/ 3034108 w 3034108"/>
              <a:gd name="connsiteY1" fmla="*/ 1517053 h 3034353"/>
              <a:gd name="connsiteX2" fmla="*/ 1517053 w 3034108"/>
              <a:gd name="connsiteY2" fmla="*/ 3034353 h 3034353"/>
              <a:gd name="connsiteX3" fmla="*/ 0 w 3034108"/>
              <a:gd name="connsiteY3" fmla="*/ 1517053 h 3034353"/>
              <a:gd name="connsiteX4" fmla="*/ 1517053 w 3034108"/>
              <a:gd name="connsiteY4" fmla="*/ 0 h 303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4108" h="3034353">
                <a:moveTo>
                  <a:pt x="1517053" y="0"/>
                </a:moveTo>
                <a:cubicBezTo>
                  <a:pt x="2354917" y="0"/>
                  <a:pt x="3034108" y="679191"/>
                  <a:pt x="3034108" y="1517053"/>
                </a:cubicBezTo>
                <a:cubicBezTo>
                  <a:pt x="3034108" y="2355161"/>
                  <a:pt x="2354917" y="3034353"/>
                  <a:pt x="1517053" y="3034353"/>
                </a:cubicBezTo>
                <a:cubicBezTo>
                  <a:pt x="679191" y="3034353"/>
                  <a:pt x="0" y="2355161"/>
                  <a:pt x="0" y="1517053"/>
                </a:cubicBezTo>
                <a:cubicBezTo>
                  <a:pt x="0" y="679191"/>
                  <a:pt x="679191" y="0"/>
                  <a:pt x="1517053" y="0"/>
                </a:cubicBezTo>
                <a:close/>
              </a:path>
            </a:pathLst>
          </a:custGeom>
          <a:solidFill>
            <a:schemeClr val="accent1"/>
          </a:solidFill>
        </p:spPr>
        <p:txBody>
          <a:bodyPr wrap="square" anchor="ctr" anchorCtr="0">
            <a:noAutofit/>
          </a:bodyPr>
          <a:lstStyle>
            <a:lvl1pPr algn="ctr">
              <a:defRPr sz="1000">
                <a:solidFill>
                  <a:schemeClr val="bg1"/>
                </a:solidFill>
              </a:defRPr>
            </a:lvl1pPr>
          </a:lstStyle>
          <a:p>
            <a:endParaRPr lang="en-US"/>
          </a:p>
        </p:txBody>
      </p:sp>
      <p:sp>
        <p:nvSpPr>
          <p:cNvPr id="3" name="Footer Placeholder 4">
            <a:extLst>
              <a:ext uri="{FF2B5EF4-FFF2-40B4-BE49-F238E27FC236}">
                <a16:creationId xmlns:a16="http://schemas.microsoft.com/office/drawing/2014/main" id="{F4C3B3E4-F5E6-D500-4ECE-A675832895B9}"/>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bg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39119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eature Copy">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14322" y="269600"/>
            <a:ext cx="7132401" cy="3159399"/>
          </a:xfrm>
        </p:spPr>
        <p:txBody>
          <a:bodyPr/>
          <a:lstStyle>
            <a:lvl1pPr>
              <a:defRPr sz="4200" b="0" i="0">
                <a:solidFill>
                  <a:schemeClr val="bg1"/>
                </a:solidFill>
                <a:latin typeface="+mj-lt"/>
              </a:defRPr>
            </a:lvl1pPr>
          </a:lstStyle>
          <a:p>
            <a:r>
              <a:rPr lang="en-US" dirty="0"/>
              <a:t>Click to edit Master title style</a:t>
            </a:r>
            <a:endParaRPr lang="en-GB" dirty="0"/>
          </a:p>
        </p:txBody>
      </p:sp>
      <p:sp>
        <p:nvSpPr>
          <p:cNvPr id="3" name="Graphic 9">
            <a:extLst>
              <a:ext uri="{FF2B5EF4-FFF2-40B4-BE49-F238E27FC236}">
                <a16:creationId xmlns:a16="http://schemas.microsoft.com/office/drawing/2014/main" id="{9B1AB03E-57D3-D012-D1A8-49BD6BF75415}"/>
              </a:ext>
            </a:extLst>
          </p:cNvPr>
          <p:cNvSpPr/>
          <p:nvPr userDrawn="1"/>
        </p:nvSpPr>
        <p:spPr>
          <a:xfrm>
            <a:off x="352425" y="5770222"/>
            <a:ext cx="1250905" cy="778216"/>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a:p>
        </p:txBody>
      </p:sp>
      <p:sp>
        <p:nvSpPr>
          <p:cNvPr id="8" name="Slide Number Placeholder 7">
            <a:extLst>
              <a:ext uri="{FF2B5EF4-FFF2-40B4-BE49-F238E27FC236}">
                <a16:creationId xmlns:a16="http://schemas.microsoft.com/office/drawing/2014/main" id="{231C67D6-C5B6-BEE1-88C5-321259FD8646}"/>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dirty="0"/>
          </a:p>
        </p:txBody>
      </p:sp>
      <p:sp>
        <p:nvSpPr>
          <p:cNvPr id="4" name="Footer Placeholder 4">
            <a:extLst>
              <a:ext uri="{FF2B5EF4-FFF2-40B4-BE49-F238E27FC236}">
                <a16:creationId xmlns:a16="http://schemas.microsoft.com/office/drawing/2014/main" id="{B43BF3A9-891A-B059-29FB-D64323A90CFE}"/>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bg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3052419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D43568E-B69F-31A9-5D84-5E0B7D27CE56}"/>
              </a:ext>
            </a:extLst>
          </p:cNvPr>
          <p:cNvSpPr>
            <a:spLocks noGrp="1"/>
          </p:cNvSpPr>
          <p:nvPr>
            <p:ph type="pic" sz="quarter" idx="13"/>
          </p:nvPr>
        </p:nvSpPr>
        <p:spPr>
          <a:xfrm>
            <a:off x="6096000" y="0"/>
            <a:ext cx="6096000" cy="6858000"/>
          </a:xfrm>
          <a:solidFill>
            <a:schemeClr val="bg1">
              <a:lumMod val="85000"/>
            </a:schemeClr>
          </a:solidFill>
        </p:spPr>
        <p:txBody>
          <a:bodyPr anchor="ctr" anchorCtr="0"/>
          <a:lstStyle>
            <a:lvl1pPr algn="ctr">
              <a:defRPr sz="1000"/>
            </a:lvl1pPr>
          </a:lstStyle>
          <a:p>
            <a:endParaRPr lang="en-US"/>
          </a:p>
        </p:txBody>
      </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26849" y="288389"/>
            <a:ext cx="5403810" cy="1232435"/>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352424" y="1493113"/>
            <a:ext cx="4300995"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dirty="0"/>
          </a:p>
        </p:txBody>
      </p:sp>
      <p:sp>
        <p:nvSpPr>
          <p:cNvPr id="12" name="Graphic 9">
            <a:extLst>
              <a:ext uri="{FF2B5EF4-FFF2-40B4-BE49-F238E27FC236}">
                <a16:creationId xmlns:a16="http://schemas.microsoft.com/office/drawing/2014/main" id="{07DE4BE4-C52D-8163-E612-5CD7219CE49C}"/>
              </a:ext>
            </a:extLst>
          </p:cNvPr>
          <p:cNvSpPr/>
          <p:nvPr userDrawn="1"/>
        </p:nvSpPr>
        <p:spPr>
          <a:xfrm>
            <a:off x="352425" y="5770222"/>
            <a:ext cx="1250905" cy="778216"/>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a:p>
        </p:txBody>
      </p:sp>
      <p:sp>
        <p:nvSpPr>
          <p:cNvPr id="4" name="Footer Placeholder 4">
            <a:extLst>
              <a:ext uri="{FF2B5EF4-FFF2-40B4-BE49-F238E27FC236}">
                <a16:creationId xmlns:a16="http://schemas.microsoft.com/office/drawing/2014/main" id="{189C72DD-B617-4FC7-362F-A99AF8E75082}"/>
              </a:ext>
            </a:extLst>
          </p:cNvPr>
          <p:cNvSpPr>
            <a:spLocks noGrp="1"/>
          </p:cNvSpPr>
          <p:nvPr>
            <p:ph type="ftr" sz="quarter" idx="3"/>
          </p:nvPr>
        </p:nvSpPr>
        <p:spPr>
          <a:xfrm>
            <a:off x="1798530" y="6417425"/>
            <a:ext cx="4114800" cy="186484"/>
          </a:xfrm>
          <a:prstGeom prst="rect">
            <a:avLst/>
          </a:prstGeom>
        </p:spPr>
        <p:txBody>
          <a:bodyPr vert="horz" lIns="0" tIns="0" rIns="0" bIns="0" rtlCol="0" anchor="b" anchorCtr="0">
            <a:noAutofit/>
          </a:bodyPr>
          <a:lstStyle>
            <a:lvl1pPr algn="ctr">
              <a:defRPr sz="1000" b="0" i="0">
                <a:solidFill>
                  <a:schemeClr val="tx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1260304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26849" y="288389"/>
            <a:ext cx="5403810" cy="1232435"/>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333635" y="1468061"/>
            <a:ext cx="7545236" cy="4251199"/>
          </a:xfrm>
        </p:spPr>
        <p:txBody>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bg1"/>
                </a:solidFill>
              </a:defRPr>
            </a:lvl1pPr>
          </a:lstStyle>
          <a:p>
            <a:fld id="{741AFF56-1126-4107-9C02-BC0EFBF16431}" type="slidenum">
              <a:rPr lang="en-GB" smtClean="0"/>
              <a:pPr/>
              <a:t>‹#›</a:t>
            </a:fld>
            <a:endParaRPr lang="en-GB" dirty="0"/>
          </a:p>
        </p:txBody>
      </p:sp>
      <p:sp>
        <p:nvSpPr>
          <p:cNvPr id="12" name="Graphic 9">
            <a:extLst>
              <a:ext uri="{FF2B5EF4-FFF2-40B4-BE49-F238E27FC236}">
                <a16:creationId xmlns:a16="http://schemas.microsoft.com/office/drawing/2014/main" id="{07DE4BE4-C52D-8163-E612-5CD7219CE49C}"/>
              </a:ext>
            </a:extLst>
          </p:cNvPr>
          <p:cNvSpPr/>
          <p:nvPr userDrawn="1"/>
        </p:nvSpPr>
        <p:spPr>
          <a:xfrm>
            <a:off x="352425" y="5770222"/>
            <a:ext cx="1250905" cy="778216"/>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a:p>
        </p:txBody>
      </p:sp>
      <p:sp>
        <p:nvSpPr>
          <p:cNvPr id="4" name="Footer Placeholder 4">
            <a:extLst>
              <a:ext uri="{FF2B5EF4-FFF2-40B4-BE49-F238E27FC236}">
                <a16:creationId xmlns:a16="http://schemas.microsoft.com/office/drawing/2014/main" id="{A7E709DD-B4DF-F760-665E-1764DED439B5}"/>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bg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3802847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26849" y="288389"/>
            <a:ext cx="5403810" cy="1232435"/>
          </a:xfrm>
        </p:spPr>
        <p:txBody>
          <a:bodyPr/>
          <a:lstStyle>
            <a:lvl1pPr>
              <a:defRPr>
                <a:solidFill>
                  <a:schemeClr val="tx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352424" y="1493113"/>
            <a:ext cx="4300995" cy="4256334"/>
          </a:xfrm>
        </p:spPr>
        <p:txBody>
          <a:bodyPr/>
          <a:lstStyle>
            <a:lvl1pPr>
              <a:spcBef>
                <a:spcPts val="1800"/>
              </a:spcBef>
              <a:spcAft>
                <a:spcPts val="600"/>
              </a:spcAft>
              <a:defRPr>
                <a:solidFill>
                  <a:schemeClr val="accent3"/>
                </a:solidFill>
              </a:defRPr>
            </a:lvl1pPr>
            <a:lvl2pPr marL="0" indent="0">
              <a:buNone/>
              <a:defRPr>
                <a:solidFill>
                  <a:schemeClr val="accent3"/>
                </a:solidFill>
              </a:defRPr>
            </a:lvl2pPr>
            <a:lvl3pPr marL="355600" indent="-355600">
              <a:tabLst/>
              <a:defRPr>
                <a:solidFill>
                  <a:schemeClr val="accent3"/>
                </a:solidFill>
              </a:defRPr>
            </a:lvl3pPr>
            <a:lvl4pPr marL="712788" indent="-357188">
              <a:tabLst/>
              <a:defRPr>
                <a:solidFill>
                  <a:schemeClr val="accent3"/>
                </a:solidFill>
              </a:defRPr>
            </a:lvl4pPr>
            <a:lvl5pPr marL="1068388" indent="-355600">
              <a:tabLst/>
              <a:defRPr>
                <a:solidFill>
                  <a:schemeClr val="accent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accent3"/>
                </a:solidFill>
              </a:defRPr>
            </a:lvl1pPr>
          </a:lstStyle>
          <a:p>
            <a:fld id="{741AFF56-1126-4107-9C02-BC0EFBF16431}" type="slidenum">
              <a:rPr lang="en-GB" smtClean="0"/>
              <a:pPr/>
              <a:t>‹#›</a:t>
            </a:fld>
            <a:endParaRPr lang="en-GB" dirty="0"/>
          </a:p>
        </p:txBody>
      </p:sp>
      <p:sp>
        <p:nvSpPr>
          <p:cNvPr id="12" name="Graphic 9">
            <a:extLst>
              <a:ext uri="{FF2B5EF4-FFF2-40B4-BE49-F238E27FC236}">
                <a16:creationId xmlns:a16="http://schemas.microsoft.com/office/drawing/2014/main" id="{07DE4BE4-C52D-8163-E612-5CD7219CE49C}"/>
              </a:ext>
            </a:extLst>
          </p:cNvPr>
          <p:cNvSpPr/>
          <p:nvPr userDrawn="1"/>
        </p:nvSpPr>
        <p:spPr>
          <a:xfrm>
            <a:off x="352425" y="5770222"/>
            <a:ext cx="1250905" cy="778216"/>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accent1"/>
          </a:solidFill>
          <a:ln w="9509" cap="flat">
            <a:noFill/>
            <a:prstDash val="solid"/>
            <a:miter/>
          </a:ln>
        </p:spPr>
        <p:txBody>
          <a:bodyPr rtlCol="0" anchor="ctr"/>
          <a:lstStyle/>
          <a:p>
            <a:endParaRPr lang="en-US"/>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13995253" y="6222159"/>
            <a:ext cx="2743200" cy="365125"/>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mtClean="0"/>
              <a:pPr/>
              <a:t>‹#›</a:t>
            </a:fld>
            <a:endParaRPr lang="en-GB" dirty="0"/>
          </a:p>
        </p:txBody>
      </p:sp>
      <p:sp>
        <p:nvSpPr>
          <p:cNvPr id="8" name="Content Placeholder 2">
            <a:extLst>
              <a:ext uri="{FF2B5EF4-FFF2-40B4-BE49-F238E27FC236}">
                <a16:creationId xmlns:a16="http://schemas.microsoft.com/office/drawing/2014/main" id="{CE1E9FC3-FD80-6B63-EDE0-8BCF742EDEE8}"/>
              </a:ext>
            </a:extLst>
          </p:cNvPr>
          <p:cNvSpPr>
            <a:spLocks noGrp="1"/>
          </p:cNvSpPr>
          <p:nvPr>
            <p:ph idx="13"/>
          </p:nvPr>
        </p:nvSpPr>
        <p:spPr>
          <a:xfrm>
            <a:off x="5231904" y="1493113"/>
            <a:ext cx="4300995" cy="4256334"/>
          </a:xfrm>
        </p:spPr>
        <p:txBody>
          <a:bodyPr/>
          <a:lstStyle>
            <a:lvl1pPr>
              <a:spcBef>
                <a:spcPts val="1800"/>
              </a:spcBef>
              <a:spcAft>
                <a:spcPts val="600"/>
              </a:spcAft>
              <a:defRPr>
                <a:solidFill>
                  <a:schemeClr val="accent3"/>
                </a:solidFill>
              </a:defRPr>
            </a:lvl1pPr>
            <a:lvl2pPr marL="0" indent="0">
              <a:buNone/>
              <a:defRPr>
                <a:solidFill>
                  <a:schemeClr val="accent3"/>
                </a:solidFill>
              </a:defRPr>
            </a:lvl2pPr>
            <a:lvl3pPr marL="355600" indent="-355600">
              <a:tabLst/>
              <a:defRPr>
                <a:solidFill>
                  <a:schemeClr val="accent3"/>
                </a:solidFill>
              </a:defRPr>
            </a:lvl3pPr>
            <a:lvl4pPr marL="712788" indent="-357188">
              <a:tabLst/>
              <a:defRPr>
                <a:solidFill>
                  <a:schemeClr val="accent3"/>
                </a:solidFill>
              </a:defRPr>
            </a:lvl4pPr>
            <a:lvl5pPr marL="1068388" indent="-355600">
              <a:tabLst/>
              <a:defRPr>
                <a:solidFill>
                  <a:schemeClr val="accent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90E1AFF1-83F6-B417-3FB2-F082A2B78ABC}"/>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tx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12473948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26849" y="300915"/>
            <a:ext cx="5403810" cy="1232435"/>
          </a:xfrm>
        </p:spPr>
        <p:txBody>
          <a:bodyPr/>
          <a:lstStyle>
            <a:lvl1pPr>
              <a:defRPr sz="2000" b="0" i="0">
                <a:solidFill>
                  <a:schemeClr val="accent1"/>
                </a:solidFill>
                <a:latin typeface="ABC Oracle Medium" panose="020B0504040202060203" pitchFamily="34" charset="77"/>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8755693" y="304974"/>
            <a:ext cx="3125157" cy="1203325"/>
          </a:xfrm>
        </p:spPr>
        <p:txBody>
          <a:bodyPr/>
          <a:lstStyle>
            <a:lvl1pPr>
              <a:spcBef>
                <a:spcPts val="0"/>
              </a:spcBef>
              <a:spcAft>
                <a:spcPts val="0"/>
              </a:spcAft>
              <a:defRPr sz="900">
                <a:solidFill>
                  <a:schemeClr val="tx1"/>
                </a:solidFill>
              </a:defRPr>
            </a:lvl1pPr>
            <a:lvl2pPr marL="0" indent="0">
              <a:buNone/>
              <a:defRPr sz="900">
                <a:solidFill>
                  <a:schemeClr val="tx1"/>
                </a:solidFill>
              </a:defRPr>
            </a:lvl2pPr>
            <a:lvl3pPr marL="180975" indent="-180975">
              <a:tabLst/>
              <a:defRPr sz="900">
                <a:solidFill>
                  <a:schemeClr val="tx1"/>
                </a:solidFill>
              </a:defRPr>
            </a:lvl3pPr>
            <a:lvl4pPr marL="355600" indent="-174625">
              <a:tabLst/>
              <a:defRPr sz="900">
                <a:solidFill>
                  <a:schemeClr val="tx1"/>
                </a:solidFill>
              </a:defRPr>
            </a:lvl4pPr>
            <a:lvl5pPr marL="536575" indent="-180975">
              <a:tabLst/>
              <a:defRPr sz="9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accent3"/>
                </a:solidFill>
              </a:defRPr>
            </a:lvl1pPr>
          </a:lstStyle>
          <a:p>
            <a:fld id="{741AFF56-1126-4107-9C02-BC0EFBF16431}" type="slidenum">
              <a:rPr lang="en-GB" smtClean="0"/>
              <a:pPr/>
              <a:t>‹#›</a:t>
            </a:fld>
            <a:endParaRPr lang="en-GB" dirty="0"/>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13995253" y="6222159"/>
            <a:ext cx="2743200" cy="365125"/>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mtClean="0"/>
              <a:pPr/>
              <a:t>‹#›</a:t>
            </a:fld>
            <a:endParaRPr lang="en-GB" dirty="0"/>
          </a:p>
        </p:txBody>
      </p:sp>
      <p:sp>
        <p:nvSpPr>
          <p:cNvPr id="10" name="Content Placeholder 9">
            <a:extLst>
              <a:ext uri="{FF2B5EF4-FFF2-40B4-BE49-F238E27FC236}">
                <a16:creationId xmlns:a16="http://schemas.microsoft.com/office/drawing/2014/main" id="{FBEEC9F0-F2E5-04D3-6E4F-6FD5A888496E}"/>
              </a:ext>
            </a:extLst>
          </p:cNvPr>
          <p:cNvSpPr>
            <a:spLocks noGrp="1"/>
          </p:cNvSpPr>
          <p:nvPr>
            <p:ph sz="quarter" idx="13"/>
          </p:nvPr>
        </p:nvSpPr>
        <p:spPr>
          <a:xfrm>
            <a:off x="352425" y="1520824"/>
            <a:ext cx="11528425" cy="5027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Footer Placeholder 4">
            <a:extLst>
              <a:ext uri="{FF2B5EF4-FFF2-40B4-BE49-F238E27FC236}">
                <a16:creationId xmlns:a16="http://schemas.microsoft.com/office/drawing/2014/main" id="{884FAA58-F1B4-531A-061A-6D4457DF3FC8}"/>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tx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3488098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26849" y="288389"/>
            <a:ext cx="5403810" cy="1232435"/>
          </a:xfrm>
        </p:spPr>
        <p:txBody>
          <a:bodyPr/>
          <a:lstStyle>
            <a:lvl1pPr>
              <a:defRPr sz="3000" b="0" i="0">
                <a:solidFill>
                  <a:schemeClr val="accent1"/>
                </a:solidFill>
                <a:latin typeface="ABC Oracle Medium" panose="020B0504040202060203" pitchFamily="34" charset="77"/>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8755693" y="304974"/>
            <a:ext cx="3125157" cy="1203325"/>
          </a:xfrm>
        </p:spPr>
        <p:txBody>
          <a:bodyPr/>
          <a:lstStyle>
            <a:lvl1pPr>
              <a:spcBef>
                <a:spcPts val="0"/>
              </a:spcBef>
              <a:spcAft>
                <a:spcPts val="0"/>
              </a:spcAft>
              <a:defRPr sz="900">
                <a:solidFill>
                  <a:schemeClr val="tx1"/>
                </a:solidFill>
              </a:defRPr>
            </a:lvl1pPr>
            <a:lvl2pPr marL="0" indent="0">
              <a:buNone/>
              <a:defRPr sz="900">
                <a:solidFill>
                  <a:schemeClr val="tx1"/>
                </a:solidFill>
              </a:defRPr>
            </a:lvl2pPr>
            <a:lvl3pPr marL="180975" indent="-180975">
              <a:tabLst/>
              <a:defRPr sz="900">
                <a:solidFill>
                  <a:schemeClr val="tx1"/>
                </a:solidFill>
              </a:defRPr>
            </a:lvl3pPr>
            <a:lvl4pPr marL="355600" indent="-174625">
              <a:tabLst/>
              <a:defRPr sz="900">
                <a:solidFill>
                  <a:schemeClr val="tx1"/>
                </a:solidFill>
              </a:defRPr>
            </a:lvl4pPr>
            <a:lvl5pPr marL="536575" indent="-180975">
              <a:tabLst/>
              <a:defRPr sz="9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a:noFill/>
        </p:spPr>
        <p:txBody>
          <a:bodyPr/>
          <a:lstStyle>
            <a:lvl1pPr>
              <a:defRPr>
                <a:solidFill>
                  <a:schemeClr val="accent1"/>
                </a:solidFill>
              </a:defRPr>
            </a:lvl1pPr>
          </a:lstStyle>
          <a:p>
            <a:fld id="{741AFF56-1126-4107-9C02-BC0EFBF16431}" type="slidenum">
              <a:rPr lang="en-GB" smtClean="0"/>
              <a:pPr/>
              <a:t>‹#›</a:t>
            </a:fld>
            <a:endParaRPr lang="en-GB" dirty="0"/>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13995253" y="6222159"/>
            <a:ext cx="2743200" cy="365125"/>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mtClean="0"/>
              <a:pPr/>
              <a:t>‹#›</a:t>
            </a:fld>
            <a:endParaRPr lang="en-GB" dirty="0"/>
          </a:p>
        </p:txBody>
      </p:sp>
      <p:sp>
        <p:nvSpPr>
          <p:cNvPr id="10" name="Content Placeholder 9">
            <a:extLst>
              <a:ext uri="{FF2B5EF4-FFF2-40B4-BE49-F238E27FC236}">
                <a16:creationId xmlns:a16="http://schemas.microsoft.com/office/drawing/2014/main" id="{FBEEC9F0-F2E5-04D3-6E4F-6FD5A888496E}"/>
              </a:ext>
            </a:extLst>
          </p:cNvPr>
          <p:cNvSpPr>
            <a:spLocks noGrp="1"/>
          </p:cNvSpPr>
          <p:nvPr>
            <p:ph sz="quarter" idx="13"/>
          </p:nvPr>
        </p:nvSpPr>
        <p:spPr>
          <a:xfrm>
            <a:off x="352425" y="1520824"/>
            <a:ext cx="11528425" cy="502761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Footer Placeholder 4">
            <a:extLst>
              <a:ext uri="{FF2B5EF4-FFF2-40B4-BE49-F238E27FC236}">
                <a16:creationId xmlns:a16="http://schemas.microsoft.com/office/drawing/2014/main" id="{EBE8D23D-CB16-3CD8-EC66-E391FD4D4BA5}"/>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accent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7135427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26849" y="288389"/>
            <a:ext cx="5403810" cy="1232435"/>
          </a:xfrm>
        </p:spPr>
        <p:txBody>
          <a:bodyPr/>
          <a:lstStyle>
            <a:lvl1pPr>
              <a:defRPr sz="3000" b="0" i="0">
                <a:solidFill>
                  <a:schemeClr val="bg1"/>
                </a:solidFill>
                <a:latin typeface="ABC Oracle Medium" panose="020B0504040202060203" pitchFamily="34" charset="77"/>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8755693" y="304974"/>
            <a:ext cx="3125157" cy="1203325"/>
          </a:xfrm>
        </p:spPr>
        <p:txBody>
          <a:bodyPr/>
          <a:lstStyle>
            <a:lvl1pPr>
              <a:spcBef>
                <a:spcPts val="0"/>
              </a:spcBef>
              <a:spcAft>
                <a:spcPts val="0"/>
              </a:spcAft>
              <a:defRPr sz="900">
                <a:solidFill>
                  <a:schemeClr val="bg1"/>
                </a:solidFill>
              </a:defRPr>
            </a:lvl1pPr>
            <a:lvl2pPr marL="0" indent="0">
              <a:buNone/>
              <a:defRPr sz="900">
                <a:solidFill>
                  <a:schemeClr val="bg1"/>
                </a:solidFill>
              </a:defRPr>
            </a:lvl2pPr>
            <a:lvl3pPr marL="180975" indent="-180975">
              <a:tabLst/>
              <a:defRPr sz="900">
                <a:solidFill>
                  <a:schemeClr val="bg1"/>
                </a:solidFill>
              </a:defRPr>
            </a:lvl3pPr>
            <a:lvl4pPr marL="355600" indent="-174625">
              <a:tabLst/>
              <a:defRPr sz="900">
                <a:solidFill>
                  <a:schemeClr val="bg1"/>
                </a:solidFill>
              </a:defRPr>
            </a:lvl4pPr>
            <a:lvl5pPr marL="536575" indent="-180975">
              <a:tabLst/>
              <a:defRPr sz="9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a:noFill/>
        </p:spPr>
        <p:txBody>
          <a:bodyPr/>
          <a:lstStyle>
            <a:lvl1pPr>
              <a:defRPr>
                <a:solidFill>
                  <a:schemeClr val="bg1"/>
                </a:solidFill>
              </a:defRPr>
            </a:lvl1pPr>
          </a:lstStyle>
          <a:p>
            <a:fld id="{741AFF56-1126-4107-9C02-BC0EFBF16431}" type="slidenum">
              <a:rPr lang="en-GB" smtClean="0"/>
              <a:pPr/>
              <a:t>‹#›</a:t>
            </a:fld>
            <a:endParaRPr lang="en-GB" dirty="0"/>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13995253" y="6222159"/>
            <a:ext cx="2743200" cy="365125"/>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mtClean="0"/>
              <a:pPr/>
              <a:t>‹#›</a:t>
            </a:fld>
            <a:endParaRPr lang="en-GB" dirty="0"/>
          </a:p>
        </p:txBody>
      </p:sp>
      <p:sp>
        <p:nvSpPr>
          <p:cNvPr id="10" name="Content Placeholder 9">
            <a:extLst>
              <a:ext uri="{FF2B5EF4-FFF2-40B4-BE49-F238E27FC236}">
                <a16:creationId xmlns:a16="http://schemas.microsoft.com/office/drawing/2014/main" id="{FBEEC9F0-F2E5-04D3-6E4F-6FD5A888496E}"/>
              </a:ext>
            </a:extLst>
          </p:cNvPr>
          <p:cNvSpPr>
            <a:spLocks noGrp="1"/>
          </p:cNvSpPr>
          <p:nvPr>
            <p:ph sz="quarter" idx="13"/>
          </p:nvPr>
        </p:nvSpPr>
        <p:spPr>
          <a:xfrm>
            <a:off x="352425" y="1520824"/>
            <a:ext cx="11528425" cy="502761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Footer Placeholder 4">
            <a:extLst>
              <a:ext uri="{FF2B5EF4-FFF2-40B4-BE49-F238E27FC236}">
                <a16:creationId xmlns:a16="http://schemas.microsoft.com/office/drawing/2014/main" id="{49B5B446-BF61-9273-73C2-7E54AB446BBC}"/>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bg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268639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26849" y="288389"/>
            <a:ext cx="5403810" cy="1232435"/>
          </a:xfrm>
        </p:spPr>
        <p:txBody>
          <a:bodyPr/>
          <a:lstStyle>
            <a:lvl1pPr>
              <a:defRPr sz="3000" b="0" i="0">
                <a:solidFill>
                  <a:schemeClr val="accent1"/>
                </a:solidFill>
                <a:latin typeface="ABC Oracle Medium" panose="020B0504040202060203" pitchFamily="34" charset="77"/>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8755693" y="304974"/>
            <a:ext cx="3125157" cy="1203325"/>
          </a:xfrm>
        </p:spPr>
        <p:txBody>
          <a:bodyPr/>
          <a:lstStyle>
            <a:lvl1pPr>
              <a:spcBef>
                <a:spcPts val="0"/>
              </a:spcBef>
              <a:spcAft>
                <a:spcPts val="0"/>
              </a:spcAft>
              <a:defRPr sz="900">
                <a:solidFill>
                  <a:schemeClr val="tx1"/>
                </a:solidFill>
              </a:defRPr>
            </a:lvl1pPr>
            <a:lvl2pPr marL="0" indent="0">
              <a:buNone/>
              <a:defRPr sz="900">
                <a:solidFill>
                  <a:schemeClr val="tx1"/>
                </a:solidFill>
              </a:defRPr>
            </a:lvl2pPr>
            <a:lvl3pPr marL="180975" indent="-180975">
              <a:tabLst/>
              <a:defRPr sz="900">
                <a:solidFill>
                  <a:schemeClr val="tx1"/>
                </a:solidFill>
              </a:defRPr>
            </a:lvl3pPr>
            <a:lvl4pPr marL="355600" indent="-174625">
              <a:tabLst/>
              <a:defRPr sz="900">
                <a:solidFill>
                  <a:schemeClr val="tx1"/>
                </a:solidFill>
              </a:defRPr>
            </a:lvl4pPr>
            <a:lvl5pPr marL="536575" indent="-180975">
              <a:tabLst/>
              <a:defRPr sz="9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a:noFill/>
        </p:spPr>
        <p:txBody>
          <a:bodyPr/>
          <a:lstStyle>
            <a:lvl1pPr>
              <a:defRPr>
                <a:solidFill>
                  <a:schemeClr val="tx1"/>
                </a:solidFill>
              </a:defRPr>
            </a:lvl1pPr>
          </a:lstStyle>
          <a:p>
            <a:fld id="{741AFF56-1126-4107-9C02-BC0EFBF16431}" type="slidenum">
              <a:rPr lang="en-GB" smtClean="0"/>
              <a:pPr/>
              <a:t>‹#›</a:t>
            </a:fld>
            <a:endParaRPr lang="en-GB" dirty="0"/>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13995253" y="6222159"/>
            <a:ext cx="2743200" cy="365125"/>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mtClean="0"/>
              <a:pPr/>
              <a:t>‹#›</a:t>
            </a:fld>
            <a:endParaRPr lang="en-GB" dirty="0"/>
          </a:p>
        </p:txBody>
      </p:sp>
      <p:sp>
        <p:nvSpPr>
          <p:cNvPr id="10" name="Content Placeholder 9">
            <a:extLst>
              <a:ext uri="{FF2B5EF4-FFF2-40B4-BE49-F238E27FC236}">
                <a16:creationId xmlns:a16="http://schemas.microsoft.com/office/drawing/2014/main" id="{FBEEC9F0-F2E5-04D3-6E4F-6FD5A888496E}"/>
              </a:ext>
            </a:extLst>
          </p:cNvPr>
          <p:cNvSpPr>
            <a:spLocks noGrp="1"/>
          </p:cNvSpPr>
          <p:nvPr>
            <p:ph sz="quarter" idx="13"/>
          </p:nvPr>
        </p:nvSpPr>
        <p:spPr>
          <a:xfrm>
            <a:off x="352425" y="1520824"/>
            <a:ext cx="11528425" cy="502761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Footer Placeholder 4">
            <a:extLst>
              <a:ext uri="{FF2B5EF4-FFF2-40B4-BE49-F238E27FC236}">
                <a16:creationId xmlns:a16="http://schemas.microsoft.com/office/drawing/2014/main" id="{4660D2EA-6D20-7E9D-AE74-606945F6FE28}"/>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tx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39155984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chemeClr val="accent1"/>
        </a:solidFill>
        <a:effectLst/>
      </p:bgPr>
    </p:bg>
    <p:spTree>
      <p:nvGrpSpPr>
        <p:cNvPr id="1" name=""/>
        <p:cNvGrpSpPr/>
        <p:nvPr/>
      </p:nvGrpSpPr>
      <p:grpSpPr>
        <a:xfrm>
          <a:off x="0" y="0"/>
          <a:ext cx="0" cy="0"/>
          <a:chOff x="0" y="0"/>
          <a:chExt cx="0" cy="0"/>
        </a:xfrm>
      </p:grpSpPr>
      <p:grpSp>
        <p:nvGrpSpPr>
          <p:cNvPr id="83" name="Group 82">
            <a:extLst>
              <a:ext uri="{FF2B5EF4-FFF2-40B4-BE49-F238E27FC236}">
                <a16:creationId xmlns:a16="http://schemas.microsoft.com/office/drawing/2014/main" id="{D12EF5E7-BD8E-CAB9-E725-345E21653ECD}"/>
              </a:ext>
            </a:extLst>
          </p:cNvPr>
          <p:cNvGrpSpPr/>
          <p:nvPr userDrawn="1"/>
        </p:nvGrpSpPr>
        <p:grpSpPr>
          <a:xfrm>
            <a:off x="417526" y="387280"/>
            <a:ext cx="11340345" cy="6075045"/>
            <a:chOff x="417526" y="387280"/>
            <a:chExt cx="11340345" cy="6075045"/>
          </a:xfrm>
        </p:grpSpPr>
        <p:sp>
          <p:nvSpPr>
            <p:cNvPr id="12" name="Freeform 11">
              <a:extLst>
                <a:ext uri="{FF2B5EF4-FFF2-40B4-BE49-F238E27FC236}">
                  <a16:creationId xmlns:a16="http://schemas.microsoft.com/office/drawing/2014/main" id="{DB6E64BA-5E3F-0B13-F3BD-289BBB0BEB04}"/>
                </a:ext>
              </a:extLst>
            </p:cNvPr>
            <p:cNvSpPr/>
            <p:nvPr/>
          </p:nvSpPr>
          <p:spPr>
            <a:xfrm>
              <a:off x="3627164" y="1507599"/>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928"/>
                    <a:pt x="40342" y="180201"/>
                    <a:pt x="90057" y="180201"/>
                  </a:cubicBezTo>
                </a:path>
              </a:pathLst>
            </a:custGeom>
            <a:solidFill>
              <a:srgbClr val="FFFFFF"/>
            </a:solidFill>
            <a:ln w="8925"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2A486A8-CC89-9FB4-E3D0-C4E0732EE99F}"/>
                </a:ext>
              </a:extLst>
            </p:cNvPr>
            <p:cNvSpPr/>
            <p:nvPr/>
          </p:nvSpPr>
          <p:spPr>
            <a:xfrm>
              <a:off x="3627164" y="387280"/>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928"/>
                    <a:pt x="40342" y="180201"/>
                    <a:pt x="90057" y="180201"/>
                  </a:cubicBezTo>
                </a:path>
              </a:pathLst>
            </a:custGeom>
            <a:solidFill>
              <a:srgbClr val="FFFFFF"/>
            </a:solidFill>
            <a:ln w="892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4CA9702C-BF9A-D515-F12E-47B1496EE8EC}"/>
                </a:ext>
              </a:extLst>
            </p:cNvPr>
            <p:cNvSpPr/>
            <p:nvPr/>
          </p:nvSpPr>
          <p:spPr>
            <a:xfrm>
              <a:off x="5405447" y="387280"/>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FFFFFF"/>
            </a:solidFill>
            <a:ln w="8925"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C9A48810-A754-BB60-394F-F89ACC86D4CA}"/>
                </a:ext>
              </a:extLst>
            </p:cNvPr>
            <p:cNvSpPr/>
            <p:nvPr/>
          </p:nvSpPr>
          <p:spPr>
            <a:xfrm>
              <a:off x="5405447" y="786973"/>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839"/>
                    <a:pt x="40343" y="180201"/>
                    <a:pt x="90056" y="180201"/>
                  </a:cubicBezTo>
                </a:path>
              </a:pathLst>
            </a:custGeom>
            <a:solidFill>
              <a:srgbClr val="FFFFFF"/>
            </a:solidFill>
            <a:ln w="8925"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4EE001CF-9FFD-81C1-7F2E-67002CD750B6}"/>
                </a:ext>
              </a:extLst>
            </p:cNvPr>
            <p:cNvSpPr/>
            <p:nvPr/>
          </p:nvSpPr>
          <p:spPr>
            <a:xfrm>
              <a:off x="5405447" y="2255371"/>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839"/>
                    <a:pt x="40343" y="180201"/>
                    <a:pt x="90056" y="180201"/>
                  </a:cubicBezTo>
                </a:path>
              </a:pathLst>
            </a:custGeom>
            <a:solidFill>
              <a:srgbClr val="FFFFFF"/>
            </a:solidFill>
            <a:ln w="892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99DB2B16-09E4-D9CA-D412-561D7B44E1D1}"/>
                </a:ext>
              </a:extLst>
            </p:cNvPr>
            <p:cNvSpPr/>
            <p:nvPr/>
          </p:nvSpPr>
          <p:spPr>
            <a:xfrm>
              <a:off x="5761121" y="2255371"/>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839"/>
                    <a:pt x="40343" y="180201"/>
                    <a:pt x="90057" y="180201"/>
                  </a:cubicBezTo>
                </a:path>
              </a:pathLst>
            </a:custGeom>
            <a:solidFill>
              <a:srgbClr val="FFFFFF"/>
            </a:solidFill>
            <a:ln w="892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64C8EF0-BEAE-EEA6-3638-EFD85102CE66}"/>
                </a:ext>
              </a:extLst>
            </p:cNvPr>
            <p:cNvSpPr/>
            <p:nvPr/>
          </p:nvSpPr>
          <p:spPr>
            <a:xfrm>
              <a:off x="5761121" y="1894969"/>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FFFFFF"/>
            </a:solidFill>
            <a:ln w="892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FAE7F640-C6DF-4ECA-F9CC-28501FA4871F}"/>
                </a:ext>
              </a:extLst>
            </p:cNvPr>
            <p:cNvSpPr/>
            <p:nvPr/>
          </p:nvSpPr>
          <p:spPr>
            <a:xfrm>
              <a:off x="5761121" y="2627917"/>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FFFFFF"/>
            </a:solidFill>
            <a:ln w="892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FACD68CA-0CCD-3986-6D30-A2131CBDF46C}"/>
                </a:ext>
              </a:extLst>
            </p:cNvPr>
            <p:cNvSpPr/>
            <p:nvPr/>
          </p:nvSpPr>
          <p:spPr>
            <a:xfrm>
              <a:off x="5761121"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FFFFFF"/>
            </a:solidFill>
            <a:ln w="892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1A2CB4B6-6677-A64D-63E7-03B73A82ECE5}"/>
                </a:ext>
              </a:extLst>
            </p:cNvPr>
            <p:cNvSpPr/>
            <p:nvPr/>
          </p:nvSpPr>
          <p:spPr>
            <a:xfrm>
              <a:off x="6828145" y="408854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2" y="0"/>
                    <a:pt x="0" y="40362"/>
                    <a:pt x="0" y="90101"/>
                  </a:cubicBezTo>
                  <a:cubicBezTo>
                    <a:pt x="0" y="139928"/>
                    <a:pt x="40342" y="180201"/>
                    <a:pt x="90056" y="180201"/>
                  </a:cubicBezTo>
                </a:path>
              </a:pathLst>
            </a:custGeom>
            <a:solidFill>
              <a:srgbClr val="FFFFFF"/>
            </a:solidFill>
            <a:ln w="892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824DCD34-ECC1-F0D7-5D6A-E29C268BE537}"/>
                </a:ext>
              </a:extLst>
            </p:cNvPr>
            <p:cNvSpPr/>
            <p:nvPr/>
          </p:nvSpPr>
          <p:spPr>
            <a:xfrm>
              <a:off x="7539493" y="3291304"/>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839"/>
                    <a:pt x="40253" y="180201"/>
                    <a:pt x="90057" y="180201"/>
                  </a:cubicBezTo>
                </a:path>
              </a:pathLst>
            </a:custGeom>
            <a:solidFill>
              <a:srgbClr val="FFFFFF"/>
            </a:solidFill>
            <a:ln w="892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07876098-EBCB-8E16-72E4-9E8F6D4E4118}"/>
                </a:ext>
              </a:extLst>
            </p:cNvPr>
            <p:cNvSpPr/>
            <p:nvPr/>
          </p:nvSpPr>
          <p:spPr>
            <a:xfrm>
              <a:off x="4338513" y="4821852"/>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839"/>
                    <a:pt x="40253" y="180201"/>
                    <a:pt x="90057" y="180201"/>
                  </a:cubicBezTo>
                </a:path>
              </a:pathLst>
            </a:custGeom>
            <a:solidFill>
              <a:srgbClr val="FFFFFF"/>
            </a:solidFill>
            <a:ln w="892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80949F5A-DD1D-2EF7-285F-0C44C58CEA32}"/>
                </a:ext>
              </a:extLst>
            </p:cNvPr>
            <p:cNvSpPr/>
            <p:nvPr/>
          </p:nvSpPr>
          <p:spPr>
            <a:xfrm>
              <a:off x="4338513" y="5183147"/>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839"/>
                    <a:pt x="40253" y="180201"/>
                    <a:pt x="90057" y="180201"/>
                  </a:cubicBezTo>
                </a:path>
              </a:pathLst>
            </a:custGeom>
            <a:solidFill>
              <a:srgbClr val="FFFFFF"/>
            </a:solidFill>
            <a:ln w="892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719BFF03-D109-FF17-C56C-B815AB9CAAC8}"/>
                </a:ext>
              </a:extLst>
            </p:cNvPr>
            <p:cNvSpPr/>
            <p:nvPr/>
          </p:nvSpPr>
          <p:spPr>
            <a:xfrm>
              <a:off x="6828145" y="4453413"/>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2" y="0"/>
                    <a:pt x="0" y="40362"/>
                    <a:pt x="0" y="90101"/>
                  </a:cubicBezTo>
                  <a:cubicBezTo>
                    <a:pt x="0" y="139839"/>
                    <a:pt x="40342" y="180201"/>
                    <a:pt x="90056" y="180201"/>
                  </a:cubicBezTo>
                </a:path>
              </a:pathLst>
            </a:custGeom>
            <a:solidFill>
              <a:srgbClr val="FFFFFF"/>
            </a:solidFill>
            <a:ln w="892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DC5E1BFD-6710-4C5F-1411-5CDF3F443D1E}"/>
                </a:ext>
              </a:extLst>
            </p:cNvPr>
            <p:cNvSpPr/>
            <p:nvPr/>
          </p:nvSpPr>
          <p:spPr>
            <a:xfrm>
              <a:off x="6472470" y="5903773"/>
              <a:ext cx="180113" cy="180201"/>
            </a:xfrm>
            <a:custGeom>
              <a:avLst/>
              <a:gdLst>
                <a:gd name="connsiteX0" fmla="*/ 90057 w 180113"/>
                <a:gd name="connsiteY0" fmla="*/ 180201 h 180201"/>
                <a:gd name="connsiteX1" fmla="*/ 180113 w 180113"/>
                <a:gd name="connsiteY1" fmla="*/ 90100 h 180201"/>
                <a:gd name="connsiteX2" fmla="*/ 90057 w 180113"/>
                <a:gd name="connsiteY2" fmla="*/ 0 h 180201"/>
                <a:gd name="connsiteX3" fmla="*/ 0 w 180113"/>
                <a:gd name="connsiteY3" fmla="*/ 90100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0"/>
                  </a:cubicBezTo>
                  <a:cubicBezTo>
                    <a:pt x="180113" y="40362"/>
                    <a:pt x="139771" y="0"/>
                    <a:pt x="90057" y="0"/>
                  </a:cubicBezTo>
                  <a:cubicBezTo>
                    <a:pt x="40343" y="0"/>
                    <a:pt x="0" y="40362"/>
                    <a:pt x="0" y="90100"/>
                  </a:cubicBezTo>
                  <a:cubicBezTo>
                    <a:pt x="0" y="139839"/>
                    <a:pt x="40343" y="180201"/>
                    <a:pt x="90057" y="180201"/>
                  </a:cubicBezTo>
                </a:path>
              </a:pathLst>
            </a:custGeom>
            <a:solidFill>
              <a:srgbClr val="FFFFFF"/>
            </a:solidFill>
            <a:ln w="892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861663C6-E7AA-643E-F135-F7DB591F6F9F}"/>
                </a:ext>
              </a:extLst>
            </p:cNvPr>
            <p:cNvSpPr/>
            <p:nvPr/>
          </p:nvSpPr>
          <p:spPr>
            <a:xfrm>
              <a:off x="6472470" y="6282124"/>
              <a:ext cx="180113" cy="180201"/>
            </a:xfrm>
            <a:custGeom>
              <a:avLst/>
              <a:gdLst>
                <a:gd name="connsiteX0" fmla="*/ 90057 w 180113"/>
                <a:gd name="connsiteY0" fmla="*/ 180201 h 180201"/>
                <a:gd name="connsiteX1" fmla="*/ 180113 w 180113"/>
                <a:gd name="connsiteY1" fmla="*/ 90100 h 180201"/>
                <a:gd name="connsiteX2" fmla="*/ 90057 w 180113"/>
                <a:gd name="connsiteY2" fmla="*/ 0 h 180201"/>
                <a:gd name="connsiteX3" fmla="*/ 0 w 180113"/>
                <a:gd name="connsiteY3" fmla="*/ 90100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0"/>
                  </a:cubicBezTo>
                  <a:cubicBezTo>
                    <a:pt x="180113" y="40362"/>
                    <a:pt x="139771" y="0"/>
                    <a:pt x="90057" y="0"/>
                  </a:cubicBezTo>
                  <a:cubicBezTo>
                    <a:pt x="40343" y="0"/>
                    <a:pt x="0" y="40362"/>
                    <a:pt x="0" y="90100"/>
                  </a:cubicBezTo>
                  <a:cubicBezTo>
                    <a:pt x="0" y="139928"/>
                    <a:pt x="40343" y="180201"/>
                    <a:pt x="90057" y="180201"/>
                  </a:cubicBezTo>
                </a:path>
              </a:pathLst>
            </a:custGeom>
            <a:solidFill>
              <a:srgbClr val="FFFFFF"/>
            </a:solidFill>
            <a:ln w="892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3ADB5E5F-0B4D-1C4E-9A4A-8AE4310BC757}"/>
                </a:ext>
              </a:extLst>
            </p:cNvPr>
            <p:cNvSpPr/>
            <p:nvPr/>
          </p:nvSpPr>
          <p:spPr>
            <a:xfrm>
              <a:off x="7183819" y="4453413"/>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839"/>
                    <a:pt x="40253" y="180201"/>
                    <a:pt x="90056" y="180201"/>
                  </a:cubicBezTo>
                </a:path>
              </a:pathLst>
            </a:custGeom>
            <a:solidFill>
              <a:srgbClr val="FFFFFF"/>
            </a:solidFill>
            <a:ln w="892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FCE42CE8-2C56-6D65-4C6E-808C01DE8557}"/>
                </a:ext>
              </a:extLst>
            </p:cNvPr>
            <p:cNvSpPr/>
            <p:nvPr/>
          </p:nvSpPr>
          <p:spPr>
            <a:xfrm>
              <a:off x="5049773" y="408854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2" y="0"/>
                    <a:pt x="0" y="40362"/>
                    <a:pt x="0" y="90101"/>
                  </a:cubicBezTo>
                  <a:cubicBezTo>
                    <a:pt x="89" y="139928"/>
                    <a:pt x="40342" y="180201"/>
                    <a:pt x="90056" y="180201"/>
                  </a:cubicBezTo>
                </a:path>
              </a:pathLst>
            </a:custGeom>
            <a:solidFill>
              <a:srgbClr val="FFFFFF"/>
            </a:solidFill>
            <a:ln w="892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DECEF3F9-E201-ED82-5EE4-9C586FC397F7}"/>
                </a:ext>
              </a:extLst>
            </p:cNvPr>
            <p:cNvSpPr/>
            <p:nvPr/>
          </p:nvSpPr>
          <p:spPr>
            <a:xfrm>
              <a:off x="4694187"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3" y="0"/>
                    <a:pt x="0" y="40362"/>
                    <a:pt x="0" y="90101"/>
                  </a:cubicBezTo>
                  <a:cubicBezTo>
                    <a:pt x="0" y="139928"/>
                    <a:pt x="40253" y="180201"/>
                    <a:pt x="90057" y="180201"/>
                  </a:cubicBezTo>
                </a:path>
              </a:pathLst>
            </a:custGeom>
            <a:solidFill>
              <a:srgbClr val="FFFFFF"/>
            </a:solidFill>
            <a:ln w="892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4FC331F8-1856-1489-5EBF-61E86CBF999F}"/>
                </a:ext>
              </a:extLst>
            </p:cNvPr>
            <p:cNvSpPr/>
            <p:nvPr/>
          </p:nvSpPr>
          <p:spPr>
            <a:xfrm>
              <a:off x="3627164"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928"/>
                    <a:pt x="40342" y="180201"/>
                    <a:pt x="90057" y="180201"/>
                  </a:cubicBezTo>
                </a:path>
              </a:pathLst>
            </a:custGeom>
            <a:solidFill>
              <a:srgbClr val="FFFFFF"/>
            </a:solidFill>
            <a:ln w="892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F24F144B-A8C9-957F-42D1-5C7F03594357}"/>
                </a:ext>
              </a:extLst>
            </p:cNvPr>
            <p:cNvSpPr/>
            <p:nvPr/>
          </p:nvSpPr>
          <p:spPr>
            <a:xfrm>
              <a:off x="3982838"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D2D4D5"/>
            </a:solidFill>
            <a:ln w="892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2C7D9CFF-5F9A-B8E8-DFE8-B02805F21ADC}"/>
                </a:ext>
              </a:extLst>
            </p:cNvPr>
            <p:cNvSpPr/>
            <p:nvPr/>
          </p:nvSpPr>
          <p:spPr>
            <a:xfrm>
              <a:off x="3982838" y="3701533"/>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839"/>
                    <a:pt x="40343" y="180201"/>
                    <a:pt x="90057" y="180201"/>
                  </a:cubicBezTo>
                </a:path>
              </a:pathLst>
            </a:custGeom>
            <a:solidFill>
              <a:srgbClr val="D2D4D5"/>
            </a:solidFill>
            <a:ln w="892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55787E0B-4B27-2DDE-D56F-44B4911970ED}"/>
                </a:ext>
              </a:extLst>
            </p:cNvPr>
            <p:cNvSpPr/>
            <p:nvPr/>
          </p:nvSpPr>
          <p:spPr>
            <a:xfrm>
              <a:off x="3627164" y="118657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839"/>
                    <a:pt x="40342" y="180201"/>
                    <a:pt x="90057" y="180201"/>
                  </a:cubicBezTo>
                </a:path>
              </a:pathLst>
            </a:custGeom>
            <a:solidFill>
              <a:srgbClr val="D2D4D5"/>
            </a:solidFill>
            <a:ln w="892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963AB14F-473B-DBE7-371F-85CDAF84173B}"/>
                </a:ext>
              </a:extLst>
            </p:cNvPr>
            <p:cNvSpPr/>
            <p:nvPr/>
          </p:nvSpPr>
          <p:spPr>
            <a:xfrm>
              <a:off x="3627164" y="786973"/>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0" y="180201"/>
                    <a:pt x="180113" y="139839"/>
                    <a:pt x="180113" y="90101"/>
                  </a:cubicBezTo>
                  <a:cubicBezTo>
                    <a:pt x="180113" y="40362"/>
                    <a:pt x="139770" y="0"/>
                    <a:pt x="90057" y="0"/>
                  </a:cubicBezTo>
                  <a:cubicBezTo>
                    <a:pt x="40342" y="0"/>
                    <a:pt x="0" y="40362"/>
                    <a:pt x="0" y="90101"/>
                  </a:cubicBezTo>
                  <a:cubicBezTo>
                    <a:pt x="0" y="139839"/>
                    <a:pt x="40342" y="180201"/>
                    <a:pt x="90057" y="180201"/>
                  </a:cubicBezTo>
                </a:path>
              </a:pathLst>
            </a:custGeom>
            <a:solidFill>
              <a:srgbClr val="D2D4D5"/>
            </a:solidFill>
            <a:ln w="892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A7AB4D39-853E-82D5-F4D8-2E20931ABBE8}"/>
                </a:ext>
              </a:extLst>
            </p:cNvPr>
            <p:cNvSpPr/>
            <p:nvPr/>
          </p:nvSpPr>
          <p:spPr>
            <a:xfrm>
              <a:off x="4338513"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928"/>
                    <a:pt x="40253" y="180201"/>
                    <a:pt x="90057" y="180201"/>
                  </a:cubicBezTo>
                </a:path>
              </a:pathLst>
            </a:custGeom>
            <a:solidFill>
              <a:srgbClr val="D2D4D5"/>
            </a:solidFill>
            <a:ln w="892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27118E5C-0400-89B1-21D3-F2735918DA42}"/>
                </a:ext>
              </a:extLst>
            </p:cNvPr>
            <p:cNvSpPr/>
            <p:nvPr/>
          </p:nvSpPr>
          <p:spPr>
            <a:xfrm>
              <a:off x="5405447" y="408854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D2D4D5"/>
            </a:solidFill>
            <a:ln w="89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D8E17917-3F18-CF01-2254-FB2FF3511951}"/>
                </a:ext>
              </a:extLst>
            </p:cNvPr>
            <p:cNvSpPr/>
            <p:nvPr/>
          </p:nvSpPr>
          <p:spPr>
            <a:xfrm>
              <a:off x="5405447" y="2627917"/>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D2D4D5"/>
            </a:solidFill>
            <a:ln w="892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92C53243-6C12-76FC-D26E-1326E8C86796}"/>
                </a:ext>
              </a:extLst>
            </p:cNvPr>
            <p:cNvSpPr/>
            <p:nvPr/>
          </p:nvSpPr>
          <p:spPr>
            <a:xfrm>
              <a:off x="5405447" y="1894969"/>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D2D4D5"/>
            </a:solidFill>
            <a:ln w="89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38CABC40-E5E3-7D61-9129-E4670F1152B1}"/>
                </a:ext>
              </a:extLst>
            </p:cNvPr>
            <p:cNvSpPr/>
            <p:nvPr/>
          </p:nvSpPr>
          <p:spPr>
            <a:xfrm>
              <a:off x="5405447" y="1507599"/>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928"/>
                    <a:pt x="40343" y="180201"/>
                    <a:pt x="90056" y="180201"/>
                  </a:cubicBezTo>
                </a:path>
              </a:pathLst>
            </a:custGeom>
            <a:solidFill>
              <a:srgbClr val="D2D4D5"/>
            </a:solidFill>
            <a:ln w="89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108EBC01-DE94-7581-D107-A02F4B39FC9E}"/>
                </a:ext>
              </a:extLst>
            </p:cNvPr>
            <p:cNvSpPr/>
            <p:nvPr/>
          </p:nvSpPr>
          <p:spPr>
            <a:xfrm>
              <a:off x="5405447" y="118657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3" y="0"/>
                    <a:pt x="0" y="40362"/>
                    <a:pt x="0" y="90101"/>
                  </a:cubicBezTo>
                  <a:cubicBezTo>
                    <a:pt x="0" y="139839"/>
                    <a:pt x="40343" y="180201"/>
                    <a:pt x="90056" y="180201"/>
                  </a:cubicBezTo>
                </a:path>
              </a:pathLst>
            </a:custGeom>
            <a:solidFill>
              <a:srgbClr val="D2D4D5"/>
            </a:solidFill>
            <a:ln w="892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B96A0112-2400-63F5-2E19-6B65A40492F0}"/>
                </a:ext>
              </a:extLst>
            </p:cNvPr>
            <p:cNvSpPr/>
            <p:nvPr/>
          </p:nvSpPr>
          <p:spPr>
            <a:xfrm>
              <a:off x="773201" y="5183147"/>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FFFFFF"/>
            </a:solidFill>
            <a:ln w="892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714D029F-F993-724E-ECFF-246202FE8391}"/>
                </a:ext>
              </a:extLst>
            </p:cNvPr>
            <p:cNvSpPr/>
            <p:nvPr/>
          </p:nvSpPr>
          <p:spPr>
            <a:xfrm>
              <a:off x="773201" y="4783544"/>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273"/>
                    <a:pt x="139771" y="0"/>
                    <a:pt x="90057" y="0"/>
                  </a:cubicBezTo>
                </a:path>
              </a:pathLst>
            </a:custGeom>
            <a:solidFill>
              <a:srgbClr val="FFFFFF"/>
            </a:solidFill>
            <a:ln w="892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76053E68-2382-F6EF-F1C7-B4BAF6385D82}"/>
                </a:ext>
              </a:extLst>
            </p:cNvPr>
            <p:cNvSpPr/>
            <p:nvPr/>
          </p:nvSpPr>
          <p:spPr>
            <a:xfrm>
              <a:off x="773201" y="3315146"/>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273"/>
                    <a:pt x="139771" y="0"/>
                    <a:pt x="90057" y="0"/>
                  </a:cubicBezTo>
                </a:path>
              </a:pathLst>
            </a:custGeom>
            <a:solidFill>
              <a:srgbClr val="FFFFFF"/>
            </a:solidFill>
            <a:ln w="892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1FD4B44E-5AA3-540A-352F-D3289BBAF420}"/>
                </a:ext>
              </a:extLst>
            </p:cNvPr>
            <p:cNvSpPr/>
            <p:nvPr/>
          </p:nvSpPr>
          <p:spPr>
            <a:xfrm>
              <a:off x="417526" y="3315146"/>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2" y="0"/>
                    <a:pt x="0" y="40362"/>
                    <a:pt x="0" y="90101"/>
                  </a:cubicBezTo>
                  <a:cubicBezTo>
                    <a:pt x="0" y="139839"/>
                    <a:pt x="40342" y="180201"/>
                    <a:pt x="90057" y="180201"/>
                  </a:cubicBezTo>
                  <a:cubicBezTo>
                    <a:pt x="139771" y="180201"/>
                    <a:pt x="180113" y="139839"/>
                    <a:pt x="180113" y="90101"/>
                  </a:cubicBezTo>
                  <a:cubicBezTo>
                    <a:pt x="180113" y="40273"/>
                    <a:pt x="139860" y="0"/>
                    <a:pt x="90057" y="0"/>
                  </a:cubicBezTo>
                </a:path>
              </a:pathLst>
            </a:custGeom>
            <a:solidFill>
              <a:srgbClr val="FFFFFF"/>
            </a:solidFill>
            <a:ln w="892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093F22E3-2B5D-DDD5-6A28-26A119DF55DD}"/>
                </a:ext>
              </a:extLst>
            </p:cNvPr>
            <p:cNvSpPr/>
            <p:nvPr/>
          </p:nvSpPr>
          <p:spPr>
            <a:xfrm>
              <a:off x="417526" y="367545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2" y="0"/>
                    <a:pt x="0" y="40362"/>
                    <a:pt x="0" y="90101"/>
                  </a:cubicBezTo>
                  <a:cubicBezTo>
                    <a:pt x="0" y="139839"/>
                    <a:pt x="40342" y="180201"/>
                    <a:pt x="90057" y="180201"/>
                  </a:cubicBezTo>
                  <a:cubicBezTo>
                    <a:pt x="139771" y="180201"/>
                    <a:pt x="180113" y="139839"/>
                    <a:pt x="180113" y="90101"/>
                  </a:cubicBezTo>
                  <a:cubicBezTo>
                    <a:pt x="180113" y="40362"/>
                    <a:pt x="139860" y="0"/>
                    <a:pt x="90057" y="0"/>
                  </a:cubicBezTo>
                </a:path>
              </a:pathLst>
            </a:custGeom>
            <a:solidFill>
              <a:srgbClr val="FFFFFF"/>
            </a:solidFill>
            <a:ln w="892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97E4A854-E7FD-A195-8D97-E5460BD3CA99}"/>
                </a:ext>
              </a:extLst>
            </p:cNvPr>
            <p:cNvSpPr/>
            <p:nvPr/>
          </p:nvSpPr>
          <p:spPr>
            <a:xfrm>
              <a:off x="417526" y="294251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2" y="0"/>
                    <a:pt x="0" y="40362"/>
                    <a:pt x="0" y="90101"/>
                  </a:cubicBezTo>
                  <a:cubicBezTo>
                    <a:pt x="0" y="139839"/>
                    <a:pt x="40342" y="180201"/>
                    <a:pt x="90057" y="180201"/>
                  </a:cubicBezTo>
                  <a:cubicBezTo>
                    <a:pt x="139771" y="180201"/>
                    <a:pt x="180113" y="139839"/>
                    <a:pt x="180113" y="90101"/>
                  </a:cubicBezTo>
                  <a:cubicBezTo>
                    <a:pt x="180113" y="40362"/>
                    <a:pt x="139860" y="0"/>
                    <a:pt x="90057" y="0"/>
                  </a:cubicBezTo>
                </a:path>
              </a:pathLst>
            </a:custGeom>
            <a:solidFill>
              <a:srgbClr val="FFFFFF"/>
            </a:solidFill>
            <a:ln w="892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52866FD6-F652-AB58-ABA3-8C1EDFFB1D6D}"/>
                </a:ext>
              </a:extLst>
            </p:cNvPr>
            <p:cNvSpPr/>
            <p:nvPr/>
          </p:nvSpPr>
          <p:spPr>
            <a:xfrm>
              <a:off x="773201" y="294251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D2D4D5"/>
            </a:solidFill>
            <a:ln w="892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41A88025-5747-CC7C-DDBE-340C4298564F}"/>
                </a:ext>
              </a:extLst>
            </p:cNvPr>
            <p:cNvSpPr/>
            <p:nvPr/>
          </p:nvSpPr>
          <p:spPr>
            <a:xfrm>
              <a:off x="773201" y="367545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D2D4D5"/>
            </a:solidFill>
            <a:ln w="892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E481CBF7-D355-0B88-27C8-6F801D9EBFC7}"/>
                </a:ext>
              </a:extLst>
            </p:cNvPr>
            <p:cNvSpPr/>
            <p:nvPr/>
          </p:nvSpPr>
          <p:spPr>
            <a:xfrm>
              <a:off x="773201" y="406282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D2D4D5"/>
            </a:solidFill>
            <a:ln w="892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94B7063A-4105-2DEE-00FA-7A2935F2B9C1}"/>
                </a:ext>
              </a:extLst>
            </p:cNvPr>
            <p:cNvSpPr/>
            <p:nvPr/>
          </p:nvSpPr>
          <p:spPr>
            <a:xfrm>
              <a:off x="773201" y="4383851"/>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113" y="40362"/>
                    <a:pt x="139771" y="0"/>
                    <a:pt x="90057" y="0"/>
                  </a:cubicBezTo>
                </a:path>
              </a:pathLst>
            </a:custGeom>
            <a:solidFill>
              <a:srgbClr val="D2D4D5"/>
            </a:solidFill>
            <a:ln w="892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62E92CFC-ED66-1C32-253A-16338CDB913D}"/>
                </a:ext>
              </a:extLst>
            </p:cNvPr>
            <p:cNvSpPr/>
            <p:nvPr/>
          </p:nvSpPr>
          <p:spPr>
            <a:xfrm>
              <a:off x="6116796" y="4088546"/>
              <a:ext cx="180113" cy="180201"/>
            </a:xfrm>
            <a:custGeom>
              <a:avLst/>
              <a:gdLst>
                <a:gd name="connsiteX0" fmla="*/ 90056 w 180113"/>
                <a:gd name="connsiteY0" fmla="*/ 180201 h 180201"/>
                <a:gd name="connsiteX1" fmla="*/ 180113 w 180113"/>
                <a:gd name="connsiteY1" fmla="*/ 90101 h 180201"/>
                <a:gd name="connsiteX2" fmla="*/ 90056 w 180113"/>
                <a:gd name="connsiteY2" fmla="*/ 0 h 180201"/>
                <a:gd name="connsiteX3" fmla="*/ 0 w 180113"/>
                <a:gd name="connsiteY3" fmla="*/ 90101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1"/>
                  </a:cubicBezTo>
                  <a:cubicBezTo>
                    <a:pt x="180113" y="40362"/>
                    <a:pt x="139770" y="0"/>
                    <a:pt x="90056" y="0"/>
                  </a:cubicBezTo>
                  <a:cubicBezTo>
                    <a:pt x="40342" y="0"/>
                    <a:pt x="0" y="40362"/>
                    <a:pt x="0" y="90101"/>
                  </a:cubicBezTo>
                  <a:cubicBezTo>
                    <a:pt x="0" y="139928"/>
                    <a:pt x="40342" y="180201"/>
                    <a:pt x="90056" y="180201"/>
                  </a:cubicBezTo>
                </a:path>
              </a:pathLst>
            </a:custGeom>
            <a:solidFill>
              <a:srgbClr val="D2D4D5"/>
            </a:solidFill>
            <a:ln w="892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6D15FDDE-BF44-C55E-8818-27696DF861FD}"/>
                </a:ext>
              </a:extLst>
            </p:cNvPr>
            <p:cNvSpPr/>
            <p:nvPr/>
          </p:nvSpPr>
          <p:spPr>
            <a:xfrm>
              <a:off x="6472470" y="4088546"/>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928"/>
                    <a:pt x="40343" y="180201"/>
                    <a:pt x="90057" y="180201"/>
                  </a:cubicBezTo>
                </a:path>
              </a:pathLst>
            </a:custGeom>
            <a:solidFill>
              <a:srgbClr val="D2D4D5"/>
            </a:solidFill>
            <a:ln w="892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C109CA2C-4B39-FDD1-DEC7-F9E28B52753A}"/>
                </a:ext>
              </a:extLst>
            </p:cNvPr>
            <p:cNvSpPr/>
            <p:nvPr/>
          </p:nvSpPr>
          <p:spPr>
            <a:xfrm>
              <a:off x="6472470" y="4453413"/>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3" y="0"/>
                    <a:pt x="0" y="40362"/>
                    <a:pt x="0" y="90101"/>
                  </a:cubicBezTo>
                  <a:cubicBezTo>
                    <a:pt x="0" y="139839"/>
                    <a:pt x="40343" y="180201"/>
                    <a:pt x="90057" y="180201"/>
                  </a:cubicBezTo>
                </a:path>
              </a:pathLst>
            </a:custGeom>
            <a:solidFill>
              <a:srgbClr val="D2D4D5"/>
            </a:solidFill>
            <a:ln w="892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A4622A34-3A40-9246-3B5C-7EB00504F6C6}"/>
                </a:ext>
              </a:extLst>
            </p:cNvPr>
            <p:cNvSpPr/>
            <p:nvPr/>
          </p:nvSpPr>
          <p:spPr>
            <a:xfrm>
              <a:off x="7183819" y="5903773"/>
              <a:ext cx="180113" cy="180201"/>
            </a:xfrm>
            <a:custGeom>
              <a:avLst/>
              <a:gdLst>
                <a:gd name="connsiteX0" fmla="*/ 90056 w 180113"/>
                <a:gd name="connsiteY0" fmla="*/ 180201 h 180201"/>
                <a:gd name="connsiteX1" fmla="*/ 180113 w 180113"/>
                <a:gd name="connsiteY1" fmla="*/ 90100 h 180201"/>
                <a:gd name="connsiteX2" fmla="*/ 90056 w 180113"/>
                <a:gd name="connsiteY2" fmla="*/ 0 h 180201"/>
                <a:gd name="connsiteX3" fmla="*/ 0 w 180113"/>
                <a:gd name="connsiteY3" fmla="*/ 90100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0"/>
                  </a:cubicBezTo>
                  <a:cubicBezTo>
                    <a:pt x="180113" y="40362"/>
                    <a:pt x="139770" y="0"/>
                    <a:pt x="90056" y="0"/>
                  </a:cubicBezTo>
                  <a:cubicBezTo>
                    <a:pt x="40343" y="0"/>
                    <a:pt x="0" y="40362"/>
                    <a:pt x="0" y="90100"/>
                  </a:cubicBezTo>
                  <a:cubicBezTo>
                    <a:pt x="0" y="139839"/>
                    <a:pt x="40253" y="180201"/>
                    <a:pt x="90056" y="180201"/>
                  </a:cubicBezTo>
                </a:path>
              </a:pathLst>
            </a:custGeom>
            <a:solidFill>
              <a:srgbClr val="D2D4D5"/>
            </a:solidFill>
            <a:ln w="892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C8656230-F658-A6EF-FDC2-4B0844867218}"/>
                </a:ext>
              </a:extLst>
            </p:cNvPr>
            <p:cNvSpPr/>
            <p:nvPr/>
          </p:nvSpPr>
          <p:spPr>
            <a:xfrm>
              <a:off x="7183819" y="6282124"/>
              <a:ext cx="180113" cy="180201"/>
            </a:xfrm>
            <a:custGeom>
              <a:avLst/>
              <a:gdLst>
                <a:gd name="connsiteX0" fmla="*/ 90056 w 180113"/>
                <a:gd name="connsiteY0" fmla="*/ 180201 h 180201"/>
                <a:gd name="connsiteX1" fmla="*/ 180113 w 180113"/>
                <a:gd name="connsiteY1" fmla="*/ 90100 h 180201"/>
                <a:gd name="connsiteX2" fmla="*/ 90056 w 180113"/>
                <a:gd name="connsiteY2" fmla="*/ 0 h 180201"/>
                <a:gd name="connsiteX3" fmla="*/ 0 w 180113"/>
                <a:gd name="connsiteY3" fmla="*/ 90100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0"/>
                  </a:cubicBezTo>
                  <a:cubicBezTo>
                    <a:pt x="180113" y="40362"/>
                    <a:pt x="139770" y="0"/>
                    <a:pt x="90056" y="0"/>
                  </a:cubicBezTo>
                  <a:cubicBezTo>
                    <a:pt x="40343" y="0"/>
                    <a:pt x="0" y="40362"/>
                    <a:pt x="0" y="90100"/>
                  </a:cubicBezTo>
                  <a:cubicBezTo>
                    <a:pt x="0" y="139928"/>
                    <a:pt x="40253" y="180201"/>
                    <a:pt x="90056" y="180201"/>
                  </a:cubicBezTo>
                </a:path>
              </a:pathLst>
            </a:custGeom>
            <a:solidFill>
              <a:srgbClr val="D2D4D5"/>
            </a:solidFill>
            <a:ln w="892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CB060D06-BD2C-E04C-F090-383F9F66EC7D}"/>
                </a:ext>
              </a:extLst>
            </p:cNvPr>
            <p:cNvSpPr/>
            <p:nvPr/>
          </p:nvSpPr>
          <p:spPr>
            <a:xfrm>
              <a:off x="6828145" y="6282124"/>
              <a:ext cx="180113" cy="180201"/>
            </a:xfrm>
            <a:custGeom>
              <a:avLst/>
              <a:gdLst>
                <a:gd name="connsiteX0" fmla="*/ 90056 w 180113"/>
                <a:gd name="connsiteY0" fmla="*/ 180201 h 180201"/>
                <a:gd name="connsiteX1" fmla="*/ 180113 w 180113"/>
                <a:gd name="connsiteY1" fmla="*/ 90100 h 180201"/>
                <a:gd name="connsiteX2" fmla="*/ 90056 w 180113"/>
                <a:gd name="connsiteY2" fmla="*/ 0 h 180201"/>
                <a:gd name="connsiteX3" fmla="*/ 0 w 180113"/>
                <a:gd name="connsiteY3" fmla="*/ 90100 h 180201"/>
                <a:gd name="connsiteX4" fmla="*/ 90056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180201"/>
                  </a:moveTo>
                  <a:cubicBezTo>
                    <a:pt x="139770" y="180201"/>
                    <a:pt x="180113" y="139839"/>
                    <a:pt x="180113" y="90100"/>
                  </a:cubicBezTo>
                  <a:cubicBezTo>
                    <a:pt x="180113" y="40362"/>
                    <a:pt x="139770" y="0"/>
                    <a:pt x="90056" y="0"/>
                  </a:cubicBezTo>
                  <a:cubicBezTo>
                    <a:pt x="40342" y="0"/>
                    <a:pt x="0" y="40362"/>
                    <a:pt x="0" y="90100"/>
                  </a:cubicBezTo>
                  <a:cubicBezTo>
                    <a:pt x="0" y="139928"/>
                    <a:pt x="40342" y="180201"/>
                    <a:pt x="90056" y="180201"/>
                  </a:cubicBezTo>
                </a:path>
              </a:pathLst>
            </a:custGeom>
            <a:solidFill>
              <a:srgbClr val="D2D4D5"/>
            </a:solidFill>
            <a:ln w="892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748BA15A-88C8-B742-0695-BDCBBF5AD836}"/>
                </a:ext>
              </a:extLst>
            </p:cNvPr>
            <p:cNvSpPr/>
            <p:nvPr/>
          </p:nvSpPr>
          <p:spPr>
            <a:xfrm>
              <a:off x="4338513" y="4417337"/>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928"/>
                    <a:pt x="40253" y="180201"/>
                    <a:pt x="90057" y="180201"/>
                  </a:cubicBezTo>
                </a:path>
              </a:pathLst>
            </a:custGeom>
            <a:solidFill>
              <a:srgbClr val="D2D4D5"/>
            </a:solidFill>
            <a:ln w="892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29BF82DE-166E-CAA1-37D1-7250A4AFB146}"/>
                </a:ext>
              </a:extLst>
            </p:cNvPr>
            <p:cNvSpPr/>
            <p:nvPr/>
          </p:nvSpPr>
          <p:spPr>
            <a:xfrm>
              <a:off x="4338513" y="3701533"/>
              <a:ext cx="180113" cy="180201"/>
            </a:xfrm>
            <a:custGeom>
              <a:avLst/>
              <a:gdLst>
                <a:gd name="connsiteX0" fmla="*/ 90057 w 180113"/>
                <a:gd name="connsiteY0" fmla="*/ 180201 h 180201"/>
                <a:gd name="connsiteX1" fmla="*/ 180113 w 180113"/>
                <a:gd name="connsiteY1" fmla="*/ 90101 h 180201"/>
                <a:gd name="connsiteX2" fmla="*/ 90057 w 180113"/>
                <a:gd name="connsiteY2" fmla="*/ 0 h 180201"/>
                <a:gd name="connsiteX3" fmla="*/ 0 w 180113"/>
                <a:gd name="connsiteY3" fmla="*/ 90101 h 180201"/>
                <a:gd name="connsiteX4" fmla="*/ 90057 w 180113"/>
                <a:gd name="connsiteY4" fmla="*/ 180201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180201"/>
                  </a:moveTo>
                  <a:cubicBezTo>
                    <a:pt x="139771" y="180201"/>
                    <a:pt x="180113" y="139839"/>
                    <a:pt x="180113" y="90101"/>
                  </a:cubicBezTo>
                  <a:cubicBezTo>
                    <a:pt x="180113" y="40362"/>
                    <a:pt x="139771" y="0"/>
                    <a:pt x="90057" y="0"/>
                  </a:cubicBezTo>
                  <a:cubicBezTo>
                    <a:pt x="40342" y="0"/>
                    <a:pt x="0" y="40362"/>
                    <a:pt x="0" y="90101"/>
                  </a:cubicBezTo>
                  <a:cubicBezTo>
                    <a:pt x="0" y="139839"/>
                    <a:pt x="40253" y="180201"/>
                    <a:pt x="90057" y="180201"/>
                  </a:cubicBezTo>
                </a:path>
              </a:pathLst>
            </a:custGeom>
            <a:solidFill>
              <a:srgbClr val="D2D4D5"/>
            </a:solidFill>
            <a:ln w="892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2A02D2F6-0BE6-1891-319C-49A40E9E9150}"/>
                </a:ext>
              </a:extLst>
            </p:cNvPr>
            <p:cNvSpPr/>
            <p:nvPr/>
          </p:nvSpPr>
          <p:spPr>
            <a:xfrm>
              <a:off x="9443712" y="2580947"/>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4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4" y="139839"/>
                    <a:pt x="180114" y="90101"/>
                  </a:cubicBezTo>
                  <a:cubicBezTo>
                    <a:pt x="180114" y="40273"/>
                    <a:pt x="139771" y="0"/>
                    <a:pt x="90057" y="0"/>
                  </a:cubicBezTo>
                </a:path>
              </a:pathLst>
            </a:custGeom>
            <a:solidFill>
              <a:srgbClr val="FFFFFF"/>
            </a:solidFill>
            <a:ln w="892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A74EDA4D-94E0-C119-CBD7-12C7EB304BA0}"/>
                </a:ext>
              </a:extLst>
            </p:cNvPr>
            <p:cNvSpPr/>
            <p:nvPr/>
          </p:nvSpPr>
          <p:spPr>
            <a:xfrm>
              <a:off x="8376778" y="2580947"/>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024" y="40273"/>
                    <a:pt x="139771" y="0"/>
                    <a:pt x="90057" y="0"/>
                  </a:cubicBezTo>
                </a:path>
              </a:pathLst>
            </a:custGeom>
            <a:solidFill>
              <a:srgbClr val="FFFFFF"/>
            </a:solidFill>
            <a:ln w="892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F2A1432F-CA6B-FA35-36E4-8B0A59244716}"/>
                </a:ext>
              </a:extLst>
            </p:cNvPr>
            <p:cNvSpPr/>
            <p:nvPr/>
          </p:nvSpPr>
          <p:spPr>
            <a:xfrm>
              <a:off x="10866409" y="1847641"/>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362"/>
                    <a:pt x="139771" y="0"/>
                    <a:pt x="90056" y="0"/>
                  </a:cubicBezTo>
                </a:path>
              </a:pathLst>
            </a:custGeom>
            <a:solidFill>
              <a:srgbClr val="FFFFFF"/>
            </a:solidFill>
            <a:ln w="892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1F4DF9F6-817B-15FC-EEA2-650CB67377E3}"/>
                </a:ext>
              </a:extLst>
            </p:cNvPr>
            <p:cNvSpPr/>
            <p:nvPr/>
          </p:nvSpPr>
          <p:spPr>
            <a:xfrm>
              <a:off x="10866409" y="1486346"/>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362"/>
                    <a:pt x="139771" y="0"/>
                    <a:pt x="90056" y="0"/>
                  </a:cubicBezTo>
                </a:path>
              </a:pathLst>
            </a:custGeom>
            <a:solidFill>
              <a:srgbClr val="FFFFFF"/>
            </a:solidFill>
            <a:ln w="892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EE327AE9-9F14-56D3-4C9E-7B493320F8A8}"/>
                </a:ext>
              </a:extLst>
            </p:cNvPr>
            <p:cNvSpPr/>
            <p:nvPr/>
          </p:nvSpPr>
          <p:spPr>
            <a:xfrm>
              <a:off x="8376778" y="221608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024" y="40362"/>
                    <a:pt x="139771" y="0"/>
                    <a:pt x="90057" y="0"/>
                  </a:cubicBezTo>
                </a:path>
              </a:pathLst>
            </a:custGeom>
            <a:solidFill>
              <a:srgbClr val="FFFFFF"/>
            </a:solidFill>
            <a:ln w="892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094C3AE4-71A3-35AC-C04A-7DEBE2710A14}"/>
                </a:ext>
              </a:extLst>
            </p:cNvPr>
            <p:cNvSpPr/>
            <p:nvPr/>
          </p:nvSpPr>
          <p:spPr>
            <a:xfrm>
              <a:off x="8732453" y="765720"/>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3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4" y="40362"/>
                    <a:pt x="139770" y="0"/>
                    <a:pt x="90056" y="0"/>
                  </a:cubicBezTo>
                </a:path>
              </a:pathLst>
            </a:custGeom>
            <a:solidFill>
              <a:srgbClr val="FFFFFF"/>
            </a:solidFill>
            <a:ln w="892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70AB4B87-84B4-5F1F-3DC4-C56DEE5738EF}"/>
                </a:ext>
              </a:extLst>
            </p:cNvPr>
            <p:cNvSpPr/>
            <p:nvPr/>
          </p:nvSpPr>
          <p:spPr>
            <a:xfrm>
              <a:off x="8732453" y="387369"/>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3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4" y="40273"/>
                    <a:pt x="139770" y="0"/>
                    <a:pt x="90056" y="0"/>
                  </a:cubicBezTo>
                </a:path>
              </a:pathLst>
            </a:custGeom>
            <a:solidFill>
              <a:srgbClr val="FFFFFF"/>
            </a:solidFill>
            <a:ln w="892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0BFCAE45-F12A-72CA-181F-7CF3502532CC}"/>
                </a:ext>
              </a:extLst>
            </p:cNvPr>
            <p:cNvSpPr/>
            <p:nvPr/>
          </p:nvSpPr>
          <p:spPr>
            <a:xfrm>
              <a:off x="8021104" y="221608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0" y="180201"/>
                    <a:pt x="180113" y="139839"/>
                    <a:pt x="180113" y="90101"/>
                  </a:cubicBezTo>
                  <a:cubicBezTo>
                    <a:pt x="180113" y="40362"/>
                    <a:pt x="139770" y="0"/>
                    <a:pt x="90057" y="0"/>
                  </a:cubicBezTo>
                </a:path>
              </a:pathLst>
            </a:custGeom>
            <a:solidFill>
              <a:srgbClr val="FFFFFF"/>
            </a:solidFill>
            <a:ln w="892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B07B7A4F-6A54-318C-6F65-86F7E17B63C1}"/>
                </a:ext>
              </a:extLst>
            </p:cNvPr>
            <p:cNvSpPr/>
            <p:nvPr/>
          </p:nvSpPr>
          <p:spPr>
            <a:xfrm>
              <a:off x="10155061" y="2580947"/>
              <a:ext cx="180112" cy="180201"/>
            </a:xfrm>
            <a:custGeom>
              <a:avLst/>
              <a:gdLst>
                <a:gd name="connsiteX0" fmla="*/ 90056 w 180112"/>
                <a:gd name="connsiteY0" fmla="*/ 0 h 180201"/>
                <a:gd name="connsiteX1" fmla="*/ 0 w 180112"/>
                <a:gd name="connsiteY1" fmla="*/ 90101 h 180201"/>
                <a:gd name="connsiteX2" fmla="*/ 90056 w 180112"/>
                <a:gd name="connsiteY2" fmla="*/ 180201 h 180201"/>
                <a:gd name="connsiteX3" fmla="*/ 180113 w 180112"/>
                <a:gd name="connsiteY3" fmla="*/ 90101 h 180201"/>
                <a:gd name="connsiteX4" fmla="*/ 90056 w 180112"/>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2" h="180201">
                  <a:moveTo>
                    <a:pt x="90056" y="0"/>
                  </a:moveTo>
                  <a:cubicBezTo>
                    <a:pt x="40343" y="0"/>
                    <a:pt x="0" y="40362"/>
                    <a:pt x="0" y="90101"/>
                  </a:cubicBezTo>
                  <a:cubicBezTo>
                    <a:pt x="0" y="139839"/>
                    <a:pt x="40343" y="180201"/>
                    <a:pt x="90056" y="180201"/>
                  </a:cubicBezTo>
                  <a:cubicBezTo>
                    <a:pt x="139770" y="180201"/>
                    <a:pt x="180113" y="139839"/>
                    <a:pt x="180113" y="90101"/>
                  </a:cubicBezTo>
                  <a:cubicBezTo>
                    <a:pt x="180113" y="40273"/>
                    <a:pt x="139770" y="0"/>
                    <a:pt x="90056" y="0"/>
                  </a:cubicBezTo>
                </a:path>
              </a:pathLst>
            </a:custGeom>
            <a:solidFill>
              <a:srgbClr val="FFFFFF"/>
            </a:solidFill>
            <a:ln w="892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0F48B8CD-A08A-C988-E18E-6D381DA95EC1}"/>
                </a:ext>
              </a:extLst>
            </p:cNvPr>
            <p:cNvSpPr/>
            <p:nvPr/>
          </p:nvSpPr>
          <p:spPr>
            <a:xfrm>
              <a:off x="10510735" y="2580947"/>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273"/>
                    <a:pt x="139771" y="0"/>
                    <a:pt x="90056" y="0"/>
                  </a:cubicBezTo>
                </a:path>
              </a:pathLst>
            </a:custGeom>
            <a:solidFill>
              <a:srgbClr val="FFFFFF"/>
            </a:solidFill>
            <a:ln w="892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89E33877-D53D-6EFD-071B-B1B1CCBEDB57}"/>
                </a:ext>
              </a:extLst>
            </p:cNvPr>
            <p:cNvSpPr/>
            <p:nvPr/>
          </p:nvSpPr>
          <p:spPr>
            <a:xfrm>
              <a:off x="11577759" y="2580947"/>
              <a:ext cx="180112" cy="180201"/>
            </a:xfrm>
            <a:custGeom>
              <a:avLst/>
              <a:gdLst>
                <a:gd name="connsiteX0" fmla="*/ 90056 w 180112"/>
                <a:gd name="connsiteY0" fmla="*/ 0 h 180201"/>
                <a:gd name="connsiteX1" fmla="*/ 0 w 180112"/>
                <a:gd name="connsiteY1" fmla="*/ 90101 h 180201"/>
                <a:gd name="connsiteX2" fmla="*/ 90056 w 180112"/>
                <a:gd name="connsiteY2" fmla="*/ 180201 h 180201"/>
                <a:gd name="connsiteX3" fmla="*/ 180113 w 180112"/>
                <a:gd name="connsiteY3" fmla="*/ 90101 h 180201"/>
                <a:gd name="connsiteX4" fmla="*/ 90056 w 180112"/>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2"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3" y="40273"/>
                    <a:pt x="139770" y="0"/>
                    <a:pt x="90056" y="0"/>
                  </a:cubicBezTo>
                </a:path>
              </a:pathLst>
            </a:custGeom>
            <a:solidFill>
              <a:srgbClr val="FFFFFF"/>
            </a:solidFill>
            <a:ln w="892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9F7EF103-D592-937C-9ED8-DADCED4CB8DD}"/>
                </a:ext>
              </a:extLst>
            </p:cNvPr>
            <p:cNvSpPr/>
            <p:nvPr/>
          </p:nvSpPr>
          <p:spPr>
            <a:xfrm>
              <a:off x="11222084" y="2580947"/>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4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4" y="139839"/>
                    <a:pt x="180114" y="90101"/>
                  </a:cubicBezTo>
                  <a:cubicBezTo>
                    <a:pt x="180024" y="40273"/>
                    <a:pt x="139771" y="0"/>
                    <a:pt x="90057" y="0"/>
                  </a:cubicBezTo>
                </a:path>
              </a:pathLst>
            </a:custGeom>
            <a:solidFill>
              <a:srgbClr val="D2D4D5"/>
            </a:solidFill>
            <a:ln w="892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7FA22AEA-9F7D-9C0E-0254-51FDC0EC4714}"/>
                </a:ext>
              </a:extLst>
            </p:cNvPr>
            <p:cNvSpPr/>
            <p:nvPr/>
          </p:nvSpPr>
          <p:spPr>
            <a:xfrm>
              <a:off x="11222084" y="296796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4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4" y="139839"/>
                    <a:pt x="180114" y="90101"/>
                  </a:cubicBezTo>
                  <a:cubicBezTo>
                    <a:pt x="180024" y="40362"/>
                    <a:pt x="139771" y="0"/>
                    <a:pt x="90057" y="0"/>
                  </a:cubicBezTo>
                </a:path>
              </a:pathLst>
            </a:custGeom>
            <a:solidFill>
              <a:srgbClr val="D2D4D5"/>
            </a:solidFill>
            <a:ln w="892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833B02DB-13A0-D046-A64F-0F5EF99B1B18}"/>
                </a:ext>
              </a:extLst>
            </p:cNvPr>
            <p:cNvSpPr/>
            <p:nvPr/>
          </p:nvSpPr>
          <p:spPr>
            <a:xfrm>
              <a:off x="10866409" y="2580947"/>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273"/>
                    <a:pt x="139771" y="0"/>
                    <a:pt x="90056" y="0"/>
                  </a:cubicBezTo>
                </a:path>
              </a:pathLst>
            </a:custGeom>
            <a:solidFill>
              <a:srgbClr val="D2D4D5"/>
            </a:solidFill>
            <a:ln w="892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9BAF5164-6A0E-81F0-1CB6-1F782703012C}"/>
                </a:ext>
              </a:extLst>
            </p:cNvPr>
            <p:cNvSpPr/>
            <p:nvPr/>
          </p:nvSpPr>
          <p:spPr>
            <a:xfrm>
              <a:off x="9799387" y="2580947"/>
              <a:ext cx="180112" cy="180201"/>
            </a:xfrm>
            <a:custGeom>
              <a:avLst/>
              <a:gdLst>
                <a:gd name="connsiteX0" fmla="*/ 90056 w 180112"/>
                <a:gd name="connsiteY0" fmla="*/ 0 h 180201"/>
                <a:gd name="connsiteX1" fmla="*/ 0 w 180112"/>
                <a:gd name="connsiteY1" fmla="*/ 90101 h 180201"/>
                <a:gd name="connsiteX2" fmla="*/ 90056 w 180112"/>
                <a:gd name="connsiteY2" fmla="*/ 180201 h 180201"/>
                <a:gd name="connsiteX3" fmla="*/ 180113 w 180112"/>
                <a:gd name="connsiteY3" fmla="*/ 90101 h 180201"/>
                <a:gd name="connsiteX4" fmla="*/ 90056 w 180112"/>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2"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113" y="40273"/>
                    <a:pt x="139770" y="0"/>
                    <a:pt x="90056" y="0"/>
                  </a:cubicBezTo>
                </a:path>
              </a:pathLst>
            </a:custGeom>
            <a:solidFill>
              <a:srgbClr val="D2D4D5"/>
            </a:solidFill>
            <a:ln w="892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1E4907E3-2F19-EFC4-378E-C9888F78EB45}"/>
                </a:ext>
              </a:extLst>
            </p:cNvPr>
            <p:cNvSpPr/>
            <p:nvPr/>
          </p:nvSpPr>
          <p:spPr>
            <a:xfrm>
              <a:off x="9088038" y="2580947"/>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273"/>
                    <a:pt x="139860" y="0"/>
                    <a:pt x="90056" y="0"/>
                  </a:cubicBezTo>
                </a:path>
              </a:pathLst>
            </a:custGeom>
            <a:solidFill>
              <a:srgbClr val="D2D4D5"/>
            </a:solidFill>
            <a:ln w="8925"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0C8B9BE2-9741-51EE-D6E9-6E73F491F56C}"/>
                </a:ext>
              </a:extLst>
            </p:cNvPr>
            <p:cNvSpPr/>
            <p:nvPr/>
          </p:nvSpPr>
          <p:spPr>
            <a:xfrm>
              <a:off x="8732453" y="2580947"/>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3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4" y="40273"/>
                    <a:pt x="139770" y="0"/>
                    <a:pt x="90056" y="0"/>
                  </a:cubicBezTo>
                </a:path>
              </a:pathLst>
            </a:custGeom>
            <a:solidFill>
              <a:srgbClr val="D2D4D5"/>
            </a:solidFill>
            <a:ln w="8925"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E04A0A22-3CED-F5E1-D272-ED799828958C}"/>
                </a:ext>
              </a:extLst>
            </p:cNvPr>
            <p:cNvSpPr/>
            <p:nvPr/>
          </p:nvSpPr>
          <p:spPr>
            <a:xfrm>
              <a:off x="8732453" y="2216080"/>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3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2" y="0"/>
                    <a:pt x="0" y="40362"/>
                    <a:pt x="0" y="90101"/>
                  </a:cubicBezTo>
                  <a:cubicBezTo>
                    <a:pt x="0" y="139839"/>
                    <a:pt x="40342" y="180201"/>
                    <a:pt x="90056" y="180201"/>
                  </a:cubicBezTo>
                  <a:cubicBezTo>
                    <a:pt x="139770" y="180201"/>
                    <a:pt x="180113" y="139839"/>
                    <a:pt x="180113" y="90101"/>
                  </a:cubicBezTo>
                  <a:cubicBezTo>
                    <a:pt x="180024" y="40362"/>
                    <a:pt x="139770" y="0"/>
                    <a:pt x="90056" y="0"/>
                  </a:cubicBezTo>
                </a:path>
              </a:pathLst>
            </a:custGeom>
            <a:solidFill>
              <a:srgbClr val="D2D4D5"/>
            </a:solidFill>
            <a:ln w="8925"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133A1048-DAD5-6CF2-FC2A-FB2DE197A25F}"/>
                </a:ext>
              </a:extLst>
            </p:cNvPr>
            <p:cNvSpPr/>
            <p:nvPr/>
          </p:nvSpPr>
          <p:spPr>
            <a:xfrm>
              <a:off x="8021104" y="765720"/>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0" y="180201"/>
                    <a:pt x="180113" y="139839"/>
                    <a:pt x="180113" y="90101"/>
                  </a:cubicBezTo>
                  <a:cubicBezTo>
                    <a:pt x="180113" y="40362"/>
                    <a:pt x="139770" y="0"/>
                    <a:pt x="90057" y="0"/>
                  </a:cubicBezTo>
                </a:path>
              </a:pathLst>
            </a:custGeom>
            <a:solidFill>
              <a:srgbClr val="D2D4D5"/>
            </a:solidFill>
            <a:ln w="8925"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1C188ED4-1642-4DC9-B500-24207264DC73}"/>
                </a:ext>
              </a:extLst>
            </p:cNvPr>
            <p:cNvSpPr/>
            <p:nvPr/>
          </p:nvSpPr>
          <p:spPr>
            <a:xfrm>
              <a:off x="8021104" y="38736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0" y="180201"/>
                    <a:pt x="180113" y="139839"/>
                    <a:pt x="180113" y="90101"/>
                  </a:cubicBezTo>
                  <a:cubicBezTo>
                    <a:pt x="180113" y="40273"/>
                    <a:pt x="139770" y="0"/>
                    <a:pt x="90057" y="0"/>
                  </a:cubicBezTo>
                </a:path>
              </a:pathLst>
            </a:custGeom>
            <a:solidFill>
              <a:srgbClr val="D2D4D5"/>
            </a:solidFill>
            <a:ln w="8925"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C9C82084-9369-2FE7-0A77-59D20A08E31E}"/>
                </a:ext>
              </a:extLst>
            </p:cNvPr>
            <p:cNvSpPr/>
            <p:nvPr/>
          </p:nvSpPr>
          <p:spPr>
            <a:xfrm>
              <a:off x="8376778" y="387369"/>
              <a:ext cx="180113" cy="180201"/>
            </a:xfrm>
            <a:custGeom>
              <a:avLst/>
              <a:gdLst>
                <a:gd name="connsiteX0" fmla="*/ 90057 w 180113"/>
                <a:gd name="connsiteY0" fmla="*/ 0 h 180201"/>
                <a:gd name="connsiteX1" fmla="*/ 0 w 180113"/>
                <a:gd name="connsiteY1" fmla="*/ 90101 h 180201"/>
                <a:gd name="connsiteX2" fmla="*/ 90057 w 180113"/>
                <a:gd name="connsiteY2" fmla="*/ 180201 h 180201"/>
                <a:gd name="connsiteX3" fmla="*/ 180113 w 180113"/>
                <a:gd name="connsiteY3" fmla="*/ 90101 h 180201"/>
                <a:gd name="connsiteX4" fmla="*/ 90057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7" y="0"/>
                  </a:moveTo>
                  <a:cubicBezTo>
                    <a:pt x="40343" y="0"/>
                    <a:pt x="0" y="40362"/>
                    <a:pt x="0" y="90101"/>
                  </a:cubicBezTo>
                  <a:cubicBezTo>
                    <a:pt x="0" y="139839"/>
                    <a:pt x="40343" y="180201"/>
                    <a:pt x="90057" y="180201"/>
                  </a:cubicBezTo>
                  <a:cubicBezTo>
                    <a:pt x="139771" y="180201"/>
                    <a:pt x="180113" y="139839"/>
                    <a:pt x="180113" y="90101"/>
                  </a:cubicBezTo>
                  <a:cubicBezTo>
                    <a:pt x="180024" y="40273"/>
                    <a:pt x="139771" y="0"/>
                    <a:pt x="90057" y="0"/>
                  </a:cubicBezTo>
                </a:path>
              </a:pathLst>
            </a:custGeom>
            <a:solidFill>
              <a:srgbClr val="D2D4D5"/>
            </a:solidFill>
            <a:ln w="8925"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B21B79C3-4455-EA97-326E-92AF7F750A27}"/>
                </a:ext>
              </a:extLst>
            </p:cNvPr>
            <p:cNvSpPr/>
            <p:nvPr/>
          </p:nvSpPr>
          <p:spPr>
            <a:xfrm>
              <a:off x="10866409" y="2252156"/>
              <a:ext cx="180113" cy="180201"/>
            </a:xfrm>
            <a:custGeom>
              <a:avLst/>
              <a:gdLst>
                <a:gd name="connsiteX0" fmla="*/ 90056 w 180113"/>
                <a:gd name="connsiteY0" fmla="*/ 0 h 180201"/>
                <a:gd name="connsiteX1" fmla="*/ 0 w 180113"/>
                <a:gd name="connsiteY1" fmla="*/ 90100 h 180201"/>
                <a:gd name="connsiteX2" fmla="*/ 90056 w 180113"/>
                <a:gd name="connsiteY2" fmla="*/ 180201 h 180201"/>
                <a:gd name="connsiteX3" fmla="*/ 180114 w 180113"/>
                <a:gd name="connsiteY3" fmla="*/ 90100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0"/>
                  </a:cubicBezTo>
                  <a:cubicBezTo>
                    <a:pt x="0" y="139839"/>
                    <a:pt x="40343" y="180201"/>
                    <a:pt x="90056" y="180201"/>
                  </a:cubicBezTo>
                  <a:cubicBezTo>
                    <a:pt x="139771" y="180201"/>
                    <a:pt x="180114" y="139839"/>
                    <a:pt x="180114" y="90100"/>
                  </a:cubicBezTo>
                  <a:cubicBezTo>
                    <a:pt x="180114" y="40273"/>
                    <a:pt x="139771" y="0"/>
                    <a:pt x="90056" y="0"/>
                  </a:cubicBezTo>
                </a:path>
              </a:pathLst>
            </a:custGeom>
            <a:solidFill>
              <a:srgbClr val="D2D4D5"/>
            </a:solidFill>
            <a:ln w="8925"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BAF835D0-0DFB-7ADD-4E8C-0B5EB1D3FA4B}"/>
                </a:ext>
              </a:extLst>
            </p:cNvPr>
            <p:cNvSpPr/>
            <p:nvPr/>
          </p:nvSpPr>
          <p:spPr>
            <a:xfrm>
              <a:off x="10866409" y="2967960"/>
              <a:ext cx="180113" cy="180201"/>
            </a:xfrm>
            <a:custGeom>
              <a:avLst/>
              <a:gdLst>
                <a:gd name="connsiteX0" fmla="*/ 90056 w 180113"/>
                <a:gd name="connsiteY0" fmla="*/ 0 h 180201"/>
                <a:gd name="connsiteX1" fmla="*/ 0 w 180113"/>
                <a:gd name="connsiteY1" fmla="*/ 90101 h 180201"/>
                <a:gd name="connsiteX2" fmla="*/ 90056 w 180113"/>
                <a:gd name="connsiteY2" fmla="*/ 180201 h 180201"/>
                <a:gd name="connsiteX3" fmla="*/ 180114 w 180113"/>
                <a:gd name="connsiteY3" fmla="*/ 90101 h 180201"/>
                <a:gd name="connsiteX4" fmla="*/ 90056 w 180113"/>
                <a:gd name="connsiteY4" fmla="*/ 0 h 180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13" h="180201">
                  <a:moveTo>
                    <a:pt x="90056" y="0"/>
                  </a:moveTo>
                  <a:cubicBezTo>
                    <a:pt x="40343" y="0"/>
                    <a:pt x="0" y="40362"/>
                    <a:pt x="0" y="90101"/>
                  </a:cubicBezTo>
                  <a:cubicBezTo>
                    <a:pt x="0" y="139839"/>
                    <a:pt x="40343" y="180201"/>
                    <a:pt x="90056" y="180201"/>
                  </a:cubicBezTo>
                  <a:cubicBezTo>
                    <a:pt x="139771" y="180201"/>
                    <a:pt x="180114" y="139839"/>
                    <a:pt x="180114" y="90101"/>
                  </a:cubicBezTo>
                  <a:cubicBezTo>
                    <a:pt x="180114" y="40362"/>
                    <a:pt x="139771" y="0"/>
                    <a:pt x="90056" y="0"/>
                  </a:cubicBezTo>
                </a:path>
              </a:pathLst>
            </a:custGeom>
            <a:solidFill>
              <a:srgbClr val="D2D4D5"/>
            </a:solidFill>
            <a:ln w="8925" cap="flat">
              <a:noFill/>
              <a:prstDash val="solid"/>
              <a:miter/>
            </a:ln>
          </p:spPr>
          <p:txBody>
            <a:bodyPr rtlCol="0" anchor="ctr"/>
            <a:lstStyle/>
            <a:p>
              <a:endParaRPr lang="en-US"/>
            </a:p>
          </p:txBody>
        </p:sp>
      </p:grpSp>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964504" y="1684751"/>
            <a:ext cx="4465529" cy="2022953"/>
          </a:xfrm>
        </p:spPr>
        <p:txBody>
          <a:bodyPr anchor="ctr" anchorCtr="0"/>
          <a:lstStyle>
            <a:lvl1pPr algn="ctr">
              <a:defRPr sz="3000" b="0" i="0">
                <a:solidFill>
                  <a:schemeClr val="bg1"/>
                </a:solidFill>
                <a:latin typeface="ABC Oracle Medium" panose="020B0504040202060203" pitchFamily="34" charset="77"/>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352425" y="304974"/>
            <a:ext cx="3125157" cy="1203325"/>
          </a:xfrm>
        </p:spPr>
        <p:txBody>
          <a:bodyPr/>
          <a:lstStyle>
            <a:lvl1pPr>
              <a:spcBef>
                <a:spcPts val="0"/>
              </a:spcBef>
              <a:spcAft>
                <a:spcPts val="0"/>
              </a:spcAft>
              <a:defRPr sz="900" b="0" i="0">
                <a:solidFill>
                  <a:schemeClr val="bg1"/>
                </a:solidFill>
                <a:latin typeface="ABC Oracle Medium" panose="020B0504040202060203" pitchFamily="34" charset="77"/>
              </a:defRPr>
            </a:lvl1pPr>
            <a:lvl2pPr marL="0" indent="0">
              <a:buNone/>
              <a:defRPr sz="900" b="0" i="0">
                <a:solidFill>
                  <a:schemeClr val="bg1"/>
                </a:solidFill>
                <a:latin typeface="ABC Oracle Medium" panose="020B0504040202060203" pitchFamily="34" charset="77"/>
              </a:defRPr>
            </a:lvl2pPr>
            <a:lvl3pPr marL="180975" indent="-180975">
              <a:tabLst/>
              <a:defRPr sz="900" b="0" i="0">
                <a:solidFill>
                  <a:schemeClr val="bg1"/>
                </a:solidFill>
                <a:latin typeface="ABC Oracle Medium" panose="020B0504040202060203" pitchFamily="34" charset="77"/>
              </a:defRPr>
            </a:lvl3pPr>
            <a:lvl4pPr marL="355600" indent="-174625">
              <a:tabLst/>
              <a:defRPr sz="900" b="0" i="0">
                <a:solidFill>
                  <a:schemeClr val="bg1"/>
                </a:solidFill>
                <a:latin typeface="ABC Oracle Medium" panose="020B0504040202060203" pitchFamily="34" charset="77"/>
              </a:defRPr>
            </a:lvl4pPr>
            <a:lvl5pPr marL="536575" indent="-180975">
              <a:tabLst/>
              <a:defRPr sz="900" b="0" i="0">
                <a:solidFill>
                  <a:schemeClr val="bg1"/>
                </a:solidFill>
                <a:latin typeface="ABC Oracle Medium" panose="020B0504040202060203" pitchFamily="34"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a:noFill/>
        </p:spPr>
        <p:txBody>
          <a:bodyPr/>
          <a:lstStyle>
            <a:lvl1pPr>
              <a:defRPr>
                <a:solidFill>
                  <a:schemeClr val="bg1"/>
                </a:solidFill>
              </a:defRPr>
            </a:lvl1pPr>
          </a:lstStyle>
          <a:p>
            <a:fld id="{741AFF56-1126-4107-9C02-BC0EFBF16431}" type="slidenum">
              <a:rPr lang="en-GB" smtClean="0"/>
              <a:pPr/>
              <a:t>‹#›</a:t>
            </a:fld>
            <a:endParaRPr lang="en-GB" dirty="0"/>
          </a:p>
        </p:txBody>
      </p:sp>
      <p:sp>
        <p:nvSpPr>
          <p:cNvPr id="7" name="Slide Number Placeholder 5">
            <a:extLst>
              <a:ext uri="{FF2B5EF4-FFF2-40B4-BE49-F238E27FC236}">
                <a16:creationId xmlns:a16="http://schemas.microsoft.com/office/drawing/2014/main" id="{981B5E96-C20E-3582-E8AB-6D2499FB1A3C}"/>
              </a:ext>
            </a:extLst>
          </p:cNvPr>
          <p:cNvSpPr txBox="1">
            <a:spLocks/>
          </p:cNvSpPr>
          <p:nvPr userDrawn="1"/>
        </p:nvSpPr>
        <p:spPr>
          <a:xfrm>
            <a:off x="13995253" y="6222159"/>
            <a:ext cx="2743200" cy="365125"/>
          </a:xfrm>
          <a:prstGeom prst="rect">
            <a:avLst/>
          </a:prstGeom>
        </p:spPr>
        <p:txBody>
          <a:bodyPr vert="horz" lIns="0" tIns="0" rIns="0" bIns="0" rtlCol="0" anchor="b" anchorCtr="0">
            <a:noAutofit/>
          </a:bodyPr>
          <a:lstStyle>
            <a:defPPr>
              <a:defRPr lang="en-US"/>
            </a:defPPr>
            <a:lvl1pPr marL="0" algn="r" defTabSz="914400" rtl="0" eaLnBrk="1" latinLnBrk="0" hangingPunct="1">
              <a:defRPr sz="1000" b="0" i="0" kern="1200">
                <a:solidFill>
                  <a:schemeClr val="accent3"/>
                </a:solidFill>
                <a:latin typeface="ABC Oracle Medium" panose="020B0504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1AFF56-1126-4107-9C02-BC0EFBF16431}" type="slidenum">
              <a:rPr lang="en-GB" smtClean="0"/>
              <a:pPr/>
              <a:t>‹#›</a:t>
            </a:fld>
            <a:endParaRPr lang="en-GB" dirty="0"/>
          </a:p>
        </p:txBody>
      </p:sp>
      <p:sp>
        <p:nvSpPr>
          <p:cNvPr id="4" name="Footer Placeholder 4">
            <a:extLst>
              <a:ext uri="{FF2B5EF4-FFF2-40B4-BE49-F238E27FC236}">
                <a16:creationId xmlns:a16="http://schemas.microsoft.com/office/drawing/2014/main" id="{FCAC37BC-346D-51DA-B8FC-D5C95892C05D}"/>
              </a:ext>
            </a:extLst>
          </p:cNvPr>
          <p:cNvSpPr>
            <a:spLocks noGrp="1"/>
          </p:cNvSpPr>
          <p:nvPr>
            <p:ph type="ftr" sz="quarter" idx="3"/>
          </p:nvPr>
        </p:nvSpPr>
        <p:spPr>
          <a:xfrm>
            <a:off x="4037117" y="6587284"/>
            <a:ext cx="4114800" cy="186484"/>
          </a:xfrm>
          <a:prstGeom prst="rect">
            <a:avLst/>
          </a:prstGeom>
        </p:spPr>
        <p:txBody>
          <a:bodyPr vert="horz" lIns="0" tIns="0" rIns="0" bIns="0" rtlCol="0" anchor="b" anchorCtr="0">
            <a:noAutofit/>
          </a:bodyPr>
          <a:lstStyle>
            <a:lvl1pPr algn="ctr">
              <a:defRPr sz="1000" b="0" i="0">
                <a:solidFill>
                  <a:schemeClr val="bg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1793876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_Title and 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C0A35-605B-540D-A6C1-A30375E8AD1E}"/>
              </a:ext>
            </a:extLst>
          </p:cNvPr>
          <p:cNvSpPr>
            <a:spLocks noGrp="1"/>
          </p:cNvSpPr>
          <p:nvPr>
            <p:ph type="title"/>
          </p:nvPr>
        </p:nvSpPr>
        <p:spPr>
          <a:xfrm>
            <a:off x="326849" y="288389"/>
            <a:ext cx="5403810" cy="1232435"/>
          </a:xfrm>
        </p:spPr>
        <p:txBody>
          <a:bodyPr/>
          <a:lstStyle>
            <a:lvl1pPr>
              <a:defRPr>
                <a:solidFill>
                  <a:schemeClr val="accent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98F55B4-FD90-CD9B-E925-574003DE1A20}"/>
              </a:ext>
            </a:extLst>
          </p:cNvPr>
          <p:cNvSpPr>
            <a:spLocks noGrp="1"/>
          </p:cNvSpPr>
          <p:nvPr>
            <p:ph idx="1"/>
          </p:nvPr>
        </p:nvSpPr>
        <p:spPr>
          <a:xfrm>
            <a:off x="347083" y="1481509"/>
            <a:ext cx="5748917" cy="5066929"/>
          </a:xfrm>
        </p:spPr>
        <p:txBody>
          <a:bodyPr/>
          <a:lstStyle>
            <a:lvl1pPr>
              <a:spcBef>
                <a:spcPts val="0"/>
              </a:spcBef>
              <a:spcAft>
                <a:spcPts val="0"/>
              </a:spcAft>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FC6E464A-9C61-0511-FA70-5AA1019B3D6D}"/>
              </a:ext>
            </a:extLst>
          </p:cNvPr>
          <p:cNvSpPr>
            <a:spLocks noGrp="1"/>
          </p:cNvSpPr>
          <p:nvPr>
            <p:ph type="sldNum" sz="quarter" idx="12"/>
          </p:nvPr>
        </p:nvSpPr>
        <p:spPr/>
        <p:txBody>
          <a:bodyPr/>
          <a:lstStyle>
            <a:lvl1pPr>
              <a:defRPr>
                <a:solidFill>
                  <a:schemeClr val="accent1"/>
                </a:solidFill>
              </a:defRPr>
            </a:lvl1pPr>
          </a:lstStyle>
          <a:p>
            <a:fld id="{741AFF56-1126-4107-9C02-BC0EFBF16431}" type="slidenum">
              <a:rPr lang="en-GB" smtClean="0"/>
              <a:pPr/>
              <a:t>‹#›</a:t>
            </a:fld>
            <a:endParaRPr lang="en-GB" dirty="0"/>
          </a:p>
        </p:txBody>
      </p:sp>
      <p:sp>
        <p:nvSpPr>
          <p:cNvPr id="4" name="Footer Placeholder 4">
            <a:extLst>
              <a:ext uri="{FF2B5EF4-FFF2-40B4-BE49-F238E27FC236}">
                <a16:creationId xmlns:a16="http://schemas.microsoft.com/office/drawing/2014/main" id="{D604D2A8-340C-6811-0193-59710C1F0322}"/>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accent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30807331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hank you">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5113-57A5-9394-9EAC-AE049E0FC471}"/>
              </a:ext>
            </a:extLst>
          </p:cNvPr>
          <p:cNvSpPr>
            <a:spLocks noGrp="1"/>
          </p:cNvSpPr>
          <p:nvPr>
            <p:ph type="ctrTitle"/>
          </p:nvPr>
        </p:nvSpPr>
        <p:spPr>
          <a:xfrm>
            <a:off x="1169811" y="2819273"/>
            <a:ext cx="6571317" cy="780120"/>
          </a:xfrm>
        </p:spPr>
        <p:txBody>
          <a:bodyPr anchor="t" anchorCtr="0"/>
          <a:lstStyle>
            <a:lvl1pPr algn="l">
              <a:defRPr sz="3100" b="0" i="0">
                <a:solidFill>
                  <a:schemeClr val="bg1"/>
                </a:solidFill>
                <a:latin typeface="ABC Oracle Medium" panose="020B0504040202060203" pitchFamily="34" charset="77"/>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F1D9585-239A-5710-5FBB-F38F3137D466}"/>
              </a:ext>
            </a:extLst>
          </p:cNvPr>
          <p:cNvSpPr>
            <a:spLocks noGrp="1"/>
          </p:cNvSpPr>
          <p:nvPr>
            <p:ph type="subTitle" idx="1"/>
          </p:nvPr>
        </p:nvSpPr>
        <p:spPr>
          <a:xfrm>
            <a:off x="1187165" y="3624574"/>
            <a:ext cx="6566752" cy="1598604"/>
          </a:xfrm>
        </p:spPr>
        <p:txBody>
          <a:bodyPr anchor="t" anchorCtr="0"/>
          <a:lstStyle>
            <a:lvl1pPr marL="0" indent="0" algn="l">
              <a:spcBef>
                <a:spcPts val="0"/>
              </a:spcBef>
              <a:spcAft>
                <a:spcPts val="0"/>
              </a:spcAft>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1" name="Graphic 9">
            <a:extLst>
              <a:ext uri="{FF2B5EF4-FFF2-40B4-BE49-F238E27FC236}">
                <a16:creationId xmlns:a16="http://schemas.microsoft.com/office/drawing/2014/main" id="{7C687F61-C361-715E-64E1-F940513FF331}"/>
              </a:ext>
            </a:extLst>
          </p:cNvPr>
          <p:cNvSpPr/>
          <p:nvPr/>
        </p:nvSpPr>
        <p:spPr>
          <a:xfrm>
            <a:off x="333637" y="298711"/>
            <a:ext cx="2237988" cy="1392303"/>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a:p>
        </p:txBody>
      </p:sp>
      <p:sp>
        <p:nvSpPr>
          <p:cNvPr id="4" name="Footer Placeholder 4">
            <a:extLst>
              <a:ext uri="{FF2B5EF4-FFF2-40B4-BE49-F238E27FC236}">
                <a16:creationId xmlns:a16="http://schemas.microsoft.com/office/drawing/2014/main" id="{0C6C589F-6B53-EA41-A888-1CADBA5F4255}"/>
              </a:ext>
            </a:extLst>
          </p:cNvPr>
          <p:cNvSpPr>
            <a:spLocks noGrp="1"/>
          </p:cNvSpPr>
          <p:nvPr>
            <p:ph type="ftr" sz="quarter" idx="3"/>
          </p:nvPr>
        </p:nvSpPr>
        <p:spPr>
          <a:xfrm>
            <a:off x="4038600" y="6400800"/>
            <a:ext cx="4114800" cy="186484"/>
          </a:xfrm>
          <a:prstGeom prst="rect">
            <a:avLst/>
          </a:prstGeom>
        </p:spPr>
        <p:txBody>
          <a:bodyPr vert="horz" lIns="0" tIns="0" rIns="0" bIns="0" rtlCol="0" anchor="b" anchorCtr="0">
            <a:noAutofit/>
          </a:bodyPr>
          <a:lstStyle>
            <a:lvl1pPr algn="ctr">
              <a:defRPr sz="1000" b="0" i="0">
                <a:solidFill>
                  <a:schemeClr val="bg1"/>
                </a:solidFill>
                <a:latin typeface="ABC Oracle Medium" panose="020B0504040202060203" pitchFamily="34" charset="77"/>
              </a:defRPr>
            </a:lvl1pPr>
          </a:lstStyle>
          <a:p>
            <a:r>
              <a:rPr lang="en-GB" dirty="0"/>
              <a:t>Presented at the 2025 All Actuaries Summit</a:t>
            </a:r>
          </a:p>
        </p:txBody>
      </p:sp>
    </p:spTree>
    <p:extLst>
      <p:ext uri="{BB962C8B-B14F-4D97-AF65-F5344CB8AC3E}">
        <p14:creationId xmlns:p14="http://schemas.microsoft.com/office/powerpoint/2010/main" val="2152915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24720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3E085695-8E0F-403A-9CD7-62C032F7690D}"/>
              </a:ext>
            </a:extLst>
          </p:cNvPr>
          <p:cNvSpPr>
            <a:spLocks noGrp="1"/>
          </p:cNvSpPr>
          <p:nvPr>
            <p:ph type="title"/>
          </p:nvPr>
        </p:nvSpPr>
        <p:spPr/>
        <p:txBody>
          <a:bodyPr/>
          <a:lstStyle/>
          <a:p>
            <a:r>
              <a:rPr lang="en-US" dirty="0"/>
              <a:t>Click to edit Master title style</a:t>
            </a:r>
            <a:endParaRPr lang="en-AU" dirty="0"/>
          </a:p>
        </p:txBody>
      </p:sp>
      <p:sp>
        <p:nvSpPr>
          <p:cNvPr id="3" name="Content Placeholder 2" descr="Click to edit body text styles on the left side of slide">
            <a:extLst>
              <a:ext uri="{FF2B5EF4-FFF2-40B4-BE49-F238E27FC236}">
                <a16:creationId xmlns:a16="http://schemas.microsoft.com/office/drawing/2014/main" id="{FC05A9F9-AE68-4F94-9E5E-068EE37349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descr="Click to edit body text styles on the right side of slide">
            <a:extLst>
              <a:ext uri="{FF2B5EF4-FFF2-40B4-BE49-F238E27FC236}">
                <a16:creationId xmlns:a16="http://schemas.microsoft.com/office/drawing/2014/main" id="{C93A7560-CAFD-4E61-95FB-BDA485201B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descr="Click to add date Day/Month/Year">
            <a:extLst>
              <a:ext uri="{FF2B5EF4-FFF2-40B4-BE49-F238E27FC236}">
                <a16:creationId xmlns:a16="http://schemas.microsoft.com/office/drawing/2014/main" id="{99DDD9F1-1A2C-48B2-B5C9-C73A7289C320}"/>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16/09/2026</a:t>
            </a:fld>
            <a:endParaRPr lang="en-AU" dirty="0"/>
          </a:p>
        </p:txBody>
      </p:sp>
      <p:sp>
        <p:nvSpPr>
          <p:cNvPr id="6" name="Footer Placeholder 5" descr="Click to add a footer">
            <a:extLst>
              <a:ext uri="{FF2B5EF4-FFF2-40B4-BE49-F238E27FC236}">
                <a16:creationId xmlns:a16="http://schemas.microsoft.com/office/drawing/2014/main" id="{6B3D520C-6BAD-40E9-A2B0-8BFA83635E11}"/>
              </a:ext>
            </a:extLst>
          </p:cNvPr>
          <p:cNvSpPr>
            <a:spLocks noGrp="1"/>
          </p:cNvSpPr>
          <p:nvPr>
            <p:ph type="ftr" sz="quarter" idx="11"/>
          </p:nvPr>
        </p:nvSpPr>
        <p:spPr/>
        <p:txBody>
          <a:bodyPr/>
          <a:lstStyle>
            <a:lvl1pPr>
              <a:defRPr>
                <a:solidFill>
                  <a:schemeClr val="tx1"/>
                </a:solidFill>
              </a:defRPr>
            </a:lvl1pPr>
          </a:lstStyle>
          <a:p>
            <a:endParaRPr lang="en-AU" dirty="0"/>
          </a:p>
        </p:txBody>
      </p:sp>
      <p:sp>
        <p:nvSpPr>
          <p:cNvPr id="7" name="Slide Number Placeholder 6" descr="Click to add page number">
            <a:extLst>
              <a:ext uri="{FF2B5EF4-FFF2-40B4-BE49-F238E27FC236}">
                <a16:creationId xmlns:a16="http://schemas.microsoft.com/office/drawing/2014/main" id="{6E604E87-51E9-4833-AA93-39FB9ED72BE2}"/>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25420701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3CB7D6A8-8593-4C21-938E-8349B6D2FBE3}"/>
              </a:ext>
            </a:extLst>
          </p:cNvPr>
          <p:cNvSpPr>
            <a:spLocks noGrp="1"/>
          </p:cNvSpPr>
          <p:nvPr>
            <p:ph type="title"/>
          </p:nvPr>
        </p:nvSpPr>
        <p:spPr/>
        <p:txBody>
          <a:bodyPr/>
          <a:lstStyle/>
          <a:p>
            <a:r>
              <a:rPr lang="en-US" dirty="0"/>
              <a:t>Click to edit Master title style</a:t>
            </a:r>
            <a:endParaRPr lang="en-AU" dirty="0"/>
          </a:p>
        </p:txBody>
      </p:sp>
      <p:sp>
        <p:nvSpPr>
          <p:cNvPr id="3" name="Date Placeholder 2" descr="Click to add date Day/Month/Year">
            <a:extLst>
              <a:ext uri="{FF2B5EF4-FFF2-40B4-BE49-F238E27FC236}">
                <a16:creationId xmlns:a16="http://schemas.microsoft.com/office/drawing/2014/main" id="{3F9A56A4-BCFE-444A-B799-3003156ECF65}"/>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16/09/2026</a:t>
            </a:fld>
            <a:endParaRPr lang="en-AU" dirty="0"/>
          </a:p>
        </p:txBody>
      </p:sp>
      <p:sp>
        <p:nvSpPr>
          <p:cNvPr id="4" name="Footer Placeholder 3" descr="Click to add a footer">
            <a:extLst>
              <a:ext uri="{FF2B5EF4-FFF2-40B4-BE49-F238E27FC236}">
                <a16:creationId xmlns:a16="http://schemas.microsoft.com/office/drawing/2014/main" id="{33661598-FDFF-4254-A4A3-B4A979362993}"/>
              </a:ext>
            </a:extLst>
          </p:cNvPr>
          <p:cNvSpPr>
            <a:spLocks noGrp="1"/>
          </p:cNvSpPr>
          <p:nvPr>
            <p:ph type="ftr" sz="quarter" idx="11"/>
          </p:nvPr>
        </p:nvSpPr>
        <p:spPr/>
        <p:txBody>
          <a:bodyPr/>
          <a:lstStyle>
            <a:lvl1pPr>
              <a:defRPr>
                <a:solidFill>
                  <a:schemeClr val="tx1"/>
                </a:solidFill>
              </a:defRPr>
            </a:lvl1pPr>
          </a:lstStyle>
          <a:p>
            <a:endParaRPr lang="en-AU" dirty="0"/>
          </a:p>
        </p:txBody>
      </p:sp>
      <p:sp>
        <p:nvSpPr>
          <p:cNvPr id="5" name="Slide Number Placeholder 4" descr="Click to add page number">
            <a:extLst>
              <a:ext uri="{FF2B5EF4-FFF2-40B4-BE49-F238E27FC236}">
                <a16:creationId xmlns:a16="http://schemas.microsoft.com/office/drawing/2014/main" id="{FF24BB6E-0C9C-4308-81D1-8B331EC18F2D}"/>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3229503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957E79-DEA8-79CD-9E4E-5D2FE921BB11}"/>
              </a:ext>
            </a:extLst>
          </p:cNvPr>
          <p:cNvSpPr>
            <a:spLocks noGrp="1"/>
          </p:cNvSpPr>
          <p:nvPr>
            <p:ph type="title"/>
          </p:nvPr>
        </p:nvSpPr>
        <p:spPr>
          <a:xfrm>
            <a:off x="326848" y="288390"/>
            <a:ext cx="11554001" cy="1016070"/>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EAF8F9D-C689-B18D-09AF-9B4C40550649}"/>
              </a:ext>
            </a:extLst>
          </p:cNvPr>
          <p:cNvSpPr>
            <a:spLocks noGrp="1"/>
          </p:cNvSpPr>
          <p:nvPr>
            <p:ph type="body" idx="1"/>
          </p:nvPr>
        </p:nvSpPr>
        <p:spPr>
          <a:xfrm>
            <a:off x="352424" y="1493113"/>
            <a:ext cx="11528425" cy="4351338"/>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03030489-BEFE-3F81-C3A1-A8FAC2B087EE}"/>
              </a:ext>
            </a:extLst>
          </p:cNvPr>
          <p:cNvSpPr>
            <a:spLocks noGrp="1"/>
          </p:cNvSpPr>
          <p:nvPr>
            <p:ph type="dt" sz="half" idx="2"/>
          </p:nvPr>
        </p:nvSpPr>
        <p:spPr>
          <a:xfrm>
            <a:off x="9150438" y="298318"/>
            <a:ext cx="2743200" cy="365125"/>
          </a:xfrm>
          <a:prstGeom prst="rect">
            <a:avLst/>
          </a:prstGeom>
        </p:spPr>
        <p:txBody>
          <a:bodyPr vert="horz" lIns="0" tIns="0" rIns="0" bIns="0" rtlCol="0" anchor="t" anchorCtr="0">
            <a:noAutofit/>
          </a:bodyPr>
          <a:lstStyle>
            <a:lvl1pPr algn="r">
              <a:defRPr sz="1000">
                <a:solidFill>
                  <a:schemeClr val="tx2"/>
                </a:solidFill>
              </a:defRPr>
            </a:lvl1pPr>
          </a:lstStyle>
          <a:p>
            <a:endParaRPr lang="en-GB" dirty="0"/>
          </a:p>
        </p:txBody>
      </p:sp>
      <p:sp>
        <p:nvSpPr>
          <p:cNvPr id="6" name="Slide Number Placeholder 5">
            <a:extLst>
              <a:ext uri="{FF2B5EF4-FFF2-40B4-BE49-F238E27FC236}">
                <a16:creationId xmlns:a16="http://schemas.microsoft.com/office/drawing/2014/main" id="{7D749530-956E-B9F1-B7EE-49FFED17FEA9}"/>
              </a:ext>
            </a:extLst>
          </p:cNvPr>
          <p:cNvSpPr>
            <a:spLocks noGrp="1"/>
          </p:cNvSpPr>
          <p:nvPr>
            <p:ph type="sldNum" sz="quarter" idx="4"/>
          </p:nvPr>
        </p:nvSpPr>
        <p:spPr>
          <a:xfrm>
            <a:off x="11467577" y="6400800"/>
            <a:ext cx="416447" cy="186484"/>
          </a:xfrm>
          <a:prstGeom prst="rect">
            <a:avLst/>
          </a:prstGeom>
        </p:spPr>
        <p:txBody>
          <a:bodyPr vert="horz" lIns="0" tIns="0" rIns="0" bIns="0" rtlCol="0" anchor="b" anchorCtr="0">
            <a:noAutofit/>
          </a:bodyPr>
          <a:lstStyle>
            <a:lvl1pPr algn="r">
              <a:defRPr sz="1000" b="0" i="0">
                <a:solidFill>
                  <a:schemeClr val="tx2"/>
                </a:solidFill>
                <a:latin typeface="ABC Oracle Medium" panose="020B0504040202060203" pitchFamily="34" charset="77"/>
              </a:defRPr>
            </a:lvl1pPr>
          </a:lstStyle>
          <a:p>
            <a:fld id="{741AFF56-1126-4107-9C02-BC0EFBF16431}" type="slidenum">
              <a:rPr lang="en-GB" smtClean="0"/>
              <a:pPr/>
              <a:t>‹#›</a:t>
            </a:fld>
            <a:endParaRPr lang="en-GB" dirty="0"/>
          </a:p>
        </p:txBody>
      </p:sp>
      <p:sp>
        <p:nvSpPr>
          <p:cNvPr id="7" name="Footer Placeholder 6">
            <a:extLst>
              <a:ext uri="{FF2B5EF4-FFF2-40B4-BE49-F238E27FC236}">
                <a16:creationId xmlns:a16="http://schemas.microsoft.com/office/drawing/2014/main" id="{B027F68E-C428-A4D9-BBBD-028E82BC8E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dirty="0"/>
              <a:t>Presented at the 2025 All Actuaries Summit</a:t>
            </a:r>
          </a:p>
        </p:txBody>
      </p:sp>
    </p:spTree>
    <p:extLst>
      <p:ext uri="{BB962C8B-B14F-4D97-AF65-F5344CB8AC3E}">
        <p14:creationId xmlns:p14="http://schemas.microsoft.com/office/powerpoint/2010/main" val="2528825846"/>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8" r:id="rId3"/>
    <p:sldLayoutId id="2147483664" r:id="rId4"/>
    <p:sldLayoutId id="2147483665" r:id="rId5"/>
    <p:sldLayoutId id="2147483650" r:id="rId6"/>
    <p:sldLayoutId id="2147483654" r:id="rId7"/>
    <p:sldLayoutId id="2147483666" r:id="rId8"/>
    <p:sldLayoutId id="2147483653" r:id="rId9"/>
    <p:sldLayoutId id="2147483655" r:id="rId10"/>
    <p:sldLayoutId id="2147483652" r:id="rId11"/>
    <p:sldLayoutId id="2147483656" r:id="rId12"/>
    <p:sldLayoutId id="2147483657" r:id="rId13"/>
    <p:sldLayoutId id="2147483658" r:id="rId14"/>
    <p:sldLayoutId id="2147483659" r:id="rId15"/>
    <p:sldLayoutId id="2147483660" r:id="rId16"/>
    <p:sldLayoutId id="2147483661" r:id="rId17"/>
    <p:sldLayoutId id="2147483662" r:id="rId18"/>
    <p:sldLayoutId id="2147483667" r:id="rId19"/>
    <p:sldLayoutId id="2147483663" r:id="rId20"/>
    <p:sldLayoutId id="2147483670" r:id="rId21"/>
    <p:sldLayoutId id="2147483671" r:id="rId22"/>
    <p:sldLayoutId id="2147483672" r:id="rId23"/>
  </p:sldLayoutIdLst>
  <p:hf hdr="0" ftr="0" dt="0"/>
  <p:txStyles>
    <p:titleStyle>
      <a:lvl1pPr algn="l" defTabSz="914400"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800"/>
        </a:spcBef>
        <a:spcAft>
          <a:spcPts val="600"/>
        </a:spcAft>
        <a:buFont typeface="Arial" panose="020B0604020202020204" pitchFamily="34" charset="0"/>
        <a:buNone/>
        <a:defRPr sz="1400" kern="1200">
          <a:solidFill>
            <a:schemeClr val="accent3"/>
          </a:solidFill>
          <a:latin typeface="+mn-lt"/>
          <a:ea typeface="+mn-ea"/>
          <a:cs typeface="+mn-cs"/>
        </a:defRPr>
      </a:lvl1pPr>
      <a:lvl2pPr marL="4762" indent="0" algn="l" defTabSz="914400" rtl="0" eaLnBrk="1" latinLnBrk="0" hangingPunct="1">
        <a:lnSpc>
          <a:spcPct val="100000"/>
        </a:lnSpc>
        <a:spcBef>
          <a:spcPts val="0"/>
        </a:spcBef>
        <a:buFont typeface="Arial" panose="020B0604020202020204" pitchFamily="34" charset="0"/>
        <a:buNone/>
        <a:tabLst/>
        <a:defRPr sz="1400" kern="1200">
          <a:solidFill>
            <a:schemeClr val="accent3"/>
          </a:solidFill>
          <a:latin typeface="+mn-lt"/>
          <a:ea typeface="+mn-ea"/>
          <a:cs typeface="+mn-cs"/>
        </a:defRPr>
      </a:lvl2pPr>
      <a:lvl3pPr marL="355600" indent="-355600" algn="l" defTabSz="914400" rtl="0" eaLnBrk="1" latinLnBrk="0" hangingPunct="1">
        <a:lnSpc>
          <a:spcPct val="100000"/>
        </a:lnSpc>
        <a:spcBef>
          <a:spcPts val="0"/>
        </a:spcBef>
        <a:buFont typeface="Arial" panose="020B0604020202020204" pitchFamily="34" charset="0"/>
        <a:buChar char="•"/>
        <a:tabLst/>
        <a:defRPr sz="1400" kern="1200">
          <a:solidFill>
            <a:schemeClr val="accent3"/>
          </a:solidFill>
          <a:latin typeface="+mn-lt"/>
          <a:ea typeface="+mn-ea"/>
          <a:cs typeface="+mn-cs"/>
        </a:defRPr>
      </a:lvl3pPr>
      <a:lvl4pPr marL="712788" indent="-357188" algn="l" defTabSz="914400" rtl="0" eaLnBrk="1" latinLnBrk="0" hangingPunct="1">
        <a:lnSpc>
          <a:spcPct val="100000"/>
        </a:lnSpc>
        <a:spcBef>
          <a:spcPts val="0"/>
        </a:spcBef>
        <a:buFont typeface="Arial" panose="020B0604020202020204" pitchFamily="34" charset="0"/>
        <a:buChar char="•"/>
        <a:tabLst/>
        <a:defRPr sz="1400" kern="1200">
          <a:solidFill>
            <a:schemeClr val="accent3"/>
          </a:solidFill>
          <a:latin typeface="+mn-lt"/>
          <a:ea typeface="+mn-ea"/>
          <a:cs typeface="+mn-cs"/>
        </a:defRPr>
      </a:lvl4pPr>
      <a:lvl5pPr marL="1068388" indent="-355600" algn="l" defTabSz="914400" rtl="0" eaLnBrk="1" latinLnBrk="0" hangingPunct="1">
        <a:lnSpc>
          <a:spcPct val="100000"/>
        </a:lnSpc>
        <a:spcBef>
          <a:spcPts val="0"/>
        </a:spcBef>
        <a:buFont typeface="Arial" panose="020B0604020202020204" pitchFamily="34" charset="0"/>
        <a:buChar char="•"/>
        <a:tabLst/>
        <a:defRPr sz="14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200" userDrawn="1">
          <p15:clr>
            <a:srgbClr val="F26B43"/>
          </p15:clr>
        </p15:guide>
        <p15:guide id="4" pos="222" userDrawn="1">
          <p15:clr>
            <a:srgbClr val="F26B43"/>
          </p15:clr>
        </p15:guide>
        <p15:guide id="5" orient="horz" pos="4125" userDrawn="1">
          <p15:clr>
            <a:srgbClr val="F26B43"/>
          </p15:clr>
        </p15:guide>
        <p15:guide id="6" pos="7484" userDrawn="1">
          <p15:clr>
            <a:srgbClr val="F26B43"/>
          </p15:clr>
        </p15:guide>
        <p15:guide id="7" orient="horz" pos="958" userDrawn="1">
          <p15:clr>
            <a:srgbClr val="F26B43"/>
          </p15:clr>
        </p15:guide>
        <p15:guide id="8" pos="1269" userDrawn="1">
          <p15:clr>
            <a:srgbClr val="F26B43"/>
          </p15:clr>
        </p15:guide>
        <p15:guide id="9" pos="329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s://humanrights.gov.au/resource-hub/human-rights/guidance-resource-ai-and-discrimination-insurance"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https://www.asic.gov.au/regulatory-resources/find-a-document/reports/rep-838-road-testing-transparency-in-car-insurance-premiums"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fair.feihuang.org/" TargetMode="Externa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18/10/relationships/comments" Target="../comments/modernComment_1C6_C72AD48D.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1.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40.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2DD06-C964-CF6A-77C8-CA245EBA130F}"/>
              </a:ext>
            </a:extLst>
          </p:cNvPr>
          <p:cNvSpPr>
            <a:spLocks noGrp="1"/>
          </p:cNvSpPr>
          <p:nvPr>
            <p:ph type="title"/>
          </p:nvPr>
        </p:nvSpPr>
        <p:spPr>
          <a:xfrm>
            <a:off x="902907" y="1579690"/>
            <a:ext cx="8559522" cy="2230101"/>
          </a:xfrm>
        </p:spPr>
        <p:txBody>
          <a:bodyPr/>
          <a:lstStyle/>
          <a:p>
            <a:r>
              <a:rPr lang="en-AU" dirty="0"/>
              <a:t>The Fair Pricing Playbook:</a:t>
            </a:r>
            <a:br>
              <a:rPr lang="en-AU" dirty="0"/>
            </a:br>
            <a:r>
              <a:rPr lang="en-AU" sz="1200" dirty="0"/>
              <a:t> </a:t>
            </a:r>
            <a:br>
              <a:rPr lang="en-AU" dirty="0"/>
            </a:br>
            <a:r>
              <a:rPr lang="en-AU" sz="3200" dirty="0"/>
              <a:t>Responsible AI for Algorithmic Insurance Pricing</a:t>
            </a:r>
            <a:endParaRPr lang="en-US" sz="3200" dirty="0"/>
          </a:p>
        </p:txBody>
      </p:sp>
      <p:sp>
        <p:nvSpPr>
          <p:cNvPr id="3" name="Subtitle 2">
            <a:extLst>
              <a:ext uri="{FF2B5EF4-FFF2-40B4-BE49-F238E27FC236}">
                <a16:creationId xmlns:a16="http://schemas.microsoft.com/office/drawing/2014/main" id="{26C366F4-7949-6A5E-2C2B-244724097677}"/>
              </a:ext>
            </a:extLst>
          </p:cNvPr>
          <p:cNvSpPr>
            <a:spLocks noGrp="1"/>
          </p:cNvSpPr>
          <p:nvPr>
            <p:ph type="subTitle" idx="1"/>
          </p:nvPr>
        </p:nvSpPr>
        <p:spPr>
          <a:xfrm>
            <a:off x="1092478" y="4430889"/>
            <a:ext cx="5802764" cy="1598604"/>
          </a:xfrm>
        </p:spPr>
        <p:txBody>
          <a:bodyPr/>
          <a:lstStyle/>
          <a:p>
            <a:r>
              <a:rPr lang="en-US" dirty="0"/>
              <a:t>Fei Huang</a:t>
            </a:r>
          </a:p>
          <a:p>
            <a:r>
              <a:rPr lang="en-US" dirty="0"/>
              <a:t>Associate Professor </a:t>
            </a:r>
          </a:p>
          <a:p>
            <a:r>
              <a:rPr lang="en-US" dirty="0"/>
              <a:t>UNSW Business School</a:t>
            </a:r>
          </a:p>
          <a:p>
            <a:endParaRPr lang="en-US" dirty="0"/>
          </a:p>
        </p:txBody>
      </p:sp>
    </p:spTree>
    <p:extLst>
      <p:ext uri="{BB962C8B-B14F-4D97-AF65-F5344CB8AC3E}">
        <p14:creationId xmlns:p14="http://schemas.microsoft.com/office/powerpoint/2010/main" val="1012527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1CDD61-D9F0-B6E2-BEA4-0DD8D2999106}"/>
              </a:ext>
            </a:extLst>
          </p:cNvPr>
          <p:cNvSpPr>
            <a:spLocks noGrp="1"/>
          </p:cNvSpPr>
          <p:nvPr>
            <p:ph idx="1"/>
          </p:nvPr>
        </p:nvSpPr>
        <p:spPr>
          <a:xfrm>
            <a:off x="630382" y="906999"/>
            <a:ext cx="10723485" cy="5104028"/>
          </a:xfrm>
        </p:spPr>
        <p:txBody>
          <a:bodyPr>
            <a:normAutofit fontScale="40000" lnSpcReduction="20000"/>
          </a:body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This meeting is being conducted in accordance with Institute’s Code of Conduct and attended by members in their professional capacity.  </a:t>
            </a:r>
          </a:p>
          <a:p>
            <a:pPr marL="0" marR="0" lvl="0" indent="0" algn="l" defTabSz="914400" rtl="0" eaLnBrk="0" fontAlgn="base" latinLnBrk="0" hangingPunct="0">
              <a:lnSpc>
                <a:spcPct val="150000"/>
              </a:lnSpc>
              <a:spcBef>
                <a:spcPct val="0"/>
              </a:spcBef>
              <a:spcAft>
                <a:spcPct val="0"/>
              </a:spcAft>
              <a:buClrTx/>
              <a:buSzTx/>
              <a:buFontTx/>
              <a:buNone/>
              <a:tabLst/>
              <a:defRPr/>
            </a:pP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Arial"/>
              </a:rPr>
              <a:t>It is acknowledged that professional members in their employed capacity, may be active market participants in their respective industries who may compete with each other as defined by competition law. </a:t>
            </a:r>
            <a:endParaRPr lang="en-US" altLang="en-US" sz="40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Arial"/>
            </a:endParaRPr>
          </a:p>
          <a:p>
            <a:pPr marL="0" marR="0" lvl="0" indent="0" algn="l" defTabSz="914400" rtl="0" eaLnBrk="0" fontAlgn="base" latinLnBrk="0" hangingPunct="0">
              <a:lnSpc>
                <a:spcPct val="150000"/>
              </a:lnSpc>
              <a:spcBef>
                <a:spcPct val="0"/>
              </a:spcBef>
              <a:spcAft>
                <a:spcPct val="0"/>
              </a:spcAft>
              <a:buClrTx/>
              <a:buSzTx/>
              <a:buFontTx/>
              <a:buNone/>
              <a:tabLst/>
              <a:defRPr/>
            </a:pP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Participants are, therefore, reminded that in accordance with their competition law compliance obligations they should not: </a:t>
            </a: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628650" lvl="1" indent="-171450" eaLnBrk="0" fontAlgn="base" hangingPunct="0">
              <a:lnSpc>
                <a:spcPct val="170000"/>
              </a:lnSpc>
              <a:spcBef>
                <a:spcPct val="0"/>
              </a:spcBef>
              <a:spcAft>
                <a:spcPct val="0"/>
              </a:spcAf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discuss any matter that may be perceived as being cooperation by competitors in a market to influence that market; </a:t>
            </a: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628650" lvl="1" indent="-171450" eaLnBrk="0" fontAlgn="base" hangingPunct="0">
              <a:lnSpc>
                <a:spcPct val="170000"/>
              </a:lnSpc>
              <a:spcBef>
                <a:spcPct val="0"/>
              </a:spcBef>
              <a:spcAft>
                <a:spcPct val="0"/>
              </a:spcAf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discuss any matters that could be regarded as fixing, maintaining or controlling prices, allocation of customers or territories, coordinating bids and/or restricting output or acquisitions in any circumstances;  </a:t>
            </a: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628650" lvl="1" indent="-171450">
              <a:lnSpc>
                <a:spcPct val="170000"/>
              </a:lnSpc>
              <a:spcBef>
                <a:spcPct val="0"/>
              </a:spcBef>
              <a:spcAft>
                <a:spcPct val="0"/>
              </a:spcAft>
              <a:defRPr/>
            </a:pPr>
            <a:r>
              <a:rPr lang="en-US" sz="4000">
                <a:solidFill>
                  <a:prstClr val="black"/>
                </a:solidFill>
                <a:latin typeface="Arial" panose="020B0604020202020204" pitchFamily="34" charset="0"/>
                <a:cs typeface="Arial" panose="020B0604020202020204" pitchFamily="34" charset="0"/>
              </a:rPr>
              <a:t>share any confidential information or commercially sensitive information obtained through their employment, professional engagements or industry roles; or</a:t>
            </a:r>
            <a:endParaRPr lang="en-US" altLang="en-US" sz="4000">
              <a:solidFill>
                <a:prstClr val="black"/>
              </a:solidFill>
              <a:latin typeface="Arial" panose="020B0604020202020204" pitchFamily="34" charset="0"/>
              <a:cs typeface="Arial" panose="020B0604020202020204" pitchFamily="34" charset="0"/>
            </a:endParaRPr>
          </a:p>
          <a:p>
            <a:pPr marL="628650" lvl="1" indent="-171450">
              <a:lnSpc>
                <a:spcPct val="170000"/>
              </a:lnSpc>
              <a:spcBef>
                <a:spcPct val="0"/>
              </a:spcBef>
              <a:spcAft>
                <a:spcPct val="0"/>
              </a:spcAft>
              <a:defRPr/>
            </a:pPr>
            <a:r>
              <a:rPr lang="en-US" altLang="en-US" sz="4000">
                <a:solidFill>
                  <a:prstClr val="black"/>
                </a:solidFill>
                <a:latin typeface="Arial"/>
                <a:ea typeface="Times New Roman" panose="02020603050405020304" pitchFamily="18" charset="0"/>
                <a:cs typeface="Arial"/>
              </a:rPr>
              <a:t> share</a:t>
            </a:r>
            <a:r>
              <a:rPr kumimoji="0" lang="en-US" altLang="en-US" sz="4000" b="0" i="0" u="none" strike="noStrike" kern="1200" cap="none" spc="0" normalizeH="0" baseline="0" noProof="0">
                <a:ln>
                  <a:noFill/>
                </a:ln>
                <a:solidFill>
                  <a:prstClr val="black"/>
                </a:solidFill>
                <a:effectLst/>
                <a:uLnTx/>
                <a:uFillTx/>
                <a:latin typeface="Arial"/>
                <a:ea typeface="Times New Roman" panose="02020603050405020304" pitchFamily="18" charset="0"/>
                <a:cs typeface="Arial"/>
              </a:rPr>
              <a:t> information for an anti-competitive purpose. </a:t>
            </a:r>
            <a:endParaRPr lang="en-US" altLang="en-US" sz="4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0" indent="0">
              <a:buNone/>
            </a:pPr>
            <a:endParaRPr lang="en-AU" dirty="0"/>
          </a:p>
        </p:txBody>
      </p:sp>
      <p:sp>
        <p:nvSpPr>
          <p:cNvPr id="4" name="Title 1">
            <a:extLst>
              <a:ext uri="{FF2B5EF4-FFF2-40B4-BE49-F238E27FC236}">
                <a16:creationId xmlns:a16="http://schemas.microsoft.com/office/drawing/2014/main" id="{FC5D3285-9CE9-FF4E-8874-7A33D7173AA4}"/>
              </a:ext>
            </a:extLst>
          </p:cNvPr>
          <p:cNvSpPr>
            <a:spLocks noGrp="1"/>
          </p:cNvSpPr>
          <p:nvPr>
            <p:ph type="title"/>
          </p:nvPr>
        </p:nvSpPr>
        <p:spPr>
          <a:xfrm>
            <a:off x="838200" y="240837"/>
            <a:ext cx="10515600" cy="1325563"/>
          </a:xfrm>
        </p:spPr>
        <p:txBody>
          <a:bodyPr>
            <a:noAutofit/>
          </a:bodyPr>
          <a:lstStyle/>
          <a:p>
            <a:r>
              <a:rPr lang="en-US" b="1">
                <a:solidFill>
                  <a:srgbClr val="3C69FF"/>
                </a:solidFill>
              </a:rPr>
              <a:t>Important Notice for all Participants </a:t>
            </a:r>
          </a:p>
        </p:txBody>
      </p:sp>
    </p:spTree>
    <p:extLst>
      <p:ext uri="{BB962C8B-B14F-4D97-AF65-F5344CB8AC3E}">
        <p14:creationId xmlns:p14="http://schemas.microsoft.com/office/powerpoint/2010/main" val="2216443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5F59E-F8DD-21A3-C26B-1F0BB712903E}"/>
              </a:ext>
            </a:extLst>
          </p:cNvPr>
          <p:cNvSpPr>
            <a:spLocks noGrp="1"/>
          </p:cNvSpPr>
          <p:nvPr>
            <p:ph type="title"/>
          </p:nvPr>
        </p:nvSpPr>
        <p:spPr>
          <a:xfrm>
            <a:off x="1647648" y="2613901"/>
            <a:ext cx="11554001" cy="1016070"/>
          </a:xfrm>
        </p:spPr>
        <p:txBody>
          <a:bodyPr/>
          <a:lstStyle/>
          <a:p>
            <a:r>
              <a:rPr lang="en-US" dirty="0"/>
              <a:t>When AI identifies a predictive signal, can we trust it?</a:t>
            </a:r>
          </a:p>
        </p:txBody>
      </p:sp>
      <p:sp>
        <p:nvSpPr>
          <p:cNvPr id="4" name="Slide Number Placeholder 3">
            <a:extLst>
              <a:ext uri="{FF2B5EF4-FFF2-40B4-BE49-F238E27FC236}">
                <a16:creationId xmlns:a16="http://schemas.microsoft.com/office/drawing/2014/main" id="{53BB4328-87AB-316A-FD4A-F8D5683FD98C}"/>
              </a:ext>
            </a:extLst>
          </p:cNvPr>
          <p:cNvSpPr>
            <a:spLocks noGrp="1"/>
          </p:cNvSpPr>
          <p:nvPr>
            <p:ph type="sldNum" sz="quarter" idx="12"/>
          </p:nvPr>
        </p:nvSpPr>
        <p:spPr/>
        <p:txBody>
          <a:bodyPr/>
          <a:lstStyle/>
          <a:p>
            <a:fld id="{741AFF56-1126-4107-9C02-BC0EFBF16431}" type="slidenum">
              <a:rPr lang="en-GB" smtClean="0"/>
              <a:t>3</a:t>
            </a:fld>
            <a:endParaRPr lang="en-GB"/>
          </a:p>
        </p:txBody>
      </p:sp>
    </p:spTree>
    <p:extLst>
      <p:ext uri="{BB962C8B-B14F-4D97-AF65-F5344CB8AC3E}">
        <p14:creationId xmlns:p14="http://schemas.microsoft.com/office/powerpoint/2010/main" val="947226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43DAF-A8BC-08EF-C350-BDE74DB29EA7}"/>
              </a:ext>
            </a:extLst>
          </p:cNvPr>
          <p:cNvSpPr>
            <a:spLocks noGrp="1"/>
          </p:cNvSpPr>
          <p:nvPr>
            <p:ph type="title"/>
          </p:nvPr>
        </p:nvSpPr>
        <p:spPr/>
        <p:txBody>
          <a:bodyPr/>
          <a:lstStyle/>
          <a:p>
            <a:r>
              <a:rPr lang="en-US" dirty="0"/>
              <a:t>Wolf or Husky?</a:t>
            </a:r>
          </a:p>
        </p:txBody>
      </p:sp>
      <p:pic>
        <p:nvPicPr>
          <p:cNvPr id="6" name="Content Placeholder 5">
            <a:extLst>
              <a:ext uri="{FF2B5EF4-FFF2-40B4-BE49-F238E27FC236}">
                <a16:creationId xmlns:a16="http://schemas.microsoft.com/office/drawing/2014/main" id="{B1CAA667-AC9D-DBEA-F061-BDA895CC8BE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0375" y="1973649"/>
            <a:ext cx="2387600" cy="2387600"/>
          </a:xfrm>
          <a:prstGeom prst="rect">
            <a:avLst/>
          </a:prstGeom>
        </p:spPr>
      </p:pic>
      <p:sp>
        <p:nvSpPr>
          <p:cNvPr id="4" name="Slide Number Placeholder 3">
            <a:extLst>
              <a:ext uri="{FF2B5EF4-FFF2-40B4-BE49-F238E27FC236}">
                <a16:creationId xmlns:a16="http://schemas.microsoft.com/office/drawing/2014/main" id="{6F5658C6-15A4-1152-4FAB-67756B9235C6}"/>
              </a:ext>
            </a:extLst>
          </p:cNvPr>
          <p:cNvSpPr>
            <a:spLocks noGrp="1"/>
          </p:cNvSpPr>
          <p:nvPr>
            <p:ph type="sldNum" sz="quarter" idx="12"/>
          </p:nvPr>
        </p:nvSpPr>
        <p:spPr/>
        <p:txBody>
          <a:bodyPr/>
          <a:lstStyle/>
          <a:p>
            <a:fld id="{741AFF56-1126-4107-9C02-BC0EFBF16431}" type="slidenum">
              <a:rPr lang="en-GB" smtClean="0"/>
              <a:t>4</a:t>
            </a:fld>
            <a:endParaRPr lang="en-GB"/>
          </a:p>
        </p:txBody>
      </p:sp>
      <p:pic>
        <p:nvPicPr>
          <p:cNvPr id="8" name="Picture 7">
            <a:extLst>
              <a:ext uri="{FF2B5EF4-FFF2-40B4-BE49-F238E27FC236}">
                <a16:creationId xmlns:a16="http://schemas.microsoft.com/office/drawing/2014/main" id="{5698F77B-43D9-829F-F81C-B868426C10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7972" y="1992699"/>
            <a:ext cx="2374900" cy="2349500"/>
          </a:xfrm>
          <a:prstGeom prst="rect">
            <a:avLst/>
          </a:prstGeom>
        </p:spPr>
      </p:pic>
    </p:spTree>
    <p:extLst>
      <p:ext uri="{BB962C8B-B14F-4D97-AF65-F5344CB8AC3E}">
        <p14:creationId xmlns:p14="http://schemas.microsoft.com/office/powerpoint/2010/main" val="1942752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9BA3-8F69-0740-9814-8E60843A54EC}"/>
              </a:ext>
            </a:extLst>
          </p:cNvPr>
          <p:cNvSpPr>
            <a:spLocks noGrp="1"/>
          </p:cNvSpPr>
          <p:nvPr>
            <p:ph type="title"/>
          </p:nvPr>
        </p:nvSpPr>
        <p:spPr/>
        <p:txBody>
          <a:bodyPr/>
          <a:lstStyle/>
          <a:p>
            <a:r>
              <a:rPr lang="en-AU" dirty="0"/>
              <a:t>AI Systems for COVID-19 Detection: Which X-Ray Features Matter?</a:t>
            </a:r>
            <a:endParaRPr lang="en-US" dirty="0"/>
          </a:p>
        </p:txBody>
      </p:sp>
      <p:pic>
        <p:nvPicPr>
          <p:cNvPr id="6" name="Content Placeholder 5" descr="A close-up of a radiograph&#10;&#10;AI-generated content may be incorrect.">
            <a:extLst>
              <a:ext uri="{FF2B5EF4-FFF2-40B4-BE49-F238E27FC236}">
                <a16:creationId xmlns:a16="http://schemas.microsoft.com/office/drawing/2014/main" id="{502BF746-D6FE-F61A-B693-E4C0AA1BE7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54285" y="1702439"/>
            <a:ext cx="5699125" cy="3117470"/>
          </a:xfrm>
        </p:spPr>
      </p:pic>
      <p:sp>
        <p:nvSpPr>
          <p:cNvPr id="4" name="Slide Number Placeholder 3">
            <a:extLst>
              <a:ext uri="{FF2B5EF4-FFF2-40B4-BE49-F238E27FC236}">
                <a16:creationId xmlns:a16="http://schemas.microsoft.com/office/drawing/2014/main" id="{EA7921D5-6CAB-ED10-1C2B-C5F986A265B3}"/>
              </a:ext>
            </a:extLst>
          </p:cNvPr>
          <p:cNvSpPr>
            <a:spLocks noGrp="1"/>
          </p:cNvSpPr>
          <p:nvPr>
            <p:ph type="sldNum" sz="quarter" idx="12"/>
          </p:nvPr>
        </p:nvSpPr>
        <p:spPr/>
        <p:txBody>
          <a:bodyPr/>
          <a:lstStyle/>
          <a:p>
            <a:fld id="{741AFF56-1126-4107-9C02-BC0EFBF16431}" type="slidenum">
              <a:rPr lang="en-GB" smtClean="0"/>
              <a:t>5</a:t>
            </a:fld>
            <a:endParaRPr lang="en-GB"/>
          </a:p>
        </p:txBody>
      </p:sp>
      <p:sp>
        <p:nvSpPr>
          <p:cNvPr id="3" name="TextBox 2">
            <a:extLst>
              <a:ext uri="{FF2B5EF4-FFF2-40B4-BE49-F238E27FC236}">
                <a16:creationId xmlns:a16="http://schemas.microsoft.com/office/drawing/2014/main" id="{150BEB16-10EA-2B20-944D-B3588455D35D}"/>
              </a:ext>
            </a:extLst>
          </p:cNvPr>
          <p:cNvSpPr txBox="1"/>
          <p:nvPr/>
        </p:nvSpPr>
        <p:spPr>
          <a:xfrm>
            <a:off x="7592540" y="6233297"/>
            <a:ext cx="366309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dirty="0">
                <a:ea typeface="+mn-lt"/>
                <a:cs typeface="+mn-lt"/>
              </a:rPr>
              <a:t>Illustration generated using AI.</a:t>
            </a:r>
            <a:endParaRPr lang="en-US" i="1"/>
          </a:p>
        </p:txBody>
      </p:sp>
    </p:spTree>
    <p:extLst>
      <p:ext uri="{BB962C8B-B14F-4D97-AF65-F5344CB8AC3E}">
        <p14:creationId xmlns:p14="http://schemas.microsoft.com/office/powerpoint/2010/main" val="735356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119E701-59A5-A265-D2AA-2EE607DE07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9113" y="617870"/>
            <a:ext cx="5699125" cy="3418105"/>
          </a:xfrm>
          <a:prstGeom prst="rect">
            <a:avLst/>
          </a:prstGeom>
        </p:spPr>
      </p:pic>
      <p:sp>
        <p:nvSpPr>
          <p:cNvPr id="4" name="Slide Number Placeholder 3">
            <a:extLst>
              <a:ext uri="{FF2B5EF4-FFF2-40B4-BE49-F238E27FC236}">
                <a16:creationId xmlns:a16="http://schemas.microsoft.com/office/drawing/2014/main" id="{6A85AAED-6BB2-3C5A-19DC-3B56FB488D1D}"/>
              </a:ext>
            </a:extLst>
          </p:cNvPr>
          <p:cNvSpPr>
            <a:spLocks noGrp="1"/>
          </p:cNvSpPr>
          <p:nvPr>
            <p:ph type="sldNum" sz="quarter" idx="12"/>
          </p:nvPr>
        </p:nvSpPr>
        <p:spPr/>
        <p:txBody>
          <a:bodyPr/>
          <a:lstStyle/>
          <a:p>
            <a:fld id="{741AFF56-1126-4107-9C02-BC0EFBF16431}" type="slidenum">
              <a:rPr lang="en-GB" smtClean="0"/>
              <a:t>6</a:t>
            </a:fld>
            <a:endParaRPr lang="en-GB"/>
          </a:p>
        </p:txBody>
      </p:sp>
      <p:sp>
        <p:nvSpPr>
          <p:cNvPr id="8" name="TextBox 7">
            <a:extLst>
              <a:ext uri="{FF2B5EF4-FFF2-40B4-BE49-F238E27FC236}">
                <a16:creationId xmlns:a16="http://schemas.microsoft.com/office/drawing/2014/main" id="{AB5258C8-B03E-093F-599A-5CA40BF7E5A6}"/>
              </a:ext>
            </a:extLst>
          </p:cNvPr>
          <p:cNvSpPr txBox="1"/>
          <p:nvPr/>
        </p:nvSpPr>
        <p:spPr>
          <a:xfrm>
            <a:off x="1406087" y="4469159"/>
            <a:ext cx="10269713" cy="1200329"/>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AU" dirty="0"/>
              <a:t>AI systems trained to detect COVID-19 from chest X-rays often learn </a:t>
            </a:r>
            <a:r>
              <a:rPr lang="en-AU" b="1" dirty="0"/>
              <a:t>hospital- or dataset-specific shortcuts, </a:t>
            </a:r>
            <a:r>
              <a:rPr lang="en-AU" dirty="0"/>
              <a:t>such as image artifacts and acquisition differences, instead of genuine signs of disease.</a:t>
            </a:r>
          </a:p>
          <a:p>
            <a:pPr marL="285750" indent="-285750">
              <a:buFont typeface="Arial" panose="020B0604020202020204" pitchFamily="34" charset="0"/>
              <a:buChar char="•"/>
            </a:pPr>
            <a:r>
              <a:rPr lang="en-AU" dirty="0"/>
              <a:t>Consequently, although they may perform well on familiar or even some external datasets, their ability to </a:t>
            </a:r>
            <a:r>
              <a:rPr lang="en-AU" dirty="0">
                <a:solidFill>
                  <a:schemeClr val="accent1"/>
                </a:solidFill>
              </a:rPr>
              <a:t>generalize</a:t>
            </a:r>
            <a:r>
              <a:rPr lang="en-AU" dirty="0"/>
              <a:t> </a:t>
            </a:r>
            <a:r>
              <a:rPr lang="en-AU" dirty="0">
                <a:solidFill>
                  <a:schemeClr val="accent1"/>
                </a:solidFill>
              </a:rPr>
              <a:t>reliably</a:t>
            </a:r>
            <a:r>
              <a:rPr lang="en-AU" dirty="0"/>
              <a:t> to new hospitals is limited.</a:t>
            </a:r>
            <a:endParaRPr lang="en-US" dirty="0"/>
          </a:p>
        </p:txBody>
      </p:sp>
      <p:pic>
        <p:nvPicPr>
          <p:cNvPr id="10" name="Picture 9">
            <a:extLst>
              <a:ext uri="{FF2B5EF4-FFF2-40B4-BE49-F238E27FC236}">
                <a16:creationId xmlns:a16="http://schemas.microsoft.com/office/drawing/2014/main" id="{A49B4C52-5D61-2B60-271B-A83AB7409E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0133" y="617870"/>
            <a:ext cx="5153739" cy="2811130"/>
          </a:xfrm>
          <a:prstGeom prst="rect">
            <a:avLst/>
          </a:prstGeom>
        </p:spPr>
      </p:pic>
      <p:sp>
        <p:nvSpPr>
          <p:cNvPr id="2" name="TextBox 1">
            <a:extLst>
              <a:ext uri="{FF2B5EF4-FFF2-40B4-BE49-F238E27FC236}">
                <a16:creationId xmlns:a16="http://schemas.microsoft.com/office/drawing/2014/main" id="{28FE910C-D356-ECB2-76D2-BE4CC3E6CA15}"/>
              </a:ext>
            </a:extLst>
          </p:cNvPr>
          <p:cNvSpPr txBox="1"/>
          <p:nvPr/>
        </p:nvSpPr>
        <p:spPr>
          <a:xfrm>
            <a:off x="7455243" y="3435865"/>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0" i="1" u="none" strike="noStrike" baseline="0">
                <a:solidFill>
                  <a:srgbClr val="000000"/>
                </a:solidFill>
                <a:latin typeface="ABC Oracle"/>
              </a:rPr>
              <a:t>Illustration generated using AI.</a:t>
            </a:r>
            <a:r>
              <a:rPr sz="1800" b="0" i="0">
                <a:solidFill>
                  <a:srgbClr val="000000"/>
                </a:solidFill>
                <a:latin typeface="ABC Oracle"/>
                <a:ea typeface="ABC Oracle"/>
                <a:cs typeface="ABC Oracle"/>
              </a:rPr>
              <a:t>​</a:t>
            </a:r>
            <a:endParaRPr lang="en-US"/>
          </a:p>
          <a:p>
            <a:pPr algn="ctr"/>
            <a:endParaRPr lang="en-US"/>
          </a:p>
        </p:txBody>
      </p:sp>
    </p:spTree>
    <p:extLst>
      <p:ext uri="{BB962C8B-B14F-4D97-AF65-F5344CB8AC3E}">
        <p14:creationId xmlns:p14="http://schemas.microsoft.com/office/powerpoint/2010/main" val="346715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B0CB8-A382-D455-47E2-C9D8476F7744}"/>
              </a:ext>
            </a:extLst>
          </p:cNvPr>
          <p:cNvSpPr>
            <a:spLocks noGrp="1"/>
          </p:cNvSpPr>
          <p:nvPr>
            <p:ph type="title"/>
          </p:nvPr>
        </p:nvSpPr>
        <p:spPr>
          <a:xfrm>
            <a:off x="879028" y="561057"/>
            <a:ext cx="11554001" cy="1016070"/>
          </a:xfrm>
        </p:spPr>
        <p:txBody>
          <a:bodyPr>
            <a:normAutofit/>
          </a:bodyPr>
          <a:lstStyle/>
          <a:p>
            <a:r>
              <a:rPr lang="en-US" dirty="0"/>
              <a:t>What do we mean by “Fair”? </a:t>
            </a:r>
            <a:br>
              <a:rPr lang="en-US" dirty="0"/>
            </a:br>
            <a:r>
              <a:rPr lang="en-US" dirty="0"/>
              <a:t>   ---- “Fairness” is an overloaded concept. </a:t>
            </a:r>
          </a:p>
        </p:txBody>
      </p:sp>
      <p:sp>
        <p:nvSpPr>
          <p:cNvPr id="4" name="Slide Number Placeholder 3">
            <a:extLst>
              <a:ext uri="{FF2B5EF4-FFF2-40B4-BE49-F238E27FC236}">
                <a16:creationId xmlns:a16="http://schemas.microsoft.com/office/drawing/2014/main" id="{03834FBC-6E97-EEF1-C1A5-C9F6EDED77A0}"/>
              </a:ext>
            </a:extLst>
          </p:cNvPr>
          <p:cNvSpPr>
            <a:spLocks noGrp="1"/>
          </p:cNvSpPr>
          <p:nvPr>
            <p:ph type="sldNum" sz="quarter" idx="12"/>
          </p:nvPr>
        </p:nvSpPr>
        <p:spPr/>
        <p:txBody>
          <a:bodyPr/>
          <a:lstStyle/>
          <a:p>
            <a:fld id="{741AFF56-1126-4107-9C02-BC0EFBF16431}" type="slidenum">
              <a:rPr lang="en-GB" smtClean="0"/>
              <a:t>7</a:t>
            </a:fld>
            <a:endParaRPr lang="en-GB"/>
          </a:p>
        </p:txBody>
      </p:sp>
      <p:sp>
        <p:nvSpPr>
          <p:cNvPr id="81" name="Text 7">
            <a:extLst>
              <a:ext uri="{FF2B5EF4-FFF2-40B4-BE49-F238E27FC236}">
                <a16:creationId xmlns:a16="http://schemas.microsoft.com/office/drawing/2014/main" id="{9B7AB981-A226-CC04-B176-B2178FEAFE1B}"/>
              </a:ext>
            </a:extLst>
          </p:cNvPr>
          <p:cNvSpPr/>
          <p:nvPr/>
        </p:nvSpPr>
        <p:spPr>
          <a:xfrm>
            <a:off x="879028" y="1929384"/>
            <a:ext cx="502920" cy="640080"/>
          </a:xfrm>
          <a:prstGeom prst="rect">
            <a:avLst/>
          </a:prstGeom>
          <a:noFill/>
          <a:ln/>
        </p:spPr>
        <p:txBody>
          <a:bodyPr wrap="square" lIns="0" tIns="0" rIns="0" bIns="0" rtlCol="0" anchor="ctr"/>
          <a:lstStyle/>
          <a:p>
            <a:pPr marL="0" indent="0">
              <a:buNone/>
            </a:pPr>
            <a:r>
              <a:rPr lang="en-US" sz="4000" b="1" dirty="0">
                <a:solidFill>
                  <a:srgbClr val="C8D8E8"/>
                </a:solidFill>
                <a:latin typeface="Georgia" pitchFamily="34" charset="0"/>
                <a:ea typeface="Georgia" pitchFamily="34" charset="-122"/>
                <a:cs typeface="Georgia" pitchFamily="34" charset="-120"/>
              </a:rPr>
              <a:t>1</a:t>
            </a:r>
            <a:endParaRPr lang="en-US" sz="4000" dirty="0"/>
          </a:p>
        </p:txBody>
      </p:sp>
      <p:sp>
        <p:nvSpPr>
          <p:cNvPr id="82" name="Text 8">
            <a:extLst>
              <a:ext uri="{FF2B5EF4-FFF2-40B4-BE49-F238E27FC236}">
                <a16:creationId xmlns:a16="http://schemas.microsoft.com/office/drawing/2014/main" id="{C7E938FC-9F89-8688-3113-C2C14C6C5AE9}"/>
              </a:ext>
            </a:extLst>
          </p:cNvPr>
          <p:cNvSpPr/>
          <p:nvPr/>
        </p:nvSpPr>
        <p:spPr>
          <a:xfrm>
            <a:off x="879028" y="2496312"/>
            <a:ext cx="3840480" cy="438912"/>
          </a:xfrm>
          <a:prstGeom prst="rect">
            <a:avLst/>
          </a:prstGeom>
          <a:noFill/>
          <a:ln/>
        </p:spPr>
        <p:txBody>
          <a:bodyPr wrap="square" lIns="0" tIns="0" rIns="0" bIns="0" rtlCol="0" anchor="ctr"/>
          <a:lstStyle/>
          <a:p>
            <a:pPr marL="0" indent="0">
              <a:buNone/>
            </a:pPr>
            <a:r>
              <a:rPr lang="en-US" sz="1800" b="1" dirty="0">
                <a:solidFill>
                  <a:srgbClr val="0A6DAA"/>
                </a:solidFill>
                <a:latin typeface="Georgia" pitchFamily="34" charset="0"/>
                <a:ea typeface="Georgia" pitchFamily="34" charset="-122"/>
                <a:cs typeface="Georgia" pitchFamily="34" charset="-120"/>
              </a:rPr>
              <a:t>Anti-discrimination</a:t>
            </a:r>
            <a:endParaRPr lang="en-US" sz="1800" dirty="0"/>
          </a:p>
        </p:txBody>
      </p:sp>
      <p:sp>
        <p:nvSpPr>
          <p:cNvPr id="83" name="Shape 9">
            <a:extLst>
              <a:ext uri="{FF2B5EF4-FFF2-40B4-BE49-F238E27FC236}">
                <a16:creationId xmlns:a16="http://schemas.microsoft.com/office/drawing/2014/main" id="{344DB314-A236-E29F-2345-3605E6705424}"/>
              </a:ext>
            </a:extLst>
          </p:cNvPr>
          <p:cNvSpPr/>
          <p:nvPr/>
        </p:nvSpPr>
        <p:spPr>
          <a:xfrm>
            <a:off x="879028" y="2990088"/>
            <a:ext cx="1463040" cy="0"/>
          </a:xfrm>
          <a:prstGeom prst="line">
            <a:avLst/>
          </a:prstGeom>
          <a:noFill/>
          <a:ln w="25400">
            <a:solidFill>
              <a:srgbClr val="0A6DAA"/>
            </a:solidFill>
            <a:prstDash val="solid"/>
          </a:ln>
        </p:spPr>
        <p:txBody>
          <a:bodyPr/>
          <a:lstStyle/>
          <a:p>
            <a:endParaRPr lang="en-US"/>
          </a:p>
        </p:txBody>
      </p:sp>
      <p:sp>
        <p:nvSpPr>
          <p:cNvPr id="84" name="Text 10">
            <a:extLst>
              <a:ext uri="{FF2B5EF4-FFF2-40B4-BE49-F238E27FC236}">
                <a16:creationId xmlns:a16="http://schemas.microsoft.com/office/drawing/2014/main" id="{A5648369-8290-3425-2F57-E73194800149}"/>
              </a:ext>
            </a:extLst>
          </p:cNvPr>
          <p:cNvSpPr/>
          <p:nvPr/>
        </p:nvSpPr>
        <p:spPr>
          <a:xfrm>
            <a:off x="879028" y="3118104"/>
            <a:ext cx="3840480" cy="256032"/>
          </a:xfrm>
          <a:prstGeom prst="rect">
            <a:avLst/>
          </a:prstGeom>
          <a:noFill/>
          <a:ln/>
        </p:spPr>
        <p:txBody>
          <a:bodyPr wrap="square" lIns="0" tIns="0" rIns="0" bIns="0" rtlCol="0" anchor="ctr"/>
          <a:lstStyle/>
          <a:p>
            <a:pPr marL="0" indent="0">
              <a:buNone/>
            </a:pPr>
            <a:r>
              <a:rPr lang="en-US" sz="1200" i="1" dirty="0">
                <a:solidFill>
                  <a:srgbClr val="7A9EBB"/>
                </a:solidFill>
                <a:latin typeface="Calibri" pitchFamily="34" charset="0"/>
                <a:ea typeface="Calibri" pitchFamily="34" charset="-122"/>
                <a:cs typeface="Calibri" pitchFamily="34" charset="-120"/>
              </a:rPr>
              <a:t>Legal obligation</a:t>
            </a:r>
            <a:endParaRPr lang="en-US" sz="1200" dirty="0"/>
          </a:p>
        </p:txBody>
      </p:sp>
      <p:sp>
        <p:nvSpPr>
          <p:cNvPr id="86" name="Text 12">
            <a:extLst>
              <a:ext uri="{FF2B5EF4-FFF2-40B4-BE49-F238E27FC236}">
                <a16:creationId xmlns:a16="http://schemas.microsoft.com/office/drawing/2014/main" id="{2FBBE1A6-7711-5043-9FBB-1AD35904B42A}"/>
              </a:ext>
            </a:extLst>
          </p:cNvPr>
          <p:cNvSpPr/>
          <p:nvPr/>
        </p:nvSpPr>
        <p:spPr>
          <a:xfrm>
            <a:off x="1080196" y="3590096"/>
            <a:ext cx="3639312" cy="365760"/>
          </a:xfrm>
          <a:prstGeom prst="rect">
            <a:avLst/>
          </a:prstGeom>
          <a:noFill/>
          <a:ln/>
        </p:spPr>
        <p:txBody>
          <a:bodyPr wrap="square" lIns="0" tIns="0" rIns="0" bIns="0" rtlCol="0" anchor="ctr"/>
          <a:lstStyle/>
          <a:p>
            <a:pPr marL="0" indent="0">
              <a:buNone/>
            </a:pPr>
            <a:r>
              <a:rPr lang="en-US" sz="1400" dirty="0">
                <a:solidFill>
                  <a:srgbClr val="3D4F61"/>
                </a:solidFill>
                <a:latin typeface="Calibri" pitchFamily="34" charset="0"/>
                <a:ea typeface="Calibri" pitchFamily="34" charset="-122"/>
                <a:cs typeface="Calibri" pitchFamily="34" charset="-120"/>
              </a:rPr>
              <a:t>Direct discrimination</a:t>
            </a:r>
            <a:endParaRPr lang="en-US" sz="1400" dirty="0"/>
          </a:p>
        </p:txBody>
      </p:sp>
      <p:sp>
        <p:nvSpPr>
          <p:cNvPr id="88" name="Text 14">
            <a:extLst>
              <a:ext uri="{FF2B5EF4-FFF2-40B4-BE49-F238E27FC236}">
                <a16:creationId xmlns:a16="http://schemas.microsoft.com/office/drawing/2014/main" id="{08B1A9A0-3D4A-110F-E775-7AC36F9BCDCE}"/>
              </a:ext>
            </a:extLst>
          </p:cNvPr>
          <p:cNvSpPr/>
          <p:nvPr/>
        </p:nvSpPr>
        <p:spPr>
          <a:xfrm>
            <a:off x="1080196" y="4288536"/>
            <a:ext cx="3639312" cy="365760"/>
          </a:xfrm>
          <a:prstGeom prst="rect">
            <a:avLst/>
          </a:prstGeom>
          <a:noFill/>
          <a:ln/>
        </p:spPr>
        <p:txBody>
          <a:bodyPr wrap="square" lIns="0" tIns="0" rIns="0" bIns="0" rtlCol="0" anchor="ctr"/>
          <a:lstStyle/>
          <a:p>
            <a:pPr marL="0" indent="0">
              <a:buNone/>
            </a:pPr>
            <a:r>
              <a:rPr lang="en-US" sz="1400" dirty="0">
                <a:solidFill>
                  <a:srgbClr val="3D4F61"/>
                </a:solidFill>
                <a:latin typeface="Calibri" pitchFamily="34" charset="0"/>
                <a:ea typeface="Calibri" pitchFamily="34" charset="-122"/>
                <a:cs typeface="Calibri" pitchFamily="34" charset="-120"/>
              </a:rPr>
              <a:t>Indirect discrimination</a:t>
            </a:r>
            <a:endParaRPr lang="en-US" sz="1400" dirty="0"/>
          </a:p>
        </p:txBody>
      </p:sp>
      <p:sp>
        <p:nvSpPr>
          <p:cNvPr id="90" name="Text 16">
            <a:extLst>
              <a:ext uri="{FF2B5EF4-FFF2-40B4-BE49-F238E27FC236}">
                <a16:creationId xmlns:a16="http://schemas.microsoft.com/office/drawing/2014/main" id="{AB781B0E-6E9E-5335-1ED8-BF878C381F4B}"/>
              </a:ext>
            </a:extLst>
          </p:cNvPr>
          <p:cNvSpPr/>
          <p:nvPr/>
        </p:nvSpPr>
        <p:spPr>
          <a:xfrm>
            <a:off x="1080196" y="4962636"/>
            <a:ext cx="3639312" cy="365760"/>
          </a:xfrm>
          <a:prstGeom prst="rect">
            <a:avLst/>
          </a:prstGeom>
          <a:noFill/>
          <a:ln/>
        </p:spPr>
        <p:txBody>
          <a:bodyPr wrap="square" lIns="0" tIns="0" rIns="0" bIns="0" rtlCol="0" anchor="ctr"/>
          <a:lstStyle/>
          <a:p>
            <a:pPr marL="0" indent="0">
              <a:buNone/>
            </a:pPr>
            <a:r>
              <a:rPr lang="en-US" sz="1400" dirty="0">
                <a:solidFill>
                  <a:srgbClr val="3D4F61"/>
                </a:solidFill>
                <a:latin typeface="Calibri" pitchFamily="34" charset="0"/>
                <a:ea typeface="Calibri" pitchFamily="34" charset="-122"/>
                <a:cs typeface="Calibri" pitchFamily="34" charset="-120"/>
              </a:rPr>
              <a:t>The legal standard</a:t>
            </a:r>
            <a:endParaRPr lang="en-US" sz="1400" dirty="0"/>
          </a:p>
        </p:txBody>
      </p:sp>
      <p:sp>
        <p:nvSpPr>
          <p:cNvPr id="93" name="Text 19">
            <a:extLst>
              <a:ext uri="{FF2B5EF4-FFF2-40B4-BE49-F238E27FC236}">
                <a16:creationId xmlns:a16="http://schemas.microsoft.com/office/drawing/2014/main" id="{878FF9C7-80B4-9530-9058-634F963837F4}"/>
              </a:ext>
            </a:extLst>
          </p:cNvPr>
          <p:cNvSpPr/>
          <p:nvPr/>
        </p:nvSpPr>
        <p:spPr>
          <a:xfrm>
            <a:off x="4176401" y="1929384"/>
            <a:ext cx="502920" cy="640080"/>
          </a:xfrm>
          <a:prstGeom prst="rect">
            <a:avLst/>
          </a:prstGeom>
          <a:noFill/>
          <a:ln/>
        </p:spPr>
        <p:txBody>
          <a:bodyPr wrap="square" lIns="0" tIns="0" rIns="0" bIns="0" rtlCol="0" anchor="ctr"/>
          <a:lstStyle/>
          <a:p>
            <a:pPr marL="0" indent="0">
              <a:buNone/>
            </a:pPr>
            <a:r>
              <a:rPr lang="en-US" sz="4000" b="1" dirty="0">
                <a:solidFill>
                  <a:srgbClr val="CCDBE8"/>
                </a:solidFill>
                <a:latin typeface="Georgia" pitchFamily="34" charset="0"/>
                <a:ea typeface="Georgia" pitchFamily="34" charset="-122"/>
                <a:cs typeface="Georgia" pitchFamily="34" charset="-120"/>
              </a:rPr>
              <a:t>2</a:t>
            </a:r>
            <a:endParaRPr lang="en-US" sz="4000" dirty="0"/>
          </a:p>
        </p:txBody>
      </p:sp>
      <p:sp>
        <p:nvSpPr>
          <p:cNvPr id="94" name="Text 20">
            <a:extLst>
              <a:ext uri="{FF2B5EF4-FFF2-40B4-BE49-F238E27FC236}">
                <a16:creationId xmlns:a16="http://schemas.microsoft.com/office/drawing/2014/main" id="{54C8840D-035C-22BA-5730-C94DB56A5319}"/>
              </a:ext>
            </a:extLst>
          </p:cNvPr>
          <p:cNvSpPr/>
          <p:nvPr/>
        </p:nvSpPr>
        <p:spPr>
          <a:xfrm>
            <a:off x="4176401" y="2442523"/>
            <a:ext cx="3840480" cy="475488"/>
          </a:xfrm>
          <a:prstGeom prst="rect">
            <a:avLst/>
          </a:prstGeom>
          <a:noFill/>
          <a:ln/>
        </p:spPr>
        <p:txBody>
          <a:bodyPr wrap="square" lIns="0" tIns="0" rIns="0" bIns="0" rtlCol="0" anchor="ctr"/>
          <a:lstStyle/>
          <a:p>
            <a:pPr marL="0" indent="0">
              <a:buNone/>
            </a:pPr>
            <a:r>
              <a:rPr lang="en-US" sz="1800" b="1" dirty="0">
                <a:solidFill>
                  <a:srgbClr val="6A2A7A"/>
                </a:solidFill>
                <a:latin typeface="Georgia" pitchFamily="34" charset="0"/>
                <a:ea typeface="Georgia" pitchFamily="34" charset="-122"/>
                <a:cs typeface="Georgia" pitchFamily="34" charset="-120"/>
              </a:rPr>
              <a:t>Competing notions of fairness</a:t>
            </a:r>
            <a:endParaRPr lang="en-US" sz="1800" dirty="0"/>
          </a:p>
        </p:txBody>
      </p:sp>
      <p:sp>
        <p:nvSpPr>
          <p:cNvPr id="95" name="Shape 21">
            <a:extLst>
              <a:ext uri="{FF2B5EF4-FFF2-40B4-BE49-F238E27FC236}">
                <a16:creationId xmlns:a16="http://schemas.microsoft.com/office/drawing/2014/main" id="{58B77226-9528-1A84-04EA-D15B6FBDCF89}"/>
              </a:ext>
            </a:extLst>
          </p:cNvPr>
          <p:cNvSpPr/>
          <p:nvPr/>
        </p:nvSpPr>
        <p:spPr>
          <a:xfrm>
            <a:off x="4176401" y="2950822"/>
            <a:ext cx="1463040" cy="0"/>
          </a:xfrm>
          <a:prstGeom prst="line">
            <a:avLst/>
          </a:prstGeom>
          <a:noFill/>
          <a:ln w="25400">
            <a:solidFill>
              <a:srgbClr val="6A2A7A"/>
            </a:solidFill>
            <a:prstDash val="solid"/>
          </a:ln>
        </p:spPr>
        <p:txBody>
          <a:bodyPr/>
          <a:lstStyle/>
          <a:p>
            <a:endParaRPr lang="en-US"/>
          </a:p>
        </p:txBody>
      </p:sp>
      <p:sp>
        <p:nvSpPr>
          <p:cNvPr id="96" name="Text 22">
            <a:extLst>
              <a:ext uri="{FF2B5EF4-FFF2-40B4-BE49-F238E27FC236}">
                <a16:creationId xmlns:a16="http://schemas.microsoft.com/office/drawing/2014/main" id="{414AAB9F-C5C2-1D8E-FFD7-5E61C5C7A277}"/>
              </a:ext>
            </a:extLst>
          </p:cNvPr>
          <p:cNvSpPr/>
          <p:nvPr/>
        </p:nvSpPr>
        <p:spPr>
          <a:xfrm>
            <a:off x="4219586" y="3049792"/>
            <a:ext cx="3840480" cy="256032"/>
          </a:xfrm>
          <a:prstGeom prst="rect">
            <a:avLst/>
          </a:prstGeom>
          <a:noFill/>
          <a:ln/>
        </p:spPr>
        <p:txBody>
          <a:bodyPr wrap="square" lIns="0" tIns="0" rIns="0" bIns="0" rtlCol="0" anchor="ctr"/>
          <a:lstStyle/>
          <a:p>
            <a:pPr marL="0" indent="0">
              <a:buNone/>
            </a:pPr>
            <a:r>
              <a:rPr lang="en-US" sz="1200" i="1" dirty="0">
                <a:solidFill>
                  <a:srgbClr val="9A7ABB"/>
                </a:solidFill>
                <a:latin typeface="Calibri" pitchFamily="34" charset="0"/>
                <a:ea typeface="Calibri" pitchFamily="34" charset="-122"/>
                <a:cs typeface="Calibri" pitchFamily="34" charset="-120"/>
              </a:rPr>
              <a:t>Contested ethical terrain</a:t>
            </a:r>
            <a:endParaRPr lang="en-US" sz="1200" dirty="0"/>
          </a:p>
        </p:txBody>
      </p:sp>
      <p:sp>
        <p:nvSpPr>
          <p:cNvPr id="98" name="Text 24">
            <a:extLst>
              <a:ext uri="{FF2B5EF4-FFF2-40B4-BE49-F238E27FC236}">
                <a16:creationId xmlns:a16="http://schemas.microsoft.com/office/drawing/2014/main" id="{D0D31E5D-74D9-A02C-D6C3-F65914469F55}"/>
              </a:ext>
            </a:extLst>
          </p:cNvPr>
          <p:cNvSpPr/>
          <p:nvPr/>
        </p:nvSpPr>
        <p:spPr>
          <a:xfrm>
            <a:off x="4219586" y="3557016"/>
            <a:ext cx="3639312" cy="365760"/>
          </a:xfrm>
          <a:prstGeom prst="rect">
            <a:avLst/>
          </a:prstGeom>
          <a:noFill/>
          <a:ln/>
        </p:spPr>
        <p:txBody>
          <a:bodyPr wrap="square" lIns="0" tIns="0" rIns="0" bIns="0" rtlCol="0" anchor="ctr"/>
          <a:lstStyle/>
          <a:p>
            <a:pPr marL="0" indent="0">
              <a:buNone/>
            </a:pPr>
            <a:r>
              <a:rPr lang="en-US" sz="1400" dirty="0">
                <a:solidFill>
                  <a:srgbClr val="3D4F61"/>
                </a:solidFill>
                <a:latin typeface="Calibri" pitchFamily="34" charset="0"/>
                <a:ea typeface="Calibri" pitchFamily="34" charset="-122"/>
                <a:cs typeface="Calibri" pitchFamily="34" charset="-120"/>
              </a:rPr>
              <a:t>Actuarial fairness</a:t>
            </a:r>
            <a:endParaRPr lang="en-US" sz="1400" dirty="0"/>
          </a:p>
        </p:txBody>
      </p:sp>
      <p:sp>
        <p:nvSpPr>
          <p:cNvPr id="100" name="Text 26">
            <a:extLst>
              <a:ext uri="{FF2B5EF4-FFF2-40B4-BE49-F238E27FC236}">
                <a16:creationId xmlns:a16="http://schemas.microsoft.com/office/drawing/2014/main" id="{71F75FDA-258C-A929-B63B-2C6393A7424D}"/>
              </a:ext>
            </a:extLst>
          </p:cNvPr>
          <p:cNvSpPr/>
          <p:nvPr/>
        </p:nvSpPr>
        <p:spPr>
          <a:xfrm>
            <a:off x="4219586" y="4296462"/>
            <a:ext cx="3639312" cy="365760"/>
          </a:xfrm>
          <a:prstGeom prst="rect">
            <a:avLst/>
          </a:prstGeom>
          <a:noFill/>
          <a:ln/>
        </p:spPr>
        <p:txBody>
          <a:bodyPr wrap="square" lIns="0" tIns="0" rIns="0" bIns="0" rtlCol="0" anchor="ctr"/>
          <a:lstStyle/>
          <a:p>
            <a:pPr marL="0" indent="0">
              <a:buNone/>
            </a:pPr>
            <a:r>
              <a:rPr lang="en-US" sz="1400" dirty="0">
                <a:solidFill>
                  <a:srgbClr val="3D4F61"/>
                </a:solidFill>
                <a:latin typeface="Calibri" pitchFamily="34" charset="0"/>
                <a:ea typeface="Calibri" pitchFamily="34" charset="-122"/>
                <a:cs typeface="Calibri" pitchFamily="34" charset="-120"/>
              </a:rPr>
              <a:t>Social justice </a:t>
            </a:r>
            <a:endParaRPr lang="en-US" sz="1400" dirty="0"/>
          </a:p>
        </p:txBody>
      </p:sp>
      <p:sp>
        <p:nvSpPr>
          <p:cNvPr id="102" name="Text 28">
            <a:extLst>
              <a:ext uri="{FF2B5EF4-FFF2-40B4-BE49-F238E27FC236}">
                <a16:creationId xmlns:a16="http://schemas.microsoft.com/office/drawing/2014/main" id="{05B5A852-53C3-D259-CC80-99E223078403}"/>
              </a:ext>
            </a:extLst>
          </p:cNvPr>
          <p:cNvSpPr/>
          <p:nvPr/>
        </p:nvSpPr>
        <p:spPr>
          <a:xfrm>
            <a:off x="4219586" y="4963205"/>
            <a:ext cx="3639312" cy="365760"/>
          </a:xfrm>
          <a:prstGeom prst="rect">
            <a:avLst/>
          </a:prstGeom>
          <a:noFill/>
          <a:ln/>
        </p:spPr>
        <p:txBody>
          <a:bodyPr wrap="square" lIns="0" tIns="0" rIns="0" bIns="0" rtlCol="0" anchor="ctr"/>
          <a:lstStyle/>
          <a:p>
            <a:pPr marL="0" indent="0">
              <a:buNone/>
            </a:pPr>
            <a:r>
              <a:rPr lang="en-US" sz="1400" dirty="0">
                <a:solidFill>
                  <a:srgbClr val="3D4F61"/>
                </a:solidFill>
                <a:latin typeface="Calibri" pitchFamily="34" charset="0"/>
                <a:ea typeface="Calibri" pitchFamily="34" charset="-122"/>
                <a:cs typeface="Calibri" pitchFamily="34" charset="-120"/>
              </a:rPr>
              <a:t>Choice-sensitive fairness</a:t>
            </a:r>
            <a:endParaRPr lang="en-US" sz="1400" dirty="0"/>
          </a:p>
        </p:txBody>
      </p:sp>
      <p:sp>
        <p:nvSpPr>
          <p:cNvPr id="103" name="Text 29">
            <a:extLst>
              <a:ext uri="{FF2B5EF4-FFF2-40B4-BE49-F238E27FC236}">
                <a16:creationId xmlns:a16="http://schemas.microsoft.com/office/drawing/2014/main" id="{96E6EB6D-B940-A70B-9794-18CEFE958007}"/>
              </a:ext>
            </a:extLst>
          </p:cNvPr>
          <p:cNvSpPr/>
          <p:nvPr/>
        </p:nvSpPr>
        <p:spPr>
          <a:xfrm>
            <a:off x="8341415" y="1881848"/>
            <a:ext cx="502920" cy="640080"/>
          </a:xfrm>
          <a:prstGeom prst="rect">
            <a:avLst/>
          </a:prstGeom>
          <a:noFill/>
          <a:ln/>
        </p:spPr>
        <p:txBody>
          <a:bodyPr wrap="square" lIns="0" tIns="0" rIns="0" bIns="0" rtlCol="0" anchor="ctr"/>
          <a:lstStyle/>
          <a:p>
            <a:pPr marL="0" indent="0">
              <a:buNone/>
            </a:pPr>
            <a:r>
              <a:rPr lang="en-US" sz="4000" b="1" dirty="0">
                <a:solidFill>
                  <a:srgbClr val="EBD9BB"/>
                </a:solidFill>
                <a:latin typeface="Georgia" pitchFamily="34" charset="0"/>
                <a:ea typeface="Georgia" pitchFamily="34" charset="-122"/>
                <a:cs typeface="Georgia" pitchFamily="34" charset="-120"/>
              </a:rPr>
              <a:t>3</a:t>
            </a:r>
            <a:endParaRPr lang="en-US" sz="4000" dirty="0"/>
          </a:p>
        </p:txBody>
      </p:sp>
      <p:sp>
        <p:nvSpPr>
          <p:cNvPr id="104" name="Text 30">
            <a:extLst>
              <a:ext uri="{FF2B5EF4-FFF2-40B4-BE49-F238E27FC236}">
                <a16:creationId xmlns:a16="http://schemas.microsoft.com/office/drawing/2014/main" id="{F9D32250-37BB-E18E-AA12-D2DFC7D4631F}"/>
              </a:ext>
            </a:extLst>
          </p:cNvPr>
          <p:cNvSpPr/>
          <p:nvPr/>
        </p:nvSpPr>
        <p:spPr>
          <a:xfrm>
            <a:off x="8341415" y="2265539"/>
            <a:ext cx="3840480" cy="731520"/>
          </a:xfrm>
          <a:prstGeom prst="rect">
            <a:avLst/>
          </a:prstGeom>
          <a:noFill/>
          <a:ln/>
        </p:spPr>
        <p:txBody>
          <a:bodyPr wrap="square" lIns="0" tIns="0" rIns="0" bIns="0" rtlCol="0" anchor="ctr"/>
          <a:lstStyle/>
          <a:p>
            <a:pPr marL="0" indent="0">
              <a:lnSpc>
                <a:spcPct val="115000"/>
              </a:lnSpc>
              <a:buNone/>
            </a:pPr>
            <a:r>
              <a:rPr lang="en-US" sz="1800" b="1" dirty="0">
                <a:solidFill>
                  <a:srgbClr val="B07020"/>
                </a:solidFill>
                <a:latin typeface="Georgia" pitchFamily="34" charset="0"/>
                <a:ea typeface="Georgia" pitchFamily="34" charset="-122"/>
                <a:cs typeface="Georgia" pitchFamily="34" charset="-120"/>
              </a:rPr>
              <a:t>Consumer trust &amp; promises</a:t>
            </a:r>
            <a:endParaRPr lang="en-US" sz="1800" dirty="0"/>
          </a:p>
        </p:txBody>
      </p:sp>
      <p:sp>
        <p:nvSpPr>
          <p:cNvPr id="105" name="Shape 31">
            <a:extLst>
              <a:ext uri="{FF2B5EF4-FFF2-40B4-BE49-F238E27FC236}">
                <a16:creationId xmlns:a16="http://schemas.microsoft.com/office/drawing/2014/main" id="{7D30B41E-62A3-0BF0-2B7D-E4A25818B964}"/>
              </a:ext>
            </a:extLst>
          </p:cNvPr>
          <p:cNvSpPr/>
          <p:nvPr/>
        </p:nvSpPr>
        <p:spPr>
          <a:xfrm>
            <a:off x="8341415" y="2918011"/>
            <a:ext cx="1463040" cy="0"/>
          </a:xfrm>
          <a:prstGeom prst="line">
            <a:avLst/>
          </a:prstGeom>
          <a:noFill/>
          <a:ln w="25400">
            <a:solidFill>
              <a:srgbClr val="B07020"/>
            </a:solidFill>
            <a:prstDash val="solid"/>
          </a:ln>
        </p:spPr>
        <p:txBody>
          <a:bodyPr/>
          <a:lstStyle/>
          <a:p>
            <a:endParaRPr lang="en-US"/>
          </a:p>
        </p:txBody>
      </p:sp>
      <p:sp>
        <p:nvSpPr>
          <p:cNvPr id="106" name="Text 32">
            <a:extLst>
              <a:ext uri="{FF2B5EF4-FFF2-40B4-BE49-F238E27FC236}">
                <a16:creationId xmlns:a16="http://schemas.microsoft.com/office/drawing/2014/main" id="{C32D750E-605A-35CB-D20F-98F1A7CF5C85}"/>
              </a:ext>
            </a:extLst>
          </p:cNvPr>
          <p:cNvSpPr/>
          <p:nvPr/>
        </p:nvSpPr>
        <p:spPr>
          <a:xfrm>
            <a:off x="8301228" y="3046555"/>
            <a:ext cx="3840480" cy="256032"/>
          </a:xfrm>
          <a:prstGeom prst="rect">
            <a:avLst/>
          </a:prstGeom>
          <a:noFill/>
          <a:ln/>
        </p:spPr>
        <p:txBody>
          <a:bodyPr wrap="square" lIns="0" tIns="0" rIns="0" bIns="0" rtlCol="0" anchor="ctr"/>
          <a:lstStyle/>
          <a:p>
            <a:pPr marL="0" indent="0">
              <a:buNone/>
            </a:pPr>
            <a:r>
              <a:rPr lang="en-US" sz="1200" i="1" dirty="0">
                <a:solidFill>
                  <a:srgbClr val="A88030"/>
                </a:solidFill>
                <a:latin typeface="Calibri" pitchFamily="34" charset="0"/>
                <a:ea typeface="Calibri" pitchFamily="34" charset="-122"/>
                <a:cs typeface="Calibri" pitchFamily="34" charset="-120"/>
              </a:rPr>
              <a:t>Contractual commitment</a:t>
            </a:r>
            <a:endParaRPr lang="en-US" sz="1200" dirty="0"/>
          </a:p>
        </p:txBody>
      </p:sp>
      <p:sp>
        <p:nvSpPr>
          <p:cNvPr id="108" name="Text 34">
            <a:extLst>
              <a:ext uri="{FF2B5EF4-FFF2-40B4-BE49-F238E27FC236}">
                <a16:creationId xmlns:a16="http://schemas.microsoft.com/office/drawing/2014/main" id="{93360339-854D-5503-B414-D3A8B9EF8E70}"/>
              </a:ext>
            </a:extLst>
          </p:cNvPr>
          <p:cNvSpPr/>
          <p:nvPr/>
        </p:nvSpPr>
        <p:spPr>
          <a:xfrm>
            <a:off x="8552688" y="3566277"/>
            <a:ext cx="3639312" cy="365760"/>
          </a:xfrm>
          <a:prstGeom prst="rect">
            <a:avLst/>
          </a:prstGeom>
          <a:noFill/>
          <a:ln/>
        </p:spPr>
        <p:txBody>
          <a:bodyPr wrap="square" lIns="0" tIns="0" rIns="0" bIns="0" rtlCol="0" anchor="ctr"/>
          <a:lstStyle/>
          <a:p>
            <a:pPr marL="0" indent="0">
              <a:buNone/>
            </a:pPr>
            <a:r>
              <a:rPr lang="en-US" sz="1400" dirty="0">
                <a:solidFill>
                  <a:srgbClr val="3D4F61"/>
                </a:solidFill>
                <a:latin typeface="Calibri" pitchFamily="34" charset="0"/>
                <a:ea typeface="Calibri" pitchFamily="34" charset="-122"/>
                <a:cs typeface="Calibri" pitchFamily="34" charset="-120"/>
              </a:rPr>
              <a:t>Codes of practice</a:t>
            </a:r>
            <a:endParaRPr lang="en-US" sz="1400" dirty="0"/>
          </a:p>
        </p:txBody>
      </p:sp>
      <p:sp>
        <p:nvSpPr>
          <p:cNvPr id="110" name="Text 36">
            <a:extLst>
              <a:ext uri="{FF2B5EF4-FFF2-40B4-BE49-F238E27FC236}">
                <a16:creationId xmlns:a16="http://schemas.microsoft.com/office/drawing/2014/main" id="{F93AFA32-2C96-DD3D-12B2-55603A60E8EF}"/>
              </a:ext>
            </a:extLst>
          </p:cNvPr>
          <p:cNvSpPr/>
          <p:nvPr/>
        </p:nvSpPr>
        <p:spPr>
          <a:xfrm>
            <a:off x="8552688" y="4285375"/>
            <a:ext cx="3639312" cy="365760"/>
          </a:xfrm>
          <a:prstGeom prst="rect">
            <a:avLst/>
          </a:prstGeom>
          <a:noFill/>
          <a:ln/>
        </p:spPr>
        <p:txBody>
          <a:bodyPr wrap="square" lIns="0" tIns="0" rIns="0" bIns="0" rtlCol="0" anchor="ctr"/>
          <a:lstStyle/>
          <a:p>
            <a:pPr marL="0" indent="0">
              <a:buNone/>
            </a:pPr>
            <a:r>
              <a:rPr lang="en-US" sz="1400" dirty="0">
                <a:solidFill>
                  <a:srgbClr val="3D4F61"/>
                </a:solidFill>
                <a:latin typeface="Calibri" pitchFamily="34" charset="0"/>
                <a:ea typeface="Calibri" pitchFamily="34" charset="-122"/>
                <a:cs typeface="Calibri" pitchFamily="34" charset="-120"/>
              </a:rPr>
              <a:t>Consumer promises</a:t>
            </a:r>
            <a:endParaRPr lang="en-US" sz="1400" dirty="0"/>
          </a:p>
        </p:txBody>
      </p:sp>
      <p:sp>
        <p:nvSpPr>
          <p:cNvPr id="112" name="Text 38">
            <a:extLst>
              <a:ext uri="{FF2B5EF4-FFF2-40B4-BE49-F238E27FC236}">
                <a16:creationId xmlns:a16="http://schemas.microsoft.com/office/drawing/2014/main" id="{5976B9FF-97EF-A884-D866-5E3A8121AF7B}"/>
              </a:ext>
            </a:extLst>
          </p:cNvPr>
          <p:cNvSpPr/>
          <p:nvPr/>
        </p:nvSpPr>
        <p:spPr>
          <a:xfrm>
            <a:off x="8546265" y="4962636"/>
            <a:ext cx="3639312" cy="365760"/>
          </a:xfrm>
          <a:prstGeom prst="rect">
            <a:avLst/>
          </a:prstGeom>
          <a:noFill/>
          <a:ln/>
        </p:spPr>
        <p:txBody>
          <a:bodyPr wrap="square" lIns="0" tIns="0" rIns="0" bIns="0" rtlCol="0" anchor="ctr"/>
          <a:lstStyle/>
          <a:p>
            <a:pPr marL="0" indent="0">
              <a:buNone/>
            </a:pPr>
            <a:r>
              <a:rPr lang="en-US" sz="1400" dirty="0">
                <a:solidFill>
                  <a:srgbClr val="3D4F61"/>
                </a:solidFill>
                <a:latin typeface="Calibri" pitchFamily="34" charset="0"/>
                <a:ea typeface="Calibri" pitchFamily="34" charset="-122"/>
                <a:cs typeface="Calibri" pitchFamily="34" charset="-120"/>
              </a:rPr>
              <a:t>Product disclosure</a:t>
            </a:r>
            <a:endParaRPr lang="en-US" sz="1400" dirty="0"/>
          </a:p>
        </p:txBody>
      </p:sp>
      <p:sp>
        <p:nvSpPr>
          <p:cNvPr id="3" name="Rounded Rectangle 2">
            <a:extLst>
              <a:ext uri="{FF2B5EF4-FFF2-40B4-BE49-F238E27FC236}">
                <a16:creationId xmlns:a16="http://schemas.microsoft.com/office/drawing/2014/main" id="{F7A2AFC0-9F5E-C2F8-A77E-8578E986D7D9}"/>
              </a:ext>
            </a:extLst>
          </p:cNvPr>
          <p:cNvSpPr/>
          <p:nvPr/>
        </p:nvSpPr>
        <p:spPr>
          <a:xfrm>
            <a:off x="422031" y="1881848"/>
            <a:ext cx="3212123" cy="3909352"/>
          </a:xfrm>
          <a:prstGeom prst="roundRect">
            <a:avLst/>
          </a:prstGeom>
          <a:noFill/>
          <a:ln w="254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10383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p:tgtEl>
                                          <p:spTgt spid="93"/>
                                        </p:tgtEl>
                                        <p:attrNameLst>
                                          <p:attrName>ppt_y</p:attrName>
                                        </p:attrNameLst>
                                      </p:cBhvr>
                                      <p:tavLst>
                                        <p:tav tm="0">
                                          <p:val>
                                            <p:strVal val="#ppt_y+#ppt_h*1.125000"/>
                                          </p:val>
                                        </p:tav>
                                        <p:tav tm="100000">
                                          <p:val>
                                            <p:strVal val="#ppt_y"/>
                                          </p:val>
                                        </p:tav>
                                      </p:tavLst>
                                    </p:anim>
                                    <p:animEffect transition="in" filter="wipe(up)">
                                      <p:cBhvr>
                                        <p:cTn id="8" dur="500"/>
                                        <p:tgtEl>
                                          <p:spTgt spid="93"/>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94"/>
                                        </p:tgtEl>
                                        <p:attrNameLst>
                                          <p:attrName>style.visibility</p:attrName>
                                        </p:attrNameLst>
                                      </p:cBhvr>
                                      <p:to>
                                        <p:strVal val="visible"/>
                                      </p:to>
                                    </p:set>
                                    <p:anim calcmode="lin" valueType="num">
                                      <p:cBhvr additive="base">
                                        <p:cTn id="11" dur="500"/>
                                        <p:tgtEl>
                                          <p:spTgt spid="94"/>
                                        </p:tgtEl>
                                        <p:attrNameLst>
                                          <p:attrName>ppt_y</p:attrName>
                                        </p:attrNameLst>
                                      </p:cBhvr>
                                      <p:tavLst>
                                        <p:tav tm="0">
                                          <p:val>
                                            <p:strVal val="#ppt_y+#ppt_h*1.125000"/>
                                          </p:val>
                                        </p:tav>
                                        <p:tav tm="100000">
                                          <p:val>
                                            <p:strVal val="#ppt_y"/>
                                          </p:val>
                                        </p:tav>
                                      </p:tavLst>
                                    </p:anim>
                                    <p:animEffect transition="in" filter="wipe(up)">
                                      <p:cBhvr>
                                        <p:cTn id="12" dur="500"/>
                                        <p:tgtEl>
                                          <p:spTgt spid="94"/>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95"/>
                                        </p:tgtEl>
                                        <p:attrNameLst>
                                          <p:attrName>style.visibility</p:attrName>
                                        </p:attrNameLst>
                                      </p:cBhvr>
                                      <p:to>
                                        <p:strVal val="visible"/>
                                      </p:to>
                                    </p:set>
                                    <p:anim calcmode="lin" valueType="num">
                                      <p:cBhvr additive="base">
                                        <p:cTn id="15" dur="500"/>
                                        <p:tgtEl>
                                          <p:spTgt spid="95"/>
                                        </p:tgtEl>
                                        <p:attrNameLst>
                                          <p:attrName>ppt_y</p:attrName>
                                        </p:attrNameLst>
                                      </p:cBhvr>
                                      <p:tavLst>
                                        <p:tav tm="0">
                                          <p:val>
                                            <p:strVal val="#ppt_y+#ppt_h*1.125000"/>
                                          </p:val>
                                        </p:tav>
                                        <p:tav tm="100000">
                                          <p:val>
                                            <p:strVal val="#ppt_y"/>
                                          </p:val>
                                        </p:tav>
                                      </p:tavLst>
                                    </p:anim>
                                    <p:animEffect transition="in" filter="wipe(up)">
                                      <p:cBhvr>
                                        <p:cTn id="16" dur="500"/>
                                        <p:tgtEl>
                                          <p:spTgt spid="95"/>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96"/>
                                        </p:tgtEl>
                                        <p:attrNameLst>
                                          <p:attrName>style.visibility</p:attrName>
                                        </p:attrNameLst>
                                      </p:cBhvr>
                                      <p:to>
                                        <p:strVal val="visible"/>
                                      </p:to>
                                    </p:set>
                                    <p:anim calcmode="lin" valueType="num">
                                      <p:cBhvr additive="base">
                                        <p:cTn id="19" dur="500"/>
                                        <p:tgtEl>
                                          <p:spTgt spid="96"/>
                                        </p:tgtEl>
                                        <p:attrNameLst>
                                          <p:attrName>ppt_y</p:attrName>
                                        </p:attrNameLst>
                                      </p:cBhvr>
                                      <p:tavLst>
                                        <p:tav tm="0">
                                          <p:val>
                                            <p:strVal val="#ppt_y+#ppt_h*1.125000"/>
                                          </p:val>
                                        </p:tav>
                                        <p:tav tm="100000">
                                          <p:val>
                                            <p:strVal val="#ppt_y"/>
                                          </p:val>
                                        </p:tav>
                                      </p:tavLst>
                                    </p:anim>
                                    <p:animEffect transition="in" filter="wipe(up)">
                                      <p:cBhvr>
                                        <p:cTn id="20" dur="500"/>
                                        <p:tgtEl>
                                          <p:spTgt spid="96"/>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98"/>
                                        </p:tgtEl>
                                        <p:attrNameLst>
                                          <p:attrName>style.visibility</p:attrName>
                                        </p:attrNameLst>
                                      </p:cBhvr>
                                      <p:to>
                                        <p:strVal val="visible"/>
                                      </p:to>
                                    </p:set>
                                    <p:anim calcmode="lin" valueType="num">
                                      <p:cBhvr additive="base">
                                        <p:cTn id="23" dur="500"/>
                                        <p:tgtEl>
                                          <p:spTgt spid="98"/>
                                        </p:tgtEl>
                                        <p:attrNameLst>
                                          <p:attrName>ppt_y</p:attrName>
                                        </p:attrNameLst>
                                      </p:cBhvr>
                                      <p:tavLst>
                                        <p:tav tm="0">
                                          <p:val>
                                            <p:strVal val="#ppt_y+#ppt_h*1.125000"/>
                                          </p:val>
                                        </p:tav>
                                        <p:tav tm="100000">
                                          <p:val>
                                            <p:strVal val="#ppt_y"/>
                                          </p:val>
                                        </p:tav>
                                      </p:tavLst>
                                    </p:anim>
                                    <p:animEffect transition="in" filter="wipe(up)">
                                      <p:cBhvr>
                                        <p:cTn id="24" dur="500"/>
                                        <p:tgtEl>
                                          <p:spTgt spid="98"/>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00"/>
                                        </p:tgtEl>
                                        <p:attrNameLst>
                                          <p:attrName>style.visibility</p:attrName>
                                        </p:attrNameLst>
                                      </p:cBhvr>
                                      <p:to>
                                        <p:strVal val="visible"/>
                                      </p:to>
                                    </p:set>
                                    <p:anim calcmode="lin" valueType="num">
                                      <p:cBhvr additive="base">
                                        <p:cTn id="27" dur="500"/>
                                        <p:tgtEl>
                                          <p:spTgt spid="100"/>
                                        </p:tgtEl>
                                        <p:attrNameLst>
                                          <p:attrName>ppt_y</p:attrName>
                                        </p:attrNameLst>
                                      </p:cBhvr>
                                      <p:tavLst>
                                        <p:tav tm="0">
                                          <p:val>
                                            <p:strVal val="#ppt_y+#ppt_h*1.125000"/>
                                          </p:val>
                                        </p:tav>
                                        <p:tav tm="100000">
                                          <p:val>
                                            <p:strVal val="#ppt_y"/>
                                          </p:val>
                                        </p:tav>
                                      </p:tavLst>
                                    </p:anim>
                                    <p:animEffect transition="in" filter="wipe(up)">
                                      <p:cBhvr>
                                        <p:cTn id="28" dur="500"/>
                                        <p:tgtEl>
                                          <p:spTgt spid="100"/>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02"/>
                                        </p:tgtEl>
                                        <p:attrNameLst>
                                          <p:attrName>style.visibility</p:attrName>
                                        </p:attrNameLst>
                                      </p:cBhvr>
                                      <p:to>
                                        <p:strVal val="visible"/>
                                      </p:to>
                                    </p:set>
                                    <p:anim calcmode="lin" valueType="num">
                                      <p:cBhvr additive="base">
                                        <p:cTn id="31" dur="500"/>
                                        <p:tgtEl>
                                          <p:spTgt spid="102"/>
                                        </p:tgtEl>
                                        <p:attrNameLst>
                                          <p:attrName>ppt_y</p:attrName>
                                        </p:attrNameLst>
                                      </p:cBhvr>
                                      <p:tavLst>
                                        <p:tav tm="0">
                                          <p:val>
                                            <p:strVal val="#ppt_y+#ppt_h*1.125000"/>
                                          </p:val>
                                        </p:tav>
                                        <p:tav tm="100000">
                                          <p:val>
                                            <p:strVal val="#ppt_y"/>
                                          </p:val>
                                        </p:tav>
                                      </p:tavLst>
                                    </p:anim>
                                    <p:animEffect transition="in" filter="wipe(up)">
                                      <p:cBhvr>
                                        <p:cTn id="32" dur="500"/>
                                        <p:tgtEl>
                                          <p:spTgt spid="10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3"/>
                                        </p:tgtEl>
                                        <p:attrNameLst>
                                          <p:attrName>style.visibility</p:attrName>
                                        </p:attrNameLst>
                                      </p:cBhvr>
                                      <p:to>
                                        <p:strVal val="visible"/>
                                      </p:to>
                                    </p:set>
                                    <p:anim calcmode="lin" valueType="num">
                                      <p:cBhvr additive="base">
                                        <p:cTn id="37" dur="500" fill="hold"/>
                                        <p:tgtEl>
                                          <p:spTgt spid="103"/>
                                        </p:tgtEl>
                                        <p:attrNameLst>
                                          <p:attrName>ppt_x</p:attrName>
                                        </p:attrNameLst>
                                      </p:cBhvr>
                                      <p:tavLst>
                                        <p:tav tm="0">
                                          <p:val>
                                            <p:strVal val="#ppt_x"/>
                                          </p:val>
                                        </p:tav>
                                        <p:tav tm="100000">
                                          <p:val>
                                            <p:strVal val="#ppt_x"/>
                                          </p:val>
                                        </p:tav>
                                      </p:tavLst>
                                    </p:anim>
                                    <p:anim calcmode="lin" valueType="num">
                                      <p:cBhvr additive="base">
                                        <p:cTn id="38" dur="500" fill="hold"/>
                                        <p:tgtEl>
                                          <p:spTgt spid="10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additive="base">
                                        <p:cTn id="41" dur="500" fill="hold"/>
                                        <p:tgtEl>
                                          <p:spTgt spid="104"/>
                                        </p:tgtEl>
                                        <p:attrNameLst>
                                          <p:attrName>ppt_x</p:attrName>
                                        </p:attrNameLst>
                                      </p:cBhvr>
                                      <p:tavLst>
                                        <p:tav tm="0">
                                          <p:val>
                                            <p:strVal val="#ppt_x"/>
                                          </p:val>
                                        </p:tav>
                                        <p:tav tm="100000">
                                          <p:val>
                                            <p:strVal val="#ppt_x"/>
                                          </p:val>
                                        </p:tav>
                                      </p:tavLst>
                                    </p:anim>
                                    <p:anim calcmode="lin" valueType="num">
                                      <p:cBhvr additive="base">
                                        <p:cTn id="42" dur="500" fill="hold"/>
                                        <p:tgtEl>
                                          <p:spTgt spid="10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anim calcmode="lin" valueType="num">
                                      <p:cBhvr additive="base">
                                        <p:cTn id="45" dur="500" fill="hold"/>
                                        <p:tgtEl>
                                          <p:spTgt spid="105"/>
                                        </p:tgtEl>
                                        <p:attrNameLst>
                                          <p:attrName>ppt_x</p:attrName>
                                        </p:attrNameLst>
                                      </p:cBhvr>
                                      <p:tavLst>
                                        <p:tav tm="0">
                                          <p:val>
                                            <p:strVal val="#ppt_x"/>
                                          </p:val>
                                        </p:tav>
                                        <p:tav tm="100000">
                                          <p:val>
                                            <p:strVal val="#ppt_x"/>
                                          </p:val>
                                        </p:tav>
                                      </p:tavLst>
                                    </p:anim>
                                    <p:anim calcmode="lin" valueType="num">
                                      <p:cBhvr additive="base">
                                        <p:cTn id="46" dur="500" fill="hold"/>
                                        <p:tgtEl>
                                          <p:spTgt spid="10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06"/>
                                        </p:tgtEl>
                                        <p:attrNameLst>
                                          <p:attrName>style.visibility</p:attrName>
                                        </p:attrNameLst>
                                      </p:cBhvr>
                                      <p:to>
                                        <p:strVal val="visible"/>
                                      </p:to>
                                    </p:set>
                                    <p:anim calcmode="lin" valueType="num">
                                      <p:cBhvr additive="base">
                                        <p:cTn id="49" dur="500" fill="hold"/>
                                        <p:tgtEl>
                                          <p:spTgt spid="106"/>
                                        </p:tgtEl>
                                        <p:attrNameLst>
                                          <p:attrName>ppt_x</p:attrName>
                                        </p:attrNameLst>
                                      </p:cBhvr>
                                      <p:tavLst>
                                        <p:tav tm="0">
                                          <p:val>
                                            <p:strVal val="#ppt_x"/>
                                          </p:val>
                                        </p:tav>
                                        <p:tav tm="100000">
                                          <p:val>
                                            <p:strVal val="#ppt_x"/>
                                          </p:val>
                                        </p:tav>
                                      </p:tavLst>
                                    </p:anim>
                                    <p:anim calcmode="lin" valueType="num">
                                      <p:cBhvr additive="base">
                                        <p:cTn id="50" dur="500" fill="hold"/>
                                        <p:tgtEl>
                                          <p:spTgt spid="10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08"/>
                                        </p:tgtEl>
                                        <p:attrNameLst>
                                          <p:attrName>style.visibility</p:attrName>
                                        </p:attrNameLst>
                                      </p:cBhvr>
                                      <p:to>
                                        <p:strVal val="visible"/>
                                      </p:to>
                                    </p:set>
                                    <p:anim calcmode="lin" valueType="num">
                                      <p:cBhvr additive="base">
                                        <p:cTn id="53" dur="500" fill="hold"/>
                                        <p:tgtEl>
                                          <p:spTgt spid="108"/>
                                        </p:tgtEl>
                                        <p:attrNameLst>
                                          <p:attrName>ppt_x</p:attrName>
                                        </p:attrNameLst>
                                      </p:cBhvr>
                                      <p:tavLst>
                                        <p:tav tm="0">
                                          <p:val>
                                            <p:strVal val="#ppt_x"/>
                                          </p:val>
                                        </p:tav>
                                        <p:tav tm="100000">
                                          <p:val>
                                            <p:strVal val="#ppt_x"/>
                                          </p:val>
                                        </p:tav>
                                      </p:tavLst>
                                    </p:anim>
                                    <p:anim calcmode="lin" valueType="num">
                                      <p:cBhvr additive="base">
                                        <p:cTn id="54" dur="500" fill="hold"/>
                                        <p:tgtEl>
                                          <p:spTgt spid="10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10"/>
                                        </p:tgtEl>
                                        <p:attrNameLst>
                                          <p:attrName>style.visibility</p:attrName>
                                        </p:attrNameLst>
                                      </p:cBhvr>
                                      <p:to>
                                        <p:strVal val="visible"/>
                                      </p:to>
                                    </p:set>
                                    <p:anim calcmode="lin" valueType="num">
                                      <p:cBhvr additive="base">
                                        <p:cTn id="57" dur="500" fill="hold"/>
                                        <p:tgtEl>
                                          <p:spTgt spid="110"/>
                                        </p:tgtEl>
                                        <p:attrNameLst>
                                          <p:attrName>ppt_x</p:attrName>
                                        </p:attrNameLst>
                                      </p:cBhvr>
                                      <p:tavLst>
                                        <p:tav tm="0">
                                          <p:val>
                                            <p:strVal val="#ppt_x"/>
                                          </p:val>
                                        </p:tav>
                                        <p:tav tm="100000">
                                          <p:val>
                                            <p:strVal val="#ppt_x"/>
                                          </p:val>
                                        </p:tav>
                                      </p:tavLst>
                                    </p:anim>
                                    <p:anim calcmode="lin" valueType="num">
                                      <p:cBhvr additive="base">
                                        <p:cTn id="58" dur="500" fill="hold"/>
                                        <p:tgtEl>
                                          <p:spTgt spid="110"/>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12"/>
                                        </p:tgtEl>
                                        <p:attrNameLst>
                                          <p:attrName>style.visibility</p:attrName>
                                        </p:attrNameLst>
                                      </p:cBhvr>
                                      <p:to>
                                        <p:strVal val="visible"/>
                                      </p:to>
                                    </p:set>
                                    <p:anim calcmode="lin" valueType="num">
                                      <p:cBhvr additive="base">
                                        <p:cTn id="61" dur="500" fill="hold"/>
                                        <p:tgtEl>
                                          <p:spTgt spid="112"/>
                                        </p:tgtEl>
                                        <p:attrNameLst>
                                          <p:attrName>ppt_x</p:attrName>
                                        </p:attrNameLst>
                                      </p:cBhvr>
                                      <p:tavLst>
                                        <p:tav tm="0">
                                          <p:val>
                                            <p:strVal val="#ppt_x"/>
                                          </p:val>
                                        </p:tav>
                                        <p:tav tm="100000">
                                          <p:val>
                                            <p:strVal val="#ppt_x"/>
                                          </p:val>
                                        </p:tav>
                                      </p:tavLst>
                                    </p:anim>
                                    <p:anim calcmode="lin" valueType="num">
                                      <p:cBhvr additive="base">
                                        <p:cTn id="62" dur="500" fill="hold"/>
                                        <p:tgtEl>
                                          <p:spTgt spid="11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anim calcmode="lin" valueType="num">
                                      <p:cBhvr additive="base">
                                        <p:cTn id="67" dur="500" fill="hold"/>
                                        <p:tgtEl>
                                          <p:spTgt spid="3"/>
                                        </p:tgtEl>
                                        <p:attrNameLst>
                                          <p:attrName>ppt_x</p:attrName>
                                        </p:attrNameLst>
                                      </p:cBhvr>
                                      <p:tavLst>
                                        <p:tav tm="0">
                                          <p:val>
                                            <p:strVal val="#ppt_x"/>
                                          </p:val>
                                        </p:tav>
                                        <p:tav tm="100000">
                                          <p:val>
                                            <p:strVal val="#ppt_x"/>
                                          </p:val>
                                        </p:tav>
                                      </p:tavLst>
                                    </p:anim>
                                    <p:anim calcmode="lin" valueType="num">
                                      <p:cBhvr additive="base">
                                        <p:cTn id="6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96" grpId="0" animBg="1"/>
      <p:bldP spid="98" grpId="0" animBg="1"/>
      <p:bldP spid="100" grpId="0" animBg="1"/>
      <p:bldP spid="102" grpId="0" animBg="1"/>
      <p:bldP spid="103" grpId="0" animBg="1"/>
      <p:bldP spid="104" grpId="0" animBg="1"/>
      <p:bldP spid="105" grpId="0" animBg="1"/>
      <p:bldP spid="106" grpId="0" animBg="1"/>
      <p:bldP spid="108" grpId="0" animBg="1"/>
      <p:bldP spid="110" grpId="0" animBg="1"/>
      <p:bldP spid="11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01037-22AE-BF30-BC3A-37D7B45333A7}"/>
              </a:ext>
            </a:extLst>
          </p:cNvPr>
          <p:cNvSpPr>
            <a:spLocks noGrp="1"/>
          </p:cNvSpPr>
          <p:nvPr>
            <p:ph type="title"/>
          </p:nvPr>
        </p:nvSpPr>
        <p:spPr>
          <a:xfrm>
            <a:off x="637999" y="352041"/>
            <a:ext cx="11554001" cy="1016070"/>
          </a:xfrm>
        </p:spPr>
        <p:txBody>
          <a:bodyPr/>
          <a:lstStyle/>
          <a:p>
            <a:r>
              <a:rPr lang="en-AU" dirty="0"/>
              <a:t>How Australian Law Regulates Insurance Discrimination?</a:t>
            </a:r>
            <a:endParaRPr lang="en-US" dirty="0"/>
          </a:p>
        </p:txBody>
      </p:sp>
      <p:sp>
        <p:nvSpPr>
          <p:cNvPr id="4" name="Slide Number Placeholder 3">
            <a:extLst>
              <a:ext uri="{FF2B5EF4-FFF2-40B4-BE49-F238E27FC236}">
                <a16:creationId xmlns:a16="http://schemas.microsoft.com/office/drawing/2014/main" id="{AAEBEA61-24E5-042B-D6A6-2BBDE5BC7CF2}"/>
              </a:ext>
            </a:extLst>
          </p:cNvPr>
          <p:cNvSpPr>
            <a:spLocks noGrp="1"/>
          </p:cNvSpPr>
          <p:nvPr>
            <p:ph type="sldNum" sz="quarter" idx="12"/>
          </p:nvPr>
        </p:nvSpPr>
        <p:spPr/>
        <p:txBody>
          <a:bodyPr/>
          <a:lstStyle/>
          <a:p>
            <a:fld id="{741AFF56-1126-4107-9C02-BC0EFBF16431}" type="slidenum">
              <a:rPr lang="en-GB" smtClean="0"/>
              <a:t>8</a:t>
            </a:fld>
            <a:endParaRPr lang="en-GB"/>
          </a:p>
        </p:txBody>
      </p:sp>
      <p:sp>
        <p:nvSpPr>
          <p:cNvPr id="8" name="Rectangle 3">
            <a:extLst>
              <a:ext uri="{FF2B5EF4-FFF2-40B4-BE49-F238E27FC236}">
                <a16:creationId xmlns:a16="http://schemas.microsoft.com/office/drawing/2014/main" id="{011AEAF8-3697-E093-47AD-E56D87D39396}"/>
              </a:ext>
            </a:extLst>
          </p:cNvPr>
          <p:cNvSpPr>
            <a:spLocks noChangeArrowheads="1"/>
          </p:cNvSpPr>
          <p:nvPr/>
        </p:nvSpPr>
        <p:spPr bwMode="auto">
          <a:xfrm>
            <a:off x="1431985" y="1321945"/>
            <a:ext cx="8117457" cy="4370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1" i="0" u="none" strike="noStrike" cap="none" normalizeH="0" baseline="0" dirty="0">
                <a:ln>
                  <a:noFill/>
                </a:ln>
                <a:solidFill>
                  <a:schemeClr val="tx1"/>
                </a:solidFill>
                <a:effectLst/>
                <a:latin typeface="Arial" panose="020B0604020202020204" pitchFamily="34" charset="0"/>
              </a:rPr>
              <a:t>Insurance exemptions:</a:t>
            </a:r>
            <a:r>
              <a:rPr kumimoji="0" lang="en-US" altLang="en-US" sz="2000" b="0" i="0" u="none" strike="noStrike" cap="none" normalizeH="0" baseline="0" dirty="0">
                <a:ln>
                  <a:noFill/>
                </a:ln>
                <a:solidFill>
                  <a:schemeClr val="tx1"/>
                </a:solidFill>
                <a:effectLst/>
                <a:latin typeface="Arial" panose="020B0604020202020204" pitchFamily="34" charset="0"/>
              </a:rPr>
              <a:t> Insurers may charge different prices based on age, disability or sex when supported by </a:t>
            </a:r>
            <a:r>
              <a:rPr kumimoji="0" lang="en-US" altLang="en-US" sz="2000" i="0" u="none" strike="noStrike" cap="none" normalizeH="0" baseline="0" dirty="0">
                <a:ln>
                  <a:noFill/>
                </a:ln>
                <a:solidFill>
                  <a:schemeClr val="accent1"/>
                </a:solidFill>
                <a:effectLst/>
                <a:latin typeface="Arial" panose="020B0604020202020204" pitchFamily="34" charset="0"/>
              </a:rPr>
              <a:t>reasonable</a:t>
            </a:r>
            <a:r>
              <a:rPr kumimoji="0" lang="en-US" altLang="en-US" sz="2000" b="0" i="0" u="none" strike="noStrike" cap="none" normalizeH="0" baseline="0" dirty="0">
                <a:ln>
                  <a:noFill/>
                </a:ln>
                <a:solidFill>
                  <a:schemeClr val="tx1"/>
                </a:solidFill>
                <a:effectLst/>
                <a:latin typeface="Arial" panose="020B0604020202020204" pitchFamily="34" charset="0"/>
              </a:rPr>
              <a:t> actuarial or statistical evidence.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1" i="0" u="none" strike="noStrike" cap="none" normalizeH="0" baseline="0" dirty="0">
                <a:ln>
                  <a:noFill/>
                </a:ln>
                <a:solidFill>
                  <a:schemeClr val="tx1"/>
                </a:solidFill>
                <a:effectLst/>
                <a:latin typeface="Arial" panose="020B0604020202020204" pitchFamily="34" charset="0"/>
              </a:rPr>
              <a:t>Evidence standard:</a:t>
            </a:r>
            <a:r>
              <a:rPr kumimoji="0" lang="en-US" altLang="en-US" sz="2000" b="0" i="0" u="none" strike="noStrike" cap="none" normalizeH="0" baseline="0" dirty="0">
                <a:ln>
                  <a:noFill/>
                </a:ln>
                <a:solidFill>
                  <a:schemeClr val="tx1"/>
                </a:solidFill>
                <a:effectLst/>
                <a:latin typeface="Arial" panose="020B0604020202020204" pitchFamily="34" charset="0"/>
              </a:rPr>
              <a:t> Data should be current, complete, credible, sufficiently large and </a:t>
            </a:r>
            <a:r>
              <a:rPr kumimoji="0" lang="en-US" altLang="en-US" sz="2000" b="0" i="0" u="none" strike="noStrike" cap="none" normalizeH="0" baseline="0" dirty="0">
                <a:ln>
                  <a:noFill/>
                </a:ln>
                <a:effectLst/>
                <a:latin typeface="Arial" panose="020B0604020202020204" pitchFamily="34" charset="0"/>
              </a:rPr>
              <a:t>relevant</a:t>
            </a:r>
            <a:r>
              <a:rPr kumimoji="0" lang="en-US" altLang="en-US" sz="2000" b="0" i="0" u="none" strike="noStrike" cap="none" normalizeH="0" baseline="0" dirty="0">
                <a:ln>
                  <a:noFill/>
                </a:ln>
                <a:solidFill>
                  <a:schemeClr val="tx1"/>
                </a:solidFill>
                <a:effectLst/>
                <a:latin typeface="Arial" panose="020B0604020202020204" pitchFamily="34" charset="0"/>
              </a:rPr>
              <a:t> to the individual risk.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1" i="0" u="none" strike="noStrike" cap="none" normalizeH="0" baseline="0" dirty="0">
                <a:ln>
                  <a:noFill/>
                </a:ln>
                <a:solidFill>
                  <a:schemeClr val="tx1"/>
                </a:solidFill>
                <a:effectLst/>
                <a:latin typeface="Arial" panose="020B0604020202020204" pitchFamily="34" charset="0"/>
              </a:rPr>
              <a:t>No racial exemption:</a:t>
            </a:r>
            <a:r>
              <a:rPr kumimoji="0" lang="en-US" altLang="en-US" sz="2000" b="0" i="0" u="none" strike="noStrike" cap="none" normalizeH="0" baseline="0" dirty="0">
                <a:ln>
                  <a:noFill/>
                </a:ln>
                <a:solidFill>
                  <a:schemeClr val="tx1"/>
                </a:solidFill>
                <a:effectLst/>
                <a:latin typeface="Arial" panose="020B0604020202020204" pitchFamily="34" charset="0"/>
              </a:rPr>
              <a:t> Race, </a:t>
            </a:r>
            <a:r>
              <a:rPr kumimoji="0" lang="en-US" altLang="en-US" sz="2000" b="0" i="0" u="none" strike="noStrike" cap="none" normalizeH="0" baseline="0" dirty="0" err="1">
                <a:ln>
                  <a:noFill/>
                </a:ln>
                <a:solidFill>
                  <a:schemeClr val="tx1"/>
                </a:solidFill>
                <a:effectLst/>
                <a:latin typeface="Arial" panose="020B0604020202020204" pitchFamily="34" charset="0"/>
              </a:rPr>
              <a:t>colour</a:t>
            </a:r>
            <a:r>
              <a:rPr kumimoji="0" lang="en-US" altLang="en-US" sz="2000" b="0" i="0" u="none" strike="noStrike" cap="none" normalizeH="0" baseline="0" dirty="0">
                <a:ln>
                  <a:noFill/>
                </a:ln>
                <a:solidFill>
                  <a:schemeClr val="tx1"/>
                </a:solidFill>
                <a:effectLst/>
                <a:latin typeface="Arial" panose="020B0604020202020204" pitchFamily="34" charset="0"/>
              </a:rPr>
              <a:t>, descent, ethnicity and immigrant status are protected under the Racial Discrimination Act.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1" i="0" u="none" strike="noStrike" cap="none" normalizeH="0" baseline="0" dirty="0">
                <a:ln>
                  <a:noFill/>
                </a:ln>
                <a:solidFill>
                  <a:schemeClr val="tx1"/>
                </a:solidFill>
                <a:effectLst/>
                <a:latin typeface="Arial" panose="020B0604020202020204" pitchFamily="34" charset="0"/>
              </a:rPr>
              <a:t>Broader protections:</a:t>
            </a:r>
            <a:r>
              <a:rPr kumimoji="0" lang="en-US" altLang="en-US" sz="2000" b="0" i="0" u="none" strike="noStrike" cap="none" normalizeH="0" baseline="0" dirty="0">
                <a:ln>
                  <a:noFill/>
                </a:ln>
                <a:solidFill>
                  <a:schemeClr val="tx1"/>
                </a:solidFill>
                <a:effectLst/>
                <a:latin typeface="Arial" panose="020B0604020202020204" pitchFamily="34" charset="0"/>
              </a:rPr>
              <a:t> State and territory laws may also protect attributes, such as religious belief.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2000" dirty="0">
              <a:latin typeface="Arial" panose="020B0604020202020204" pitchFamily="34" charset="0"/>
            </a:endParaRPr>
          </a:p>
          <a:p>
            <a:pPr lvl="0" eaLnBrk="0" fontAlgn="base" hangingPunct="0">
              <a:spcBef>
                <a:spcPct val="0"/>
              </a:spcBef>
              <a:spcAft>
                <a:spcPct val="0"/>
              </a:spcAft>
            </a:pPr>
            <a:r>
              <a:rPr lang="en-AU" sz="2000" dirty="0">
                <a:latin typeface="Arial" panose="020B0604020202020204" pitchFamily="34" charset="0"/>
              </a:rPr>
              <a:t>Guidance from the </a:t>
            </a:r>
            <a:r>
              <a:rPr lang="en-AU" sz="2000" dirty="0">
                <a:latin typeface="Arial" panose="020B0604020202020204" pitchFamily="34" charset="0"/>
                <a:hlinkClick r:id="rId2">
                  <a:extLst>
                    <a:ext uri="{A12FA001-AC4F-418D-AE19-62706E023703}">
                      <ahyp:hlinkClr xmlns:ahyp="http://schemas.microsoft.com/office/drawing/2018/hyperlinkcolor" val="tx"/>
                    </a:ext>
                  </a:extLst>
                </a:hlinkClick>
              </a:rPr>
              <a:t>Human Rights Commission and Actuaries Institute</a:t>
            </a:r>
            <a:r>
              <a:rPr lang="en-AU" sz="2000" dirty="0">
                <a:latin typeface="Arial" panose="020B0604020202020204" pitchFamily="34" charset="0"/>
              </a:rPr>
              <a:t> warns </a:t>
            </a:r>
            <a:r>
              <a:rPr lang="en-AU" sz="2000" i="1" dirty="0">
                <a:latin typeface="Arial" panose="020B0604020202020204" pitchFamily="34" charset="0"/>
              </a:rPr>
              <a:t>removing a protected attribute from a dataset is not sufficient, as other data may still act as a proxy.</a:t>
            </a:r>
            <a:endParaRPr lang="en-US" altLang="en-US" sz="2000" i="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04327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9D53D-3CFF-5E64-E8AC-BCA916AA27CD}"/>
              </a:ext>
            </a:extLst>
          </p:cNvPr>
          <p:cNvSpPr>
            <a:spLocks noGrp="1"/>
          </p:cNvSpPr>
          <p:nvPr>
            <p:ph type="title"/>
          </p:nvPr>
        </p:nvSpPr>
        <p:spPr>
          <a:xfrm>
            <a:off x="766795" y="409159"/>
            <a:ext cx="11554001" cy="1016070"/>
          </a:xfrm>
        </p:spPr>
        <p:txBody>
          <a:bodyPr/>
          <a:lstStyle/>
          <a:p>
            <a:r>
              <a:rPr lang="en-US" dirty="0"/>
              <a:t>Transparency</a:t>
            </a:r>
          </a:p>
        </p:txBody>
      </p:sp>
      <p:sp>
        <p:nvSpPr>
          <p:cNvPr id="4" name="Slide Number Placeholder 3">
            <a:extLst>
              <a:ext uri="{FF2B5EF4-FFF2-40B4-BE49-F238E27FC236}">
                <a16:creationId xmlns:a16="http://schemas.microsoft.com/office/drawing/2014/main" id="{8FD2A563-37E1-77BB-C593-2FCEC6A21D44}"/>
              </a:ext>
            </a:extLst>
          </p:cNvPr>
          <p:cNvSpPr>
            <a:spLocks noGrp="1"/>
          </p:cNvSpPr>
          <p:nvPr>
            <p:ph type="sldNum" sz="quarter" idx="12"/>
          </p:nvPr>
        </p:nvSpPr>
        <p:spPr/>
        <p:txBody>
          <a:bodyPr/>
          <a:lstStyle/>
          <a:p>
            <a:fld id="{741AFF56-1126-4107-9C02-BC0EFBF16431}" type="slidenum">
              <a:rPr lang="en-GB" smtClean="0"/>
              <a:t>9</a:t>
            </a:fld>
            <a:endParaRPr lang="en-GB"/>
          </a:p>
        </p:txBody>
      </p:sp>
      <p:sp>
        <p:nvSpPr>
          <p:cNvPr id="6" name="TextBox 5">
            <a:extLst>
              <a:ext uri="{FF2B5EF4-FFF2-40B4-BE49-F238E27FC236}">
                <a16:creationId xmlns:a16="http://schemas.microsoft.com/office/drawing/2014/main" id="{6A71BDD8-A5E3-A076-0774-4C3B7971A123}"/>
              </a:ext>
            </a:extLst>
          </p:cNvPr>
          <p:cNvSpPr txBox="1"/>
          <p:nvPr/>
        </p:nvSpPr>
        <p:spPr>
          <a:xfrm>
            <a:off x="1151626" y="2263662"/>
            <a:ext cx="9571007" cy="2113399"/>
          </a:xfrm>
          <a:prstGeom prst="rect">
            <a:avLst/>
          </a:prstGeom>
          <a:noFill/>
        </p:spPr>
        <p:txBody>
          <a:bodyPr wrap="square">
            <a:spAutoFit/>
          </a:bodyPr>
          <a:lstStyle/>
          <a:p>
            <a:pPr algn="l" fontAlgn="base">
              <a:spcAft>
                <a:spcPts val="1350"/>
              </a:spcAft>
            </a:pPr>
            <a:r>
              <a:rPr lang="en-AU" b="0" i="0" dirty="0">
                <a:solidFill>
                  <a:srgbClr val="000000"/>
                </a:solidFill>
                <a:effectLst/>
                <a:latin typeface="Libre Baskerville" panose="02000000000000000000" pitchFamily="2" charset="0"/>
              </a:rPr>
              <a:t>2026 </a:t>
            </a:r>
            <a:r>
              <a:rPr lang="en-AU" b="0" i="0" u="sng" dirty="0">
                <a:solidFill>
                  <a:srgbClr val="4B4B4E"/>
                </a:solidFill>
                <a:effectLst/>
                <a:latin typeface="Libre Baskerville" panose="02000000000000000000" pitchFamily="2" charset="0"/>
                <a:hlinkClick r:id="rId2"/>
              </a:rPr>
              <a:t>ASIC review</a:t>
            </a:r>
            <a:r>
              <a:rPr lang="en-AU" b="0" i="0" dirty="0">
                <a:solidFill>
                  <a:srgbClr val="000000"/>
                </a:solidFill>
                <a:effectLst/>
                <a:latin typeface="Libre Baskerville" panose="02000000000000000000" pitchFamily="2" charset="0"/>
              </a:rPr>
              <a:t> of five motor vehicle insurance providers found </a:t>
            </a:r>
            <a:r>
              <a:rPr lang="en-AU" b="0" i="0" dirty="0">
                <a:solidFill>
                  <a:schemeClr val="accent1"/>
                </a:solidFill>
                <a:effectLst/>
                <a:latin typeface="Libre Baskerville" panose="02000000000000000000" pitchFamily="2" charset="0"/>
              </a:rPr>
              <a:t>none</a:t>
            </a:r>
            <a:r>
              <a:rPr lang="en-AU" b="0" i="0" dirty="0">
                <a:solidFill>
                  <a:srgbClr val="000000"/>
                </a:solidFill>
                <a:effectLst/>
                <a:latin typeface="Libre Baskerville" panose="02000000000000000000" pitchFamily="2" charset="0"/>
              </a:rPr>
              <a:t> had explained in their quote and renewal documents:</a:t>
            </a:r>
          </a:p>
          <a:p>
            <a:pPr lvl="1" fontAlgn="base">
              <a:spcAft>
                <a:spcPts val="1350"/>
              </a:spcAft>
            </a:pPr>
            <a:r>
              <a:rPr lang="en-AU" b="0" i="1" dirty="0">
                <a:solidFill>
                  <a:srgbClr val="4B4B4E"/>
                </a:solidFill>
                <a:effectLst/>
                <a:latin typeface="Libre Baskerville" panose="02000000000000000000" pitchFamily="2" charset="0"/>
              </a:rPr>
              <a:t>the key factors that affected the calculation of the premium, or why the premium had changed from the previous year.</a:t>
            </a:r>
          </a:p>
          <a:p>
            <a:pPr fontAlgn="base">
              <a:spcAft>
                <a:spcPts val="1350"/>
              </a:spcAft>
            </a:pPr>
            <a:br>
              <a:rPr lang="en-AU" dirty="0">
                <a:solidFill>
                  <a:srgbClr val="000000"/>
                </a:solidFill>
                <a:latin typeface="Libre Baskerville" panose="02000000000000000000" pitchFamily="2" charset="0"/>
              </a:rPr>
            </a:br>
            <a:endParaRPr lang="en-AU" dirty="0">
              <a:solidFill>
                <a:srgbClr val="000000"/>
              </a:solidFill>
              <a:latin typeface="Libre Baskerville" panose="02000000000000000000" pitchFamily="2" charset="0"/>
            </a:endParaRPr>
          </a:p>
        </p:txBody>
      </p:sp>
    </p:spTree>
    <p:extLst>
      <p:ext uri="{BB962C8B-B14F-4D97-AF65-F5344CB8AC3E}">
        <p14:creationId xmlns:p14="http://schemas.microsoft.com/office/powerpoint/2010/main" val="3796891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03BD9-79ED-BB86-2EC1-6A59B1EEA7BE}"/>
              </a:ext>
            </a:extLst>
          </p:cNvPr>
          <p:cNvSpPr>
            <a:spLocks noGrp="1"/>
          </p:cNvSpPr>
          <p:nvPr>
            <p:ph type="title"/>
          </p:nvPr>
        </p:nvSpPr>
        <p:spPr>
          <a:xfrm>
            <a:off x="723663" y="348775"/>
            <a:ext cx="11554001" cy="1016070"/>
          </a:xfrm>
        </p:spPr>
        <p:txBody>
          <a:bodyPr/>
          <a:lstStyle/>
          <a:p>
            <a:r>
              <a:rPr lang="en-US" dirty="0"/>
              <a:t>Privacy</a:t>
            </a:r>
          </a:p>
        </p:txBody>
      </p:sp>
      <p:sp>
        <p:nvSpPr>
          <p:cNvPr id="4" name="Slide Number Placeholder 3">
            <a:extLst>
              <a:ext uri="{FF2B5EF4-FFF2-40B4-BE49-F238E27FC236}">
                <a16:creationId xmlns:a16="http://schemas.microsoft.com/office/drawing/2014/main" id="{71ED6963-00D0-14EE-81A7-3113B8B8A58F}"/>
              </a:ext>
            </a:extLst>
          </p:cNvPr>
          <p:cNvSpPr>
            <a:spLocks noGrp="1"/>
          </p:cNvSpPr>
          <p:nvPr>
            <p:ph type="sldNum" sz="quarter" idx="12"/>
          </p:nvPr>
        </p:nvSpPr>
        <p:spPr/>
        <p:txBody>
          <a:bodyPr/>
          <a:lstStyle/>
          <a:p>
            <a:fld id="{741AFF56-1126-4107-9C02-BC0EFBF16431}" type="slidenum">
              <a:rPr lang="en-GB" smtClean="0"/>
              <a:t>10</a:t>
            </a:fld>
            <a:endParaRPr lang="en-GB"/>
          </a:p>
        </p:txBody>
      </p:sp>
      <p:sp>
        <p:nvSpPr>
          <p:cNvPr id="6" name="TextBox 5">
            <a:extLst>
              <a:ext uri="{FF2B5EF4-FFF2-40B4-BE49-F238E27FC236}">
                <a16:creationId xmlns:a16="http://schemas.microsoft.com/office/drawing/2014/main" id="{E9F7687B-132F-737E-6803-C88BD02D8863}"/>
              </a:ext>
            </a:extLst>
          </p:cNvPr>
          <p:cNvSpPr txBox="1"/>
          <p:nvPr/>
        </p:nvSpPr>
        <p:spPr>
          <a:xfrm>
            <a:off x="1147313" y="1364845"/>
            <a:ext cx="9713343" cy="3857466"/>
          </a:xfrm>
          <a:prstGeom prst="rect">
            <a:avLst/>
          </a:prstGeom>
          <a:noFill/>
        </p:spPr>
        <p:txBody>
          <a:bodyPr wrap="square" lIns="91440" tIns="45720" rIns="91440" bIns="45720" anchor="t">
            <a:spAutoFit/>
          </a:bodyPr>
          <a:lstStyle/>
          <a:p>
            <a:pPr fontAlgn="base">
              <a:spcAft>
                <a:spcPts val="1350"/>
              </a:spcAft>
            </a:pPr>
            <a:r>
              <a:rPr lang="en-AU" dirty="0">
                <a:solidFill>
                  <a:srgbClr val="000000"/>
                </a:solidFill>
                <a:latin typeface="Libre Baskerville"/>
              </a:rPr>
              <a:t>Implications of the Newly Proposed Australian Privacy Reforms “Privacy Amendment (Personal Data Protection) Bill 2026”</a:t>
            </a:r>
          </a:p>
          <a:p>
            <a:pPr marL="742950" lvl="1" indent="-285750" fontAlgn="base">
              <a:spcAft>
                <a:spcPts val="1350"/>
              </a:spcAft>
              <a:buFont typeface="Arial" panose="020B0604020202020204" pitchFamily="34" charset="0"/>
              <a:buChar char="•"/>
            </a:pPr>
            <a:r>
              <a:rPr lang="en-AU" dirty="0">
                <a:solidFill>
                  <a:srgbClr val="000000"/>
                </a:solidFill>
                <a:latin typeface="Libre Baskerville" panose="02000000000000000000" pitchFamily="2" charset="0"/>
              </a:rPr>
              <a:t>New “</a:t>
            </a:r>
            <a:r>
              <a:rPr lang="en-AU" dirty="0">
                <a:solidFill>
                  <a:schemeClr val="accent1"/>
                </a:solidFill>
                <a:latin typeface="Libre Baskerville" panose="02000000000000000000" pitchFamily="2" charset="0"/>
              </a:rPr>
              <a:t>fair and reasonable</a:t>
            </a:r>
            <a:r>
              <a:rPr lang="en-AU" dirty="0">
                <a:solidFill>
                  <a:srgbClr val="000000"/>
                </a:solidFill>
                <a:latin typeface="Libre Baskerville" panose="02000000000000000000" pitchFamily="2" charset="0"/>
              </a:rPr>
              <a:t>” test: Personal-data collection, use and disclosure will be assessed holistically against factors such as reasonable expectations, transparency, data minimisation, genuine choice, proportionality and individual impact.</a:t>
            </a:r>
          </a:p>
          <a:p>
            <a:pPr marL="742950" lvl="1" indent="-285750" fontAlgn="base">
              <a:spcAft>
                <a:spcPts val="1350"/>
              </a:spcAft>
              <a:buFont typeface="Arial" panose="020B0604020202020204" pitchFamily="34" charset="0"/>
              <a:buChar char="•"/>
            </a:pPr>
            <a:r>
              <a:rPr lang="en-AU" dirty="0">
                <a:solidFill>
                  <a:srgbClr val="000000"/>
                </a:solidFill>
                <a:latin typeface="Libre Baskerville"/>
              </a:rPr>
              <a:t>Expect stronger justification and documentation for using third-party, inferred or sensitive data in underwriting, pricing and claims.</a:t>
            </a:r>
          </a:p>
          <a:p>
            <a:pPr marL="742950" lvl="1" indent="-285750" fontAlgn="base">
              <a:spcAft>
                <a:spcPts val="1350"/>
              </a:spcAft>
              <a:buFont typeface="Arial" panose="020B0604020202020204" pitchFamily="34" charset="0"/>
              <a:buChar char="•"/>
            </a:pPr>
            <a:r>
              <a:rPr lang="en-AU" dirty="0">
                <a:solidFill>
                  <a:srgbClr val="000000"/>
                </a:solidFill>
                <a:latin typeface="Libre Baskerville"/>
              </a:rPr>
              <a:t>Expect greater transparency and explanation on customer notices, consent processes, data requests, and usage.</a:t>
            </a:r>
          </a:p>
          <a:p>
            <a:pPr marL="742950" lvl="1" indent="-285750" fontAlgn="base">
              <a:spcAft>
                <a:spcPts val="1350"/>
              </a:spcAft>
              <a:buFont typeface="Arial" panose="020B0604020202020204" pitchFamily="34" charset="0"/>
              <a:buChar char="•"/>
            </a:pPr>
            <a:r>
              <a:rPr lang="en-AU" dirty="0">
                <a:solidFill>
                  <a:srgbClr val="000000"/>
                </a:solidFill>
                <a:latin typeface="Libre Baskerville" panose="02000000000000000000" pitchFamily="2" charset="0"/>
              </a:rPr>
              <a:t>The consultation closes on 18 September 2026.</a:t>
            </a:r>
            <a:endParaRPr lang="en-US" dirty="0">
              <a:solidFill>
                <a:srgbClr val="000000"/>
              </a:solidFill>
              <a:latin typeface="Libre Baskerville" panose="02000000000000000000" pitchFamily="2" charset="0"/>
            </a:endParaRPr>
          </a:p>
        </p:txBody>
      </p:sp>
    </p:spTree>
    <p:extLst>
      <p:ext uri="{BB962C8B-B14F-4D97-AF65-F5344CB8AC3E}">
        <p14:creationId xmlns:p14="http://schemas.microsoft.com/office/powerpoint/2010/main" val="11844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24A06E-EA51-28F3-9475-8D90660F3445}"/>
              </a:ext>
            </a:extLst>
          </p:cNvPr>
          <p:cNvSpPr>
            <a:spLocks noGrp="1"/>
          </p:cNvSpPr>
          <p:nvPr>
            <p:ph idx="1"/>
          </p:nvPr>
        </p:nvSpPr>
        <p:spPr>
          <a:xfrm>
            <a:off x="1904999" y="1907687"/>
            <a:ext cx="10515600" cy="4351338"/>
          </a:xfrm>
        </p:spPr>
        <p:txBody>
          <a:bodyPr>
            <a:normAutofit/>
          </a:bodyPr>
          <a:lstStyle/>
          <a:p>
            <a:r>
              <a:rPr lang="en-AU" sz="3600" dirty="0"/>
              <a:t>AI Doesn't Create a New Problem.</a:t>
            </a:r>
          </a:p>
          <a:p>
            <a:endParaRPr lang="en-AU" sz="3600" dirty="0"/>
          </a:p>
          <a:p>
            <a:r>
              <a:rPr lang="en-AU" sz="3600" dirty="0"/>
              <a:t>It amplifies an existing one.</a:t>
            </a:r>
            <a:endParaRPr lang="en-US" sz="3600" dirty="0"/>
          </a:p>
        </p:txBody>
      </p:sp>
    </p:spTree>
    <p:extLst>
      <p:ext uri="{BB962C8B-B14F-4D97-AF65-F5344CB8AC3E}">
        <p14:creationId xmlns:p14="http://schemas.microsoft.com/office/powerpoint/2010/main" val="2450313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C629-F919-8F56-DFF4-4EDF32E9C745}"/>
              </a:ext>
            </a:extLst>
          </p:cNvPr>
          <p:cNvSpPr>
            <a:spLocks noGrp="1"/>
          </p:cNvSpPr>
          <p:nvPr>
            <p:ph type="title"/>
          </p:nvPr>
        </p:nvSpPr>
        <p:spPr/>
        <p:txBody>
          <a:bodyPr/>
          <a:lstStyle/>
          <a:p>
            <a:r>
              <a:rPr lang="en-US" dirty="0"/>
              <a:t>Algorithmic Pricing</a:t>
            </a:r>
          </a:p>
        </p:txBody>
      </p:sp>
      <p:sp>
        <p:nvSpPr>
          <p:cNvPr id="4" name="Slide Number Placeholder 3">
            <a:extLst>
              <a:ext uri="{FF2B5EF4-FFF2-40B4-BE49-F238E27FC236}">
                <a16:creationId xmlns:a16="http://schemas.microsoft.com/office/drawing/2014/main" id="{5FC606B6-C7FF-D525-F722-8869965669C7}"/>
              </a:ext>
            </a:extLst>
          </p:cNvPr>
          <p:cNvSpPr>
            <a:spLocks noGrp="1"/>
          </p:cNvSpPr>
          <p:nvPr>
            <p:ph type="sldNum" sz="quarter" idx="12"/>
          </p:nvPr>
        </p:nvSpPr>
        <p:spPr/>
        <p:txBody>
          <a:bodyPr/>
          <a:lstStyle/>
          <a:p>
            <a:fld id="{741AFF56-1126-4107-9C02-BC0EFBF16431}" type="slidenum">
              <a:rPr lang="en-GB" smtClean="0"/>
              <a:t>12</a:t>
            </a:fld>
            <a:endParaRPr lang="en-GB"/>
          </a:p>
        </p:txBody>
      </p:sp>
      <p:pic>
        <p:nvPicPr>
          <p:cNvPr id="8" name="Picture 7" descr="A diagram of a diagram of a person&#10;&#10;AI-generated content may be incorrect.">
            <a:extLst>
              <a:ext uri="{FF2B5EF4-FFF2-40B4-BE49-F238E27FC236}">
                <a16:creationId xmlns:a16="http://schemas.microsoft.com/office/drawing/2014/main" id="{D25098E5-114B-C0D8-D079-0DB65672D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5968" y="894598"/>
            <a:ext cx="2981739" cy="4472609"/>
          </a:xfrm>
          <a:prstGeom prst="rect">
            <a:avLst/>
          </a:prstGeom>
        </p:spPr>
      </p:pic>
      <p:pic>
        <p:nvPicPr>
          <p:cNvPr id="7" name="Content Placeholder 6">
            <a:extLst>
              <a:ext uri="{FF2B5EF4-FFF2-40B4-BE49-F238E27FC236}">
                <a16:creationId xmlns:a16="http://schemas.microsoft.com/office/drawing/2014/main" id="{818E9697-B4AB-B8A2-60C7-38EE71B5A2F8}"/>
              </a:ext>
            </a:extLst>
          </p:cNvPr>
          <p:cNvPicPr>
            <a:picLocks noGrp="1" noChangeAspect="1"/>
          </p:cNvPicPr>
          <p:nvPr>
            <p:ph idx="1"/>
          </p:nvPr>
        </p:nvPicPr>
        <p:blipFill>
          <a:blip r:embed="rId3"/>
          <a:stretch>
            <a:fillRect/>
          </a:stretch>
        </p:blipFill>
        <p:spPr>
          <a:xfrm>
            <a:off x="1087865" y="1307030"/>
            <a:ext cx="5699254" cy="4064316"/>
          </a:xfrm>
          <a:prstGeom prst="rect">
            <a:avLst/>
          </a:prstGeom>
        </p:spPr>
      </p:pic>
      <p:sp>
        <p:nvSpPr>
          <p:cNvPr id="9" name="TextBox 8">
            <a:extLst>
              <a:ext uri="{FF2B5EF4-FFF2-40B4-BE49-F238E27FC236}">
                <a16:creationId xmlns:a16="http://schemas.microsoft.com/office/drawing/2014/main" id="{A61E955A-6071-977F-A9C2-9B6D8C8C59ED}"/>
              </a:ext>
            </a:extLst>
          </p:cNvPr>
          <p:cNvSpPr txBox="1"/>
          <p:nvPr/>
        </p:nvSpPr>
        <p:spPr>
          <a:xfrm>
            <a:off x="8079946" y="6271054"/>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0" i="1" u="none" strike="noStrike" baseline="0">
                <a:solidFill>
                  <a:srgbClr val="000000"/>
                </a:solidFill>
                <a:latin typeface="ABC Oracle"/>
              </a:rPr>
              <a:t>Illustration generated using AI.</a:t>
            </a:r>
            <a:r>
              <a:rPr sz="1800" b="0" i="0">
                <a:solidFill>
                  <a:srgbClr val="000000"/>
                </a:solidFill>
                <a:latin typeface="ABC Oracle"/>
                <a:ea typeface="ABC Oracle"/>
                <a:cs typeface="ABC Oracle"/>
              </a:rPr>
              <a:t>​</a:t>
            </a:r>
            <a:endParaRPr lang="en-US"/>
          </a:p>
          <a:p>
            <a:pPr algn="ctr"/>
            <a:endParaRPr lang="en-US"/>
          </a:p>
        </p:txBody>
      </p:sp>
    </p:spTree>
    <p:extLst>
      <p:ext uri="{BB962C8B-B14F-4D97-AF65-F5344CB8AC3E}">
        <p14:creationId xmlns:p14="http://schemas.microsoft.com/office/powerpoint/2010/main" val="55701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 name="CustomShape 1"/>
          <p:cNvSpPr/>
          <p:nvPr/>
        </p:nvSpPr>
        <p:spPr>
          <a:xfrm>
            <a:off x="752919" y="262150"/>
            <a:ext cx="10515360" cy="1325280"/>
          </a:xfrm>
          <a:prstGeom prst="rect">
            <a:avLst/>
          </a:prstGeom>
          <a:noFill/>
          <a:ln>
            <a:noFill/>
          </a:ln>
        </p:spPr>
        <p:style>
          <a:lnRef idx="0">
            <a:scrgbClr r="0" g="0" b="0"/>
          </a:lnRef>
          <a:fillRef idx="0">
            <a:scrgbClr r="0" g="0" b="0"/>
          </a:fillRef>
          <a:effectRef idx="0">
            <a:scrgbClr r="0" g="0" b="0"/>
          </a:effectRef>
          <a:fontRef idx="minor"/>
        </p:style>
        <p:txBody>
          <a:bodyPr lIns="91680" tIns="45600" rIns="91680" bIns="45600" anchor="ctr">
            <a:normAutofit/>
          </a:bodyPr>
          <a:lstStyle/>
          <a:p>
            <a:pPr>
              <a:lnSpc>
                <a:spcPct val="90000"/>
              </a:lnSpc>
              <a:spcAft>
                <a:spcPts val="601"/>
              </a:spcAft>
            </a:pPr>
            <a:r>
              <a:rPr lang="en-US" sz="4000" spc="-1" dirty="0">
                <a:solidFill>
                  <a:srgbClr val="000000"/>
                </a:solidFill>
                <a:latin typeface="Calibri"/>
              </a:rPr>
              <a:t>Four Big Questions to Tackle </a:t>
            </a:r>
            <a:endParaRPr lang="en-AU" sz="4000" spc="-1" dirty="0">
              <a:latin typeface="Arial"/>
            </a:endParaRPr>
          </a:p>
        </p:txBody>
      </p:sp>
      <p:graphicFrame>
        <p:nvGraphicFramePr>
          <p:cNvPr id="2" name="Diagram2"/>
          <p:cNvGraphicFramePr/>
          <p:nvPr/>
        </p:nvGraphicFramePr>
        <p:xfrm>
          <a:off x="756734" y="1583800"/>
          <a:ext cx="10515360" cy="43507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51" name="CustomShape 2"/>
          <p:cNvSpPr/>
          <p:nvPr/>
        </p:nvSpPr>
        <p:spPr>
          <a:xfrm>
            <a:off x="1917855" y="1901397"/>
            <a:ext cx="1420359" cy="398171"/>
          </a:xfrm>
          <a:prstGeom prst="rect">
            <a:avLst/>
          </a:prstGeom>
          <a:noFill/>
          <a:ln>
            <a:noFill/>
          </a:ln>
        </p:spPr>
        <p:style>
          <a:lnRef idx="0">
            <a:scrgbClr r="0" g="0" b="0"/>
          </a:lnRef>
          <a:fillRef idx="0">
            <a:scrgbClr r="0" g="0" b="0"/>
          </a:fillRef>
          <a:effectRef idx="0">
            <a:scrgbClr r="0" g="0" b="0"/>
          </a:effectRef>
          <a:fontRef idx="minor"/>
        </p:style>
        <p:txBody>
          <a:bodyPr wrap="none" lIns="120000" tIns="60000" rIns="120000" bIns="60000" anchor="t">
            <a:spAutoFit/>
          </a:bodyPr>
          <a:lstStyle/>
          <a:p>
            <a:r>
              <a:rPr lang="en-AU" dirty="0"/>
              <a:t>What is fair?</a:t>
            </a:r>
            <a:endParaRPr lang="en-US" dirty="0"/>
          </a:p>
        </p:txBody>
      </p:sp>
      <p:sp>
        <p:nvSpPr>
          <p:cNvPr id="652" name="CustomShape 3"/>
          <p:cNvSpPr/>
          <p:nvPr/>
        </p:nvSpPr>
        <p:spPr>
          <a:xfrm>
            <a:off x="6380424" y="1899282"/>
            <a:ext cx="2888709" cy="367393"/>
          </a:xfrm>
          <a:prstGeom prst="rect">
            <a:avLst/>
          </a:prstGeom>
          <a:noFill/>
          <a:ln>
            <a:noFill/>
          </a:ln>
        </p:spPr>
        <p:style>
          <a:lnRef idx="0">
            <a:scrgbClr r="0" g="0" b="0"/>
          </a:lnRef>
          <a:fillRef idx="0">
            <a:scrgbClr r="0" g="0" b="0"/>
          </a:fillRef>
          <a:effectRef idx="0">
            <a:scrgbClr r="0" g="0" b="0"/>
          </a:effectRef>
          <a:fontRef idx="minor"/>
        </p:style>
        <p:txBody>
          <a:bodyPr wrap="none" lIns="120000" tIns="60000" rIns="120000" bIns="60000" anchor="t">
            <a:spAutoFit/>
          </a:bodyPr>
          <a:lstStyle/>
          <a:p>
            <a:pPr marL="285115" indent="-284480">
              <a:buClr>
                <a:srgbClr val="000000"/>
              </a:buClr>
              <a:buFont typeface="Arial"/>
              <a:buChar char="•"/>
            </a:pPr>
            <a:r>
              <a:rPr lang="en-AU" sz="1600" dirty="0">
                <a:ea typeface="+mn-lt"/>
                <a:cs typeface="+mn-lt"/>
              </a:rPr>
              <a:t>Fairness criteria can conflict.</a:t>
            </a:r>
            <a:endParaRPr lang="en-US" dirty="0"/>
          </a:p>
        </p:txBody>
      </p:sp>
      <p:sp>
        <p:nvSpPr>
          <p:cNvPr id="653" name="CustomShape 4"/>
          <p:cNvSpPr/>
          <p:nvPr/>
        </p:nvSpPr>
        <p:spPr>
          <a:xfrm>
            <a:off x="6352098" y="3015522"/>
            <a:ext cx="4948320" cy="367393"/>
          </a:xfrm>
          <a:prstGeom prst="rect">
            <a:avLst/>
          </a:prstGeom>
          <a:noFill/>
          <a:ln>
            <a:noFill/>
          </a:ln>
        </p:spPr>
        <p:style>
          <a:lnRef idx="0">
            <a:scrgbClr r="0" g="0" b="0"/>
          </a:lnRef>
          <a:fillRef idx="0">
            <a:scrgbClr r="0" g="0" b="0"/>
          </a:fillRef>
          <a:effectRef idx="0">
            <a:scrgbClr r="0" g="0" b="0"/>
          </a:effectRef>
          <a:fontRef idx="minor"/>
        </p:style>
        <p:txBody>
          <a:bodyPr lIns="120000" tIns="60000" rIns="120000" bIns="60000" anchor="t">
            <a:spAutoFit/>
          </a:bodyPr>
          <a:lstStyle/>
          <a:p>
            <a:pPr marL="285115" indent="-284480">
              <a:buClr>
                <a:srgbClr val="000000"/>
              </a:buClr>
              <a:buFont typeface="Arial"/>
              <a:buChar char="•"/>
            </a:pPr>
            <a:r>
              <a:rPr lang="en-AU" sz="1600" dirty="0">
                <a:ea typeface="+mn-lt"/>
                <a:cs typeface="+mn-lt"/>
              </a:rPr>
              <a:t>Fair prices and fair markups can conflict.</a:t>
            </a:r>
            <a:endParaRPr lang="en-US" dirty="0">
              <a:ea typeface="+mn-lt"/>
              <a:cs typeface="+mn-lt"/>
            </a:endParaRPr>
          </a:p>
        </p:txBody>
      </p:sp>
      <p:sp>
        <p:nvSpPr>
          <p:cNvPr id="654" name="CustomShape 5"/>
          <p:cNvSpPr/>
          <p:nvPr/>
        </p:nvSpPr>
        <p:spPr>
          <a:xfrm>
            <a:off x="6382628" y="4107318"/>
            <a:ext cx="4153992" cy="367393"/>
          </a:xfrm>
          <a:prstGeom prst="rect">
            <a:avLst/>
          </a:prstGeom>
          <a:noFill/>
          <a:ln>
            <a:noFill/>
          </a:ln>
        </p:spPr>
        <p:style>
          <a:lnRef idx="0">
            <a:scrgbClr r="0" g="0" b="0"/>
          </a:lnRef>
          <a:fillRef idx="0">
            <a:scrgbClr r="0" g="0" b="0"/>
          </a:fillRef>
          <a:effectRef idx="0">
            <a:scrgbClr r="0" g="0" b="0"/>
          </a:effectRef>
          <a:fontRef idx="minor"/>
        </p:style>
        <p:txBody>
          <a:bodyPr wrap="none" lIns="120000" tIns="60000" rIns="120000" bIns="60000" anchor="t">
            <a:spAutoFit/>
          </a:bodyPr>
          <a:lstStyle/>
          <a:p>
            <a:pPr marL="285115" indent="-284480">
              <a:buClr>
                <a:srgbClr val="000000"/>
              </a:buClr>
              <a:buFont typeface="Arial"/>
              <a:buChar char="•"/>
            </a:pPr>
            <a:r>
              <a:rPr lang="en-AU" sz="1600" dirty="0">
                <a:ea typeface="+mn-lt"/>
                <a:cs typeface="+mn-lt"/>
              </a:rPr>
              <a:t>Fairness can redistribute welfare and profit.</a:t>
            </a:r>
            <a:endParaRPr lang="en-US" dirty="0"/>
          </a:p>
        </p:txBody>
      </p:sp>
      <p:sp>
        <p:nvSpPr>
          <p:cNvPr id="655" name="CustomShape 6"/>
          <p:cNvSpPr/>
          <p:nvPr/>
        </p:nvSpPr>
        <p:spPr>
          <a:xfrm>
            <a:off x="1917854" y="3709473"/>
            <a:ext cx="3876960" cy="767503"/>
          </a:xfrm>
          <a:prstGeom prst="rect">
            <a:avLst/>
          </a:prstGeom>
          <a:noFill/>
          <a:ln>
            <a:noFill/>
          </a:ln>
        </p:spPr>
        <p:style>
          <a:lnRef idx="0">
            <a:scrgbClr r="0" g="0" b="0"/>
          </a:lnRef>
          <a:fillRef idx="0">
            <a:scrgbClr r="0" g="0" b="0"/>
          </a:fillRef>
          <a:effectRef idx="0">
            <a:scrgbClr r="0" g="0" b="0"/>
          </a:effectRef>
          <a:fontRef idx="minor"/>
        </p:style>
        <p:txBody>
          <a:bodyPr lIns="120000" tIns="60000" rIns="120000" bIns="60000">
            <a:spAutoFit/>
          </a:bodyPr>
          <a:lstStyle/>
          <a:p>
            <a:pPr>
              <a:lnSpc>
                <a:spcPct val="100000"/>
              </a:lnSpc>
            </a:pPr>
            <a:br>
              <a:rPr sz="2400" dirty="0"/>
            </a:br>
            <a:r>
              <a:rPr lang="en-AU" dirty="0"/>
              <a:t>Who gains and who loses?</a:t>
            </a:r>
            <a:endParaRPr lang="en-AU" spc="-1" dirty="0">
              <a:latin typeface="Arial"/>
            </a:endParaRPr>
          </a:p>
        </p:txBody>
      </p:sp>
      <p:sp>
        <p:nvSpPr>
          <p:cNvPr id="656" name="CustomShape 7"/>
          <p:cNvSpPr/>
          <p:nvPr/>
        </p:nvSpPr>
        <p:spPr>
          <a:xfrm>
            <a:off x="1917855" y="3015336"/>
            <a:ext cx="2358372" cy="398171"/>
          </a:xfrm>
          <a:prstGeom prst="rect">
            <a:avLst/>
          </a:prstGeom>
          <a:noFill/>
          <a:ln>
            <a:noFill/>
          </a:ln>
        </p:spPr>
        <p:style>
          <a:lnRef idx="0">
            <a:scrgbClr r="0" g="0" b="0"/>
          </a:lnRef>
          <a:fillRef idx="0">
            <a:scrgbClr r="0" g="0" b="0"/>
          </a:fillRef>
          <a:effectRef idx="0">
            <a:scrgbClr r="0" g="0" b="0"/>
          </a:effectRef>
          <a:fontRef idx="minor"/>
        </p:style>
        <p:txBody>
          <a:bodyPr wrap="none" lIns="120000" tIns="60000" rIns="120000" bIns="60000" anchor="t">
            <a:spAutoFit/>
          </a:bodyPr>
          <a:lstStyle/>
          <a:p>
            <a:r>
              <a:rPr lang="en-AU" dirty="0">
                <a:ea typeface="+mn-lt"/>
                <a:cs typeface="+mn-lt"/>
              </a:rPr>
              <a:t>How do we achieve it?</a:t>
            </a:r>
            <a:endParaRPr lang="en-US" dirty="0">
              <a:ea typeface="+mn-lt"/>
              <a:cs typeface="+mn-lt"/>
            </a:endParaRPr>
          </a:p>
        </p:txBody>
      </p:sp>
      <p:sp>
        <p:nvSpPr>
          <p:cNvPr id="3" name="CustomShape 6">
            <a:extLst>
              <a:ext uri="{FF2B5EF4-FFF2-40B4-BE49-F238E27FC236}">
                <a16:creationId xmlns:a16="http://schemas.microsoft.com/office/drawing/2014/main" id="{BB4F128A-4A5A-9BF6-07F3-35B1C58A664F}"/>
              </a:ext>
            </a:extLst>
          </p:cNvPr>
          <p:cNvSpPr/>
          <p:nvPr/>
        </p:nvSpPr>
        <p:spPr>
          <a:xfrm>
            <a:off x="1917854" y="5240811"/>
            <a:ext cx="3876960" cy="398171"/>
          </a:xfrm>
          <a:prstGeom prst="rect">
            <a:avLst/>
          </a:prstGeom>
          <a:noFill/>
          <a:ln>
            <a:noFill/>
          </a:ln>
        </p:spPr>
        <p:style>
          <a:lnRef idx="0">
            <a:scrgbClr r="0" g="0" b="0"/>
          </a:lnRef>
          <a:fillRef idx="0">
            <a:scrgbClr r="0" g="0" b="0"/>
          </a:fillRef>
          <a:effectRef idx="0">
            <a:scrgbClr r="0" g="0" b="0"/>
          </a:effectRef>
          <a:fontRef idx="minor"/>
        </p:style>
        <p:txBody>
          <a:bodyPr lIns="120000" tIns="60000" rIns="120000" bIns="60000" anchor="t">
            <a:spAutoFit/>
          </a:bodyPr>
          <a:lstStyle/>
          <a:p>
            <a:r>
              <a:rPr lang="en-AU" dirty="0">
                <a:ea typeface="+mn-lt"/>
                <a:cs typeface="+mn-lt"/>
              </a:rPr>
              <a:t>How do we know it works?</a:t>
            </a:r>
            <a:endParaRPr lang="en-US" dirty="0">
              <a:ea typeface="+mn-lt"/>
              <a:cs typeface="+mn-lt"/>
            </a:endParaRPr>
          </a:p>
        </p:txBody>
      </p:sp>
      <p:sp>
        <p:nvSpPr>
          <p:cNvPr id="4" name="CustomShape 6">
            <a:extLst>
              <a:ext uri="{FF2B5EF4-FFF2-40B4-BE49-F238E27FC236}">
                <a16:creationId xmlns:a16="http://schemas.microsoft.com/office/drawing/2014/main" id="{A6AA8A58-9392-CD0D-D22F-E10463E13751}"/>
              </a:ext>
            </a:extLst>
          </p:cNvPr>
          <p:cNvSpPr/>
          <p:nvPr/>
        </p:nvSpPr>
        <p:spPr>
          <a:xfrm>
            <a:off x="6353435" y="5242687"/>
            <a:ext cx="4885200" cy="644392"/>
          </a:xfrm>
          <a:prstGeom prst="rect">
            <a:avLst/>
          </a:prstGeom>
          <a:noFill/>
          <a:ln>
            <a:noFill/>
          </a:ln>
        </p:spPr>
        <p:style>
          <a:lnRef idx="0">
            <a:scrgbClr r="0" g="0" b="0"/>
          </a:lnRef>
          <a:fillRef idx="0">
            <a:scrgbClr r="0" g="0" b="0"/>
          </a:fillRef>
          <a:effectRef idx="0">
            <a:scrgbClr r="0" g="0" b="0"/>
          </a:effectRef>
          <a:fontRef idx="minor"/>
        </p:style>
        <p:txBody>
          <a:bodyPr wrap="square" lIns="120000" tIns="60000" rIns="120000" bIns="60000" anchor="t">
            <a:spAutoFit/>
          </a:bodyPr>
          <a:lstStyle/>
          <a:p>
            <a:pPr marL="380365" indent="-380365">
              <a:buFont typeface="Arial" panose="020B0604020202020204" pitchFamily="34" charset="0"/>
              <a:buChar char="•"/>
            </a:pPr>
            <a:r>
              <a:rPr lang="en-US" sz="1600" dirty="0">
                <a:ea typeface="+mn-lt"/>
                <a:cs typeface="+mn-lt"/>
              </a:rPr>
              <a:t>We need an appropriate audit protocol.</a:t>
            </a:r>
            <a:endParaRPr lang="en-US" dirty="0"/>
          </a:p>
          <a:p>
            <a:pPr marL="380990" indent="-380990">
              <a:buFont typeface="Arial" panose="020B0604020202020204" pitchFamily="34" charset="0"/>
              <a:buChar char="•"/>
            </a:pPr>
            <a:endParaRPr lang="en-AU" spc="-1" dirty="0">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5E49-7883-D378-67F5-5718C000EDA5}"/>
              </a:ext>
            </a:extLst>
          </p:cNvPr>
          <p:cNvSpPr>
            <a:spLocks noGrp="1"/>
          </p:cNvSpPr>
          <p:nvPr>
            <p:ph type="title"/>
          </p:nvPr>
        </p:nvSpPr>
        <p:spPr/>
        <p:txBody>
          <a:bodyPr/>
          <a:lstStyle/>
          <a:p>
            <a:r>
              <a:rPr lang="en-US" dirty="0"/>
              <a:t>The Fair Pricing Playbook</a:t>
            </a:r>
          </a:p>
        </p:txBody>
      </p:sp>
      <p:graphicFrame>
        <p:nvGraphicFramePr>
          <p:cNvPr id="7" name="Content Placeholder 6">
            <a:extLst>
              <a:ext uri="{FF2B5EF4-FFF2-40B4-BE49-F238E27FC236}">
                <a16:creationId xmlns:a16="http://schemas.microsoft.com/office/drawing/2014/main" id="{DA2670D7-2BA6-5ABC-F09C-D7C2873D61BC}"/>
              </a:ext>
            </a:extLst>
          </p:cNvPr>
          <p:cNvGraphicFramePr>
            <a:graphicFrameLocks noGrp="1"/>
          </p:cNvGraphicFramePr>
          <p:nvPr>
            <p:ph sz="half" idx="1"/>
          </p:nvPr>
        </p:nvGraphicFramePr>
        <p:xfrm>
          <a:off x="976742" y="2377440"/>
          <a:ext cx="10057020" cy="1920714"/>
        </p:xfrm>
        <a:graphic>
          <a:graphicData uri="http://schemas.openxmlformats.org/drawingml/2006/table">
            <a:tbl>
              <a:tblPr/>
              <a:tblGrid>
                <a:gridCol w="2514255">
                  <a:extLst>
                    <a:ext uri="{9D8B030D-6E8A-4147-A177-3AD203B41FA5}">
                      <a16:colId xmlns:a16="http://schemas.microsoft.com/office/drawing/2014/main" val="3308100829"/>
                    </a:ext>
                  </a:extLst>
                </a:gridCol>
                <a:gridCol w="2635483">
                  <a:extLst>
                    <a:ext uri="{9D8B030D-6E8A-4147-A177-3AD203B41FA5}">
                      <a16:colId xmlns:a16="http://schemas.microsoft.com/office/drawing/2014/main" val="1100034245"/>
                    </a:ext>
                  </a:extLst>
                </a:gridCol>
                <a:gridCol w="2393027">
                  <a:extLst>
                    <a:ext uri="{9D8B030D-6E8A-4147-A177-3AD203B41FA5}">
                      <a16:colId xmlns:a16="http://schemas.microsoft.com/office/drawing/2014/main" val="466164066"/>
                    </a:ext>
                  </a:extLst>
                </a:gridCol>
                <a:gridCol w="2514255">
                  <a:extLst>
                    <a:ext uri="{9D8B030D-6E8A-4147-A177-3AD203B41FA5}">
                      <a16:colId xmlns:a16="http://schemas.microsoft.com/office/drawing/2014/main" val="2575566814"/>
                    </a:ext>
                  </a:extLst>
                </a:gridCol>
              </a:tblGrid>
              <a:tr h="640238">
                <a:tc>
                  <a:txBody>
                    <a:bodyPr/>
                    <a:lstStyle/>
                    <a:p>
                      <a:pPr>
                        <a:buNone/>
                      </a:pPr>
                      <a:r>
                        <a:rPr lang="en-AU" sz="1600" dirty="0">
                          <a:solidFill>
                            <a:srgbClr val="0070C0"/>
                          </a:solidFill>
                        </a:rPr>
                        <a:t>Step 1: </a:t>
                      </a:r>
                      <a:r>
                        <a:rPr lang="en-AU" sz="1600" dirty="0"/>
                        <a:t>Define Fairness</a:t>
                      </a:r>
                    </a:p>
                  </a:txBody>
                  <a:tcPr marL="45057" marR="45057" marT="22529" marB="22529" anchor="ctr">
                    <a:lnL>
                      <a:noFill/>
                    </a:lnL>
                    <a:lnR>
                      <a:noFill/>
                    </a:lnR>
                    <a:lnT>
                      <a:noFill/>
                    </a:lnT>
                    <a:lnB>
                      <a:noFill/>
                    </a:lnB>
                    <a:noFill/>
                  </a:tcPr>
                </a:tc>
                <a:tc>
                  <a:txBody>
                    <a:bodyPr/>
                    <a:lstStyle/>
                    <a:p>
                      <a:pPr>
                        <a:buNone/>
                      </a:pPr>
                      <a:r>
                        <a:rPr lang="en-AU" sz="1600" dirty="0">
                          <a:solidFill>
                            <a:srgbClr val="0070C0"/>
                          </a:solidFill>
                        </a:rPr>
                        <a:t>Step 2: </a:t>
                      </a:r>
                      <a:r>
                        <a:rPr lang="en-AU" sz="1600" dirty="0"/>
                        <a:t>Design Fair Pricing</a:t>
                      </a:r>
                    </a:p>
                  </a:txBody>
                  <a:tcPr marL="45057" marR="45057" marT="22529" marB="22529" anchor="ctr">
                    <a:lnL>
                      <a:noFill/>
                    </a:lnL>
                    <a:lnR>
                      <a:noFill/>
                    </a:lnR>
                    <a:lnT>
                      <a:noFill/>
                    </a:lnT>
                    <a:lnB>
                      <a:noFill/>
                    </a:lnB>
                    <a:noFill/>
                  </a:tcPr>
                </a:tc>
                <a:tc>
                  <a:txBody>
                    <a:bodyPr/>
                    <a:lstStyle/>
                    <a:p>
                      <a:pPr>
                        <a:buNone/>
                      </a:pPr>
                      <a:r>
                        <a:rPr lang="en-AU" sz="1600" dirty="0">
                          <a:solidFill>
                            <a:srgbClr val="0070C0"/>
                          </a:solidFill>
                        </a:rPr>
                        <a:t>Step 3: </a:t>
                      </a:r>
                      <a:r>
                        <a:rPr lang="en-AU" sz="1600" dirty="0"/>
                        <a:t>Assess Impact</a:t>
                      </a:r>
                    </a:p>
                  </a:txBody>
                  <a:tcPr marL="45057" marR="45057" marT="22529" marB="22529" anchor="ctr">
                    <a:lnL>
                      <a:noFill/>
                    </a:lnL>
                    <a:lnR>
                      <a:noFill/>
                    </a:lnR>
                    <a:lnT>
                      <a:noFill/>
                    </a:lnT>
                    <a:lnB>
                      <a:noFill/>
                    </a:lnB>
                    <a:noFill/>
                  </a:tcPr>
                </a:tc>
                <a:tc>
                  <a:txBody>
                    <a:bodyPr/>
                    <a:lstStyle/>
                    <a:p>
                      <a:pPr>
                        <a:buNone/>
                      </a:pPr>
                      <a:r>
                        <a:rPr lang="en-AU" sz="1600" dirty="0">
                          <a:solidFill>
                            <a:srgbClr val="0070C0"/>
                          </a:solidFill>
                        </a:rPr>
                        <a:t>Step 4: </a:t>
                      </a:r>
                      <a:r>
                        <a:rPr lang="en-AU" sz="1600" dirty="0"/>
                        <a:t>Audit the System</a:t>
                      </a:r>
                    </a:p>
                  </a:txBody>
                  <a:tcPr marL="45057" marR="45057" marT="22529" marB="22529" anchor="ctr">
                    <a:lnL>
                      <a:noFill/>
                    </a:lnL>
                    <a:lnR>
                      <a:noFill/>
                    </a:lnR>
                    <a:lnT>
                      <a:noFill/>
                    </a:lnT>
                    <a:lnB>
                      <a:noFill/>
                    </a:lnB>
                    <a:noFill/>
                  </a:tcPr>
                </a:tc>
                <a:extLst>
                  <a:ext uri="{0D108BD9-81ED-4DB2-BD59-A6C34878D82A}">
                    <a16:rowId xmlns:a16="http://schemas.microsoft.com/office/drawing/2014/main" val="1695369089"/>
                  </a:ext>
                </a:extLst>
              </a:tr>
              <a:tr h="640238">
                <a:tc>
                  <a:txBody>
                    <a:bodyPr/>
                    <a:lstStyle/>
                    <a:p>
                      <a:pPr>
                        <a:buNone/>
                      </a:pPr>
                      <a:r>
                        <a:rPr lang="en-AU" sz="1600" b="1" dirty="0"/>
                        <a:t>Fairness Metrics</a:t>
                      </a:r>
                    </a:p>
                  </a:txBody>
                  <a:tcPr marL="45057" marR="45057" marT="22529" marB="22529" anchor="ctr">
                    <a:lnL>
                      <a:noFill/>
                    </a:lnL>
                    <a:lnR>
                      <a:noFill/>
                    </a:lnR>
                    <a:lnT>
                      <a:noFill/>
                    </a:lnT>
                    <a:lnB>
                      <a:noFill/>
                    </a:lnB>
                    <a:noFill/>
                  </a:tcPr>
                </a:tc>
                <a:tc>
                  <a:txBody>
                    <a:bodyPr/>
                    <a:lstStyle/>
                    <a:p>
                      <a:pPr>
                        <a:buNone/>
                      </a:pPr>
                      <a:r>
                        <a:rPr lang="en-AU" sz="1600" b="1" dirty="0"/>
                        <a:t>Fair Models</a:t>
                      </a:r>
                    </a:p>
                  </a:txBody>
                  <a:tcPr marL="45057" marR="45057" marT="22529" marB="22529" anchor="ctr">
                    <a:lnL>
                      <a:noFill/>
                    </a:lnL>
                    <a:lnR>
                      <a:noFill/>
                    </a:lnR>
                    <a:lnT>
                      <a:noFill/>
                    </a:lnT>
                    <a:lnB>
                      <a:noFill/>
                    </a:lnB>
                    <a:noFill/>
                  </a:tcPr>
                </a:tc>
                <a:tc>
                  <a:txBody>
                    <a:bodyPr/>
                    <a:lstStyle/>
                    <a:p>
                      <a:pPr>
                        <a:buNone/>
                      </a:pPr>
                      <a:r>
                        <a:rPr lang="en-AU" sz="1600" b="1" dirty="0"/>
                        <a:t>Welfare Implications</a:t>
                      </a:r>
                    </a:p>
                  </a:txBody>
                  <a:tcPr marL="45057" marR="45057" marT="22529" marB="22529" anchor="ctr">
                    <a:lnL>
                      <a:noFill/>
                    </a:lnL>
                    <a:lnR>
                      <a:noFill/>
                    </a:lnR>
                    <a:lnT>
                      <a:noFill/>
                    </a:lnT>
                    <a:lnB>
                      <a:noFill/>
                    </a:lnB>
                    <a:noFill/>
                  </a:tcPr>
                </a:tc>
                <a:tc>
                  <a:txBody>
                    <a:bodyPr/>
                    <a:lstStyle/>
                    <a:p>
                      <a:pPr>
                        <a:buNone/>
                      </a:pPr>
                      <a:r>
                        <a:rPr lang="en-AU" sz="1600" b="1" dirty="0"/>
                        <a:t> Fairness Testing</a:t>
                      </a:r>
                    </a:p>
                  </a:txBody>
                  <a:tcPr marL="45057" marR="45057" marT="22529" marB="22529" anchor="ctr">
                    <a:lnL>
                      <a:noFill/>
                    </a:lnL>
                    <a:lnR>
                      <a:noFill/>
                    </a:lnR>
                    <a:lnT>
                      <a:noFill/>
                    </a:lnT>
                    <a:lnB>
                      <a:noFill/>
                    </a:lnB>
                    <a:noFill/>
                  </a:tcPr>
                </a:tc>
                <a:extLst>
                  <a:ext uri="{0D108BD9-81ED-4DB2-BD59-A6C34878D82A}">
                    <a16:rowId xmlns:a16="http://schemas.microsoft.com/office/drawing/2014/main" val="1113803816"/>
                  </a:ext>
                </a:extLst>
              </a:tr>
              <a:tr h="640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dirty="0"/>
                        <a:t>What is fair?</a:t>
                      </a:r>
                    </a:p>
                  </a:txBody>
                  <a:tcPr marL="45057" marR="45057" marT="22529" marB="22529" anchor="ctr">
                    <a:lnL>
                      <a:noFill/>
                    </a:lnL>
                    <a:lnR>
                      <a:noFill/>
                    </a:lnR>
                    <a:lnT>
                      <a:noFill/>
                    </a:lnT>
                    <a:lnB>
                      <a:noFill/>
                    </a:lnB>
                    <a:noFill/>
                  </a:tcPr>
                </a:tc>
                <a:tc>
                  <a:txBody>
                    <a:bodyPr/>
                    <a:lstStyle/>
                    <a:p>
                      <a:pPr>
                        <a:buNone/>
                      </a:pPr>
                      <a:r>
                        <a:rPr lang="en-AU" sz="1400" dirty="0"/>
                        <a:t>How to achieve fairness?</a:t>
                      </a:r>
                    </a:p>
                  </a:txBody>
                  <a:tcPr marL="45057" marR="45057" marT="22529" marB="22529" anchor="ctr">
                    <a:lnL>
                      <a:noFill/>
                    </a:lnL>
                    <a:lnR>
                      <a:noFill/>
                    </a:lnR>
                    <a:lnT>
                      <a:noFill/>
                    </a:lnT>
                    <a:lnB>
                      <a:noFill/>
                    </a:lnB>
                    <a:noFill/>
                  </a:tcPr>
                </a:tc>
                <a:tc>
                  <a:txBody>
                    <a:bodyPr/>
                    <a:lstStyle/>
                    <a:p>
                      <a:pPr>
                        <a:buNone/>
                      </a:pPr>
                      <a:r>
                        <a:rPr lang="en-AU" sz="1400" dirty="0"/>
                        <a:t>Who gains and loses?</a:t>
                      </a:r>
                    </a:p>
                  </a:txBody>
                  <a:tcPr marL="45057" marR="45057" marT="22529" marB="22529" anchor="ctr">
                    <a:lnL>
                      <a:noFill/>
                    </a:lnL>
                    <a:lnR>
                      <a:noFill/>
                    </a:lnR>
                    <a:lnT>
                      <a:noFill/>
                    </a:lnT>
                    <a:lnB>
                      <a:noFill/>
                    </a:lnB>
                    <a:noFill/>
                  </a:tcPr>
                </a:tc>
                <a:tc>
                  <a:txBody>
                    <a:bodyPr/>
                    <a:lstStyle/>
                    <a:p>
                      <a:pPr>
                        <a:buNone/>
                      </a:pPr>
                      <a:r>
                        <a:rPr lang="en-AU" sz="1400" dirty="0"/>
                        <a:t>How to audit fairness?</a:t>
                      </a:r>
                    </a:p>
                  </a:txBody>
                  <a:tcPr marL="45057" marR="45057" marT="22529" marB="22529" anchor="ctr">
                    <a:lnL>
                      <a:noFill/>
                    </a:lnL>
                    <a:lnR>
                      <a:noFill/>
                    </a:lnR>
                    <a:lnT>
                      <a:noFill/>
                    </a:lnT>
                    <a:lnB>
                      <a:noFill/>
                    </a:lnB>
                    <a:noFill/>
                  </a:tcPr>
                </a:tc>
                <a:extLst>
                  <a:ext uri="{0D108BD9-81ED-4DB2-BD59-A6C34878D82A}">
                    <a16:rowId xmlns:a16="http://schemas.microsoft.com/office/drawing/2014/main" val="812273456"/>
                  </a:ext>
                </a:extLst>
              </a:tr>
            </a:tbl>
          </a:graphicData>
        </a:graphic>
      </p:graphicFrame>
      <p:sp>
        <p:nvSpPr>
          <p:cNvPr id="9" name="TextBox 8">
            <a:extLst>
              <a:ext uri="{FF2B5EF4-FFF2-40B4-BE49-F238E27FC236}">
                <a16:creationId xmlns:a16="http://schemas.microsoft.com/office/drawing/2014/main" id="{0117DE4D-4AD0-82CC-CBA8-540C2D309C4F}"/>
              </a:ext>
            </a:extLst>
          </p:cNvPr>
          <p:cNvSpPr txBox="1"/>
          <p:nvPr/>
        </p:nvSpPr>
        <p:spPr>
          <a:xfrm>
            <a:off x="1267687" y="4982645"/>
            <a:ext cx="6096000" cy="646331"/>
          </a:xfrm>
          <a:prstGeom prst="rect">
            <a:avLst/>
          </a:prstGeom>
          <a:noFill/>
        </p:spPr>
        <p:txBody>
          <a:bodyPr wrap="square">
            <a:spAutoFit/>
          </a:bodyPr>
          <a:lstStyle/>
          <a:p>
            <a:r>
              <a:rPr lang="en-AU" dirty="0">
                <a:hlinkClick r:id="rId2"/>
              </a:rPr>
              <a:t>https://fair.feihuang.org</a:t>
            </a:r>
            <a:endParaRPr lang="en-AU" dirty="0"/>
          </a:p>
          <a:p>
            <a:endParaRPr lang="en-US" dirty="0">
              <a:solidFill>
                <a:srgbClr val="0070C0"/>
              </a:solidFill>
            </a:endParaRPr>
          </a:p>
        </p:txBody>
      </p:sp>
      <p:sp>
        <p:nvSpPr>
          <p:cNvPr id="10" name="TextBox 9">
            <a:extLst>
              <a:ext uri="{FF2B5EF4-FFF2-40B4-BE49-F238E27FC236}">
                <a16:creationId xmlns:a16="http://schemas.microsoft.com/office/drawing/2014/main" id="{E126C3E2-9D1B-162B-9961-991FB23A90B7}"/>
              </a:ext>
            </a:extLst>
          </p:cNvPr>
          <p:cNvSpPr txBox="1"/>
          <p:nvPr/>
        </p:nvSpPr>
        <p:spPr>
          <a:xfrm>
            <a:off x="838200" y="1694915"/>
            <a:ext cx="9849171" cy="369332"/>
          </a:xfrm>
          <a:prstGeom prst="rect">
            <a:avLst/>
          </a:prstGeom>
          <a:noFill/>
        </p:spPr>
        <p:txBody>
          <a:bodyPr wrap="none" rtlCol="0">
            <a:spAutoFit/>
          </a:bodyPr>
          <a:lstStyle/>
          <a:p>
            <a:r>
              <a:rPr lang="en-AU" dirty="0"/>
              <a:t>A practical framework for developing, evaluating, and auditing fair algorithmic pricing systems.</a:t>
            </a:r>
            <a:endParaRPr lang="en-US" dirty="0"/>
          </a:p>
        </p:txBody>
      </p:sp>
      <p:pic>
        <p:nvPicPr>
          <p:cNvPr id="12" name="Picture 11" descr="A qr code with a few squares&#10;&#10;AI-generated content may be incorrect.">
            <a:extLst>
              <a:ext uri="{FF2B5EF4-FFF2-40B4-BE49-F238E27FC236}">
                <a16:creationId xmlns:a16="http://schemas.microsoft.com/office/drawing/2014/main" id="{99A83C77-3DEE-E548-9887-B09C093D4CB2}"/>
              </a:ext>
            </a:extLst>
          </p:cNvPr>
          <p:cNvPicPr>
            <a:picLocks noChangeAspect="1"/>
          </p:cNvPicPr>
          <p:nvPr/>
        </p:nvPicPr>
        <p:blipFill>
          <a:blip r:embed="rId3"/>
          <a:stretch>
            <a:fillRect/>
          </a:stretch>
        </p:blipFill>
        <p:spPr>
          <a:xfrm>
            <a:off x="10794796" y="4830244"/>
            <a:ext cx="1037593" cy="1037593"/>
          </a:xfrm>
          <a:prstGeom prst="rect">
            <a:avLst/>
          </a:prstGeom>
        </p:spPr>
      </p:pic>
    </p:spTree>
    <p:extLst>
      <p:ext uri="{BB962C8B-B14F-4D97-AF65-F5344CB8AC3E}">
        <p14:creationId xmlns:p14="http://schemas.microsoft.com/office/powerpoint/2010/main" val="495104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A2585-4800-EFF8-AF7D-AF8249F43AD7}"/>
              </a:ext>
            </a:extLst>
          </p:cNvPr>
          <p:cNvSpPr>
            <a:spLocks noGrp="1"/>
          </p:cNvSpPr>
          <p:nvPr>
            <p:ph type="title"/>
          </p:nvPr>
        </p:nvSpPr>
        <p:spPr>
          <a:xfrm>
            <a:off x="4071534" y="2668733"/>
            <a:ext cx="11554001" cy="1016070"/>
          </a:xfrm>
        </p:spPr>
        <p:txBody>
          <a:bodyPr/>
          <a:lstStyle/>
          <a:p>
            <a:r>
              <a:rPr lang="en-US" dirty="0"/>
              <a:t>Step 1: Define Fairness</a:t>
            </a:r>
          </a:p>
        </p:txBody>
      </p:sp>
      <p:sp>
        <p:nvSpPr>
          <p:cNvPr id="5" name="Slide Number Placeholder 4">
            <a:extLst>
              <a:ext uri="{FF2B5EF4-FFF2-40B4-BE49-F238E27FC236}">
                <a16:creationId xmlns:a16="http://schemas.microsoft.com/office/drawing/2014/main" id="{732400BA-2A01-5D33-CA1F-2B5ACD903614}"/>
              </a:ext>
            </a:extLst>
          </p:cNvPr>
          <p:cNvSpPr>
            <a:spLocks noGrp="1"/>
          </p:cNvSpPr>
          <p:nvPr>
            <p:ph type="sldNum" sz="quarter" idx="12"/>
          </p:nvPr>
        </p:nvSpPr>
        <p:spPr/>
        <p:txBody>
          <a:bodyPr/>
          <a:lstStyle/>
          <a:p>
            <a:fld id="{009375D7-070A-4959-9224-FB5E66F2B1B3}" type="slidenum">
              <a:rPr lang="en-AU" smtClean="0"/>
              <a:pPr/>
              <a:t>15</a:t>
            </a:fld>
            <a:endParaRPr lang="en-AU"/>
          </a:p>
        </p:txBody>
      </p:sp>
    </p:spTree>
    <p:extLst>
      <p:ext uri="{BB962C8B-B14F-4D97-AF65-F5344CB8AC3E}">
        <p14:creationId xmlns:p14="http://schemas.microsoft.com/office/powerpoint/2010/main" val="3668640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9B7E5-93B9-DDD7-45EB-45B851193AA6}"/>
              </a:ext>
            </a:extLst>
          </p:cNvPr>
          <p:cNvSpPr>
            <a:spLocks noGrp="1"/>
          </p:cNvSpPr>
          <p:nvPr>
            <p:ph type="title"/>
          </p:nvPr>
        </p:nvSpPr>
        <p:spPr/>
        <p:txBody>
          <a:bodyPr/>
          <a:lstStyle/>
          <a:p>
            <a:r>
              <a:rPr lang="en-US" sz="3200" dirty="0"/>
              <a:t>Is it fair to use that rating factor?</a:t>
            </a:r>
            <a:endParaRPr lang="en-US" dirty="0"/>
          </a:p>
        </p:txBody>
      </p:sp>
      <p:pic>
        <p:nvPicPr>
          <p:cNvPr id="6" name="Content Placeholder 5">
            <a:extLst>
              <a:ext uri="{FF2B5EF4-FFF2-40B4-BE49-F238E27FC236}">
                <a16:creationId xmlns:a16="http://schemas.microsoft.com/office/drawing/2014/main" id="{6354F02E-D741-5A09-29AF-EB39BCA69C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88658" y="1171153"/>
            <a:ext cx="8163952" cy="4924848"/>
          </a:xfrm>
          <a:prstGeom prst="rect">
            <a:avLst/>
          </a:prstGeom>
        </p:spPr>
      </p:pic>
      <p:sp>
        <p:nvSpPr>
          <p:cNvPr id="4" name="Slide Number Placeholder 3">
            <a:extLst>
              <a:ext uri="{FF2B5EF4-FFF2-40B4-BE49-F238E27FC236}">
                <a16:creationId xmlns:a16="http://schemas.microsoft.com/office/drawing/2014/main" id="{1580BD70-6EB9-8BF0-3682-7C70D05DB412}"/>
              </a:ext>
            </a:extLst>
          </p:cNvPr>
          <p:cNvSpPr>
            <a:spLocks noGrp="1"/>
          </p:cNvSpPr>
          <p:nvPr>
            <p:ph type="sldNum" sz="quarter" idx="12"/>
          </p:nvPr>
        </p:nvSpPr>
        <p:spPr/>
        <p:txBody>
          <a:bodyPr/>
          <a:lstStyle/>
          <a:p>
            <a:fld id="{741AFF56-1126-4107-9C02-BC0EFBF16431}" type="slidenum">
              <a:rPr lang="en-GB" smtClean="0"/>
              <a:t>16</a:t>
            </a:fld>
            <a:endParaRPr lang="en-GB"/>
          </a:p>
        </p:txBody>
      </p:sp>
    </p:spTree>
    <p:extLst>
      <p:ext uri="{BB962C8B-B14F-4D97-AF65-F5344CB8AC3E}">
        <p14:creationId xmlns:p14="http://schemas.microsoft.com/office/powerpoint/2010/main" val="1898637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3CBFF-DA50-E5AA-068E-08BE0E81D652}"/>
              </a:ext>
            </a:extLst>
          </p:cNvPr>
          <p:cNvSpPr>
            <a:spLocks noGrp="1"/>
          </p:cNvSpPr>
          <p:nvPr>
            <p:ph type="title"/>
          </p:nvPr>
        </p:nvSpPr>
        <p:spPr>
          <a:xfrm>
            <a:off x="838200" y="365125"/>
            <a:ext cx="10611678" cy="1887745"/>
          </a:xfrm>
        </p:spPr>
        <p:txBody>
          <a:bodyPr>
            <a:normAutofit/>
          </a:bodyPr>
          <a:lstStyle/>
          <a:p>
            <a:r>
              <a:rPr lang="en-US" sz="3600" dirty="0"/>
              <a:t>Indirect Discrimination </a:t>
            </a:r>
            <a:br>
              <a:rPr lang="en-US" sz="3600" dirty="0"/>
            </a:br>
            <a:br>
              <a:rPr lang="en-US" sz="3600" dirty="0"/>
            </a:br>
            <a:r>
              <a:rPr lang="en-US" sz="3600" dirty="0"/>
              <a:t>             -- </a:t>
            </a:r>
            <a:r>
              <a:rPr lang="en-AU" sz="3600" dirty="0">
                <a:highlight>
                  <a:srgbClr val="C0C0C0"/>
                </a:highlight>
                <a:latin typeface="Helvetica" pitchFamily="2" charset="0"/>
              </a:rPr>
              <a:t>a</a:t>
            </a:r>
            <a:r>
              <a:rPr lang="en-AU" sz="3600" dirty="0">
                <a:effectLst/>
                <a:highlight>
                  <a:srgbClr val="C0C0C0"/>
                </a:highlight>
                <a:latin typeface="Helvetica" pitchFamily="2" charset="0"/>
              </a:rPr>
              <a:t> grey area in regulation</a:t>
            </a:r>
            <a:endParaRPr lang="en-US" sz="3600" dirty="0"/>
          </a:p>
        </p:txBody>
      </p:sp>
      <p:sp>
        <p:nvSpPr>
          <p:cNvPr id="3" name="Content Placeholder 2">
            <a:extLst>
              <a:ext uri="{FF2B5EF4-FFF2-40B4-BE49-F238E27FC236}">
                <a16:creationId xmlns:a16="http://schemas.microsoft.com/office/drawing/2014/main" id="{66205D7D-E228-E122-992C-13D071089152}"/>
              </a:ext>
            </a:extLst>
          </p:cNvPr>
          <p:cNvSpPr>
            <a:spLocks noGrp="1"/>
          </p:cNvSpPr>
          <p:nvPr>
            <p:ph sz="half" idx="1"/>
          </p:nvPr>
        </p:nvSpPr>
        <p:spPr>
          <a:xfrm>
            <a:off x="886239" y="3172706"/>
            <a:ext cx="10515600" cy="4351338"/>
          </a:xfrm>
        </p:spPr>
        <p:txBody>
          <a:bodyPr>
            <a:normAutofit/>
          </a:bodyPr>
          <a:lstStyle/>
          <a:p>
            <a:pPr marL="687600" lvl="1" indent="-457200">
              <a:spcBef>
                <a:spcPts val="1200"/>
              </a:spcBef>
              <a:spcAft>
                <a:spcPts val="1200"/>
              </a:spcAft>
            </a:pPr>
            <a:r>
              <a:rPr lang="en-AU" sz="2800" dirty="0">
                <a:latin typeface="Helvetica" pitchFamily="2" charset="0"/>
              </a:rPr>
              <a:t>D</a:t>
            </a:r>
            <a:r>
              <a:rPr lang="en-AU" sz="2800" dirty="0">
                <a:effectLst/>
                <a:latin typeface="Helvetica" pitchFamily="2" charset="0"/>
              </a:rPr>
              <a:t>irect discrimination is prohibited, but indirect discrimination using proxies or more complex and opaque algorithms are not clearly regulated or assessed.</a:t>
            </a:r>
            <a:endParaRPr lang="en-AU" sz="2800" dirty="0">
              <a:latin typeface="Helvetica" pitchFamily="2" charset="0"/>
            </a:endParaRPr>
          </a:p>
          <a:p>
            <a:pPr marL="687600" lvl="1" indent="-457200">
              <a:spcBef>
                <a:spcPts val="600"/>
              </a:spcBef>
              <a:spcAft>
                <a:spcPts val="600"/>
              </a:spcAft>
            </a:pPr>
            <a:br>
              <a:rPr lang="en-AU" dirty="0">
                <a:effectLst/>
                <a:latin typeface="Helvetica" pitchFamily="2" charset="0"/>
              </a:rPr>
            </a:br>
            <a:endParaRPr lang="en-AU" dirty="0">
              <a:effectLst/>
              <a:latin typeface="Helvetica" pitchFamily="2" charset="0"/>
            </a:endParaRPr>
          </a:p>
          <a:p>
            <a:pPr>
              <a:buNone/>
            </a:pPr>
            <a:endParaRPr lang="en-US" dirty="0"/>
          </a:p>
        </p:txBody>
      </p:sp>
      <p:sp>
        <p:nvSpPr>
          <p:cNvPr id="5" name="Slide Number Placeholder 4">
            <a:extLst>
              <a:ext uri="{FF2B5EF4-FFF2-40B4-BE49-F238E27FC236}">
                <a16:creationId xmlns:a16="http://schemas.microsoft.com/office/drawing/2014/main" id="{D114D19E-268F-B975-D0BC-B16BB40691D3}"/>
              </a:ext>
            </a:extLst>
          </p:cNvPr>
          <p:cNvSpPr>
            <a:spLocks noGrp="1"/>
          </p:cNvSpPr>
          <p:nvPr>
            <p:ph type="sldNum" sz="quarter" idx="12"/>
          </p:nvPr>
        </p:nvSpPr>
        <p:spPr/>
        <p:txBody>
          <a:bodyPr/>
          <a:lstStyle/>
          <a:p>
            <a:fld id="{009375D7-070A-4959-9224-FB5E66F2B1B3}" type="slidenum">
              <a:rPr lang="en-AU" smtClean="0"/>
              <a:t>17</a:t>
            </a:fld>
            <a:endParaRPr lang="en-AU"/>
          </a:p>
        </p:txBody>
      </p:sp>
    </p:spTree>
    <p:extLst>
      <p:ext uri="{BB962C8B-B14F-4D97-AF65-F5344CB8AC3E}">
        <p14:creationId xmlns:p14="http://schemas.microsoft.com/office/powerpoint/2010/main" val="150568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807E8-4A04-D809-58A7-DA946021E688}"/>
              </a:ext>
            </a:extLst>
          </p:cNvPr>
          <p:cNvSpPr>
            <a:spLocks noGrp="1"/>
          </p:cNvSpPr>
          <p:nvPr>
            <p:ph type="title"/>
          </p:nvPr>
        </p:nvSpPr>
        <p:spPr>
          <a:xfrm>
            <a:off x="838199" y="365125"/>
            <a:ext cx="11683621" cy="1325563"/>
          </a:xfrm>
        </p:spPr>
        <p:txBody>
          <a:bodyPr>
            <a:normAutofit/>
          </a:bodyPr>
          <a:lstStyle/>
          <a:p>
            <a:r>
              <a:rPr lang="en-AU" sz="3200" dirty="0"/>
              <a:t>Fairness Metrics</a:t>
            </a:r>
          </a:p>
        </p:txBody>
      </p:sp>
      <p:sp>
        <p:nvSpPr>
          <p:cNvPr id="3" name="Slide Number Placeholder 2">
            <a:extLst>
              <a:ext uri="{FF2B5EF4-FFF2-40B4-BE49-F238E27FC236}">
                <a16:creationId xmlns:a16="http://schemas.microsoft.com/office/drawing/2014/main" id="{500A05F8-CB5B-CE3A-80D4-10D8C60E11E2}"/>
              </a:ext>
            </a:extLst>
          </p:cNvPr>
          <p:cNvSpPr>
            <a:spLocks noGrp="1"/>
          </p:cNvSpPr>
          <p:nvPr>
            <p:ph type="sldNum" sz="quarter" idx="12"/>
          </p:nvPr>
        </p:nvSpPr>
        <p:spPr/>
        <p:txBody>
          <a:bodyPr/>
          <a:lstStyle/>
          <a:p>
            <a:fld id="{009375D7-070A-4959-9224-FB5E66F2B1B3}" type="slidenum">
              <a:rPr lang="en-AU" smtClean="0"/>
              <a:t>18</a:t>
            </a:fld>
            <a:endParaRPr lang="en-AU"/>
          </a:p>
        </p:txBody>
      </p:sp>
      <p:sp>
        <p:nvSpPr>
          <p:cNvPr id="4" name="TextBox 3">
            <a:extLst>
              <a:ext uri="{FF2B5EF4-FFF2-40B4-BE49-F238E27FC236}">
                <a16:creationId xmlns:a16="http://schemas.microsoft.com/office/drawing/2014/main" id="{E15AD3B7-9D84-6CC6-6AE8-D865ABEC9443}"/>
              </a:ext>
            </a:extLst>
          </p:cNvPr>
          <p:cNvSpPr txBox="1"/>
          <p:nvPr/>
        </p:nvSpPr>
        <p:spPr>
          <a:xfrm>
            <a:off x="914400" y="2142698"/>
            <a:ext cx="10665726" cy="3108543"/>
          </a:xfrm>
          <a:prstGeom prst="rect">
            <a:avLst/>
          </a:prstGeom>
          <a:noFill/>
        </p:spPr>
        <p:txBody>
          <a:bodyPr wrap="square" rtlCol="0">
            <a:spAutoFit/>
          </a:bodyPr>
          <a:lstStyle/>
          <a:p>
            <a:pPr marL="457200" indent="-457200">
              <a:buFont typeface="Arial" panose="020B0604020202020204" pitchFamily="34" charset="0"/>
              <a:buChar char="•"/>
            </a:pPr>
            <a:r>
              <a:rPr lang="en-AU" sz="2800" b="1" dirty="0"/>
              <a:t>Input-based approach</a:t>
            </a:r>
            <a:r>
              <a:rPr lang="en-AU" sz="2800" dirty="0"/>
              <a:t>: restricting the use of certain rating factors or pricing procedures</a:t>
            </a:r>
          </a:p>
          <a:p>
            <a:pPr marL="914400" lvl="1" indent="-457200">
              <a:buFont typeface="Courier New" panose="02070309020205020404" pitchFamily="49" charset="0"/>
              <a:buChar char="o"/>
            </a:pPr>
            <a:r>
              <a:rPr lang="en-AU" sz="2800" dirty="0"/>
              <a:t>protected or proxy variables (</a:t>
            </a:r>
            <a:r>
              <a:rPr lang="en-AU" sz="2800" i="1" dirty="0">
                <a:solidFill>
                  <a:srgbClr val="0070C0"/>
                </a:solidFill>
              </a:rPr>
              <a:t>fairness through unawareness</a:t>
            </a:r>
            <a:r>
              <a:rPr lang="en-AU" sz="2800" dirty="0"/>
              <a:t>)</a:t>
            </a:r>
          </a:p>
          <a:p>
            <a:pPr marL="914400" lvl="1" indent="-457200">
              <a:buFont typeface="Courier New" panose="02070309020205020404" pitchFamily="49" charset="0"/>
              <a:buChar char="o"/>
            </a:pPr>
            <a:r>
              <a:rPr lang="en-AU" sz="2800" dirty="0"/>
              <a:t>non-risk-based price optimization/price walking</a:t>
            </a:r>
          </a:p>
          <a:p>
            <a:endParaRPr lang="en-AU" sz="2800" dirty="0"/>
          </a:p>
          <a:p>
            <a:pPr marL="285750" indent="-285750">
              <a:buFont typeface="Arial" panose="020B0604020202020204" pitchFamily="34" charset="0"/>
              <a:buChar char="•"/>
            </a:pPr>
            <a:r>
              <a:rPr lang="en-AU" sz="2800" b="1" dirty="0"/>
              <a:t>Output-based approach</a:t>
            </a:r>
            <a:r>
              <a:rPr lang="en-AU" sz="2800" dirty="0"/>
              <a:t>: quantitative fairness metrics</a:t>
            </a:r>
          </a:p>
          <a:p>
            <a:endParaRPr lang="en-AU" sz="2800" dirty="0"/>
          </a:p>
        </p:txBody>
      </p:sp>
    </p:spTree>
    <p:extLst>
      <p:ext uri="{BB962C8B-B14F-4D97-AF65-F5344CB8AC3E}">
        <p14:creationId xmlns:p14="http://schemas.microsoft.com/office/powerpoint/2010/main" val="2987132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4D5B02-CA88-9C08-55F2-B46CAA3808C9}"/>
              </a:ext>
            </a:extLst>
          </p:cNvPr>
          <p:cNvSpPr>
            <a:spLocks noGrp="1"/>
          </p:cNvSpPr>
          <p:nvPr>
            <p:ph type="sldNum" sz="quarter" idx="12"/>
          </p:nvPr>
        </p:nvSpPr>
        <p:spPr/>
        <p:txBody>
          <a:bodyPr/>
          <a:lstStyle/>
          <a:p>
            <a:fld id="{741AFF56-1126-4107-9C02-BC0EFBF16431}" type="slidenum">
              <a:rPr lang="en-GB" smtClean="0"/>
              <a:t>19</a:t>
            </a:fld>
            <a:endParaRPr lang="en-GB"/>
          </a:p>
        </p:txBody>
      </p:sp>
      <p:sp>
        <p:nvSpPr>
          <p:cNvPr id="6" name="TextBox 5">
            <a:extLst>
              <a:ext uri="{FF2B5EF4-FFF2-40B4-BE49-F238E27FC236}">
                <a16:creationId xmlns:a16="http://schemas.microsoft.com/office/drawing/2014/main" id="{545BFAE4-A716-B51F-D32F-F8A966B9DBDC}"/>
              </a:ext>
            </a:extLst>
          </p:cNvPr>
          <p:cNvSpPr txBox="1"/>
          <p:nvPr/>
        </p:nvSpPr>
        <p:spPr>
          <a:xfrm>
            <a:off x="541867" y="477167"/>
            <a:ext cx="11615808" cy="3877985"/>
          </a:xfrm>
          <a:prstGeom prst="rect">
            <a:avLst/>
          </a:prstGeom>
          <a:noFill/>
        </p:spPr>
        <p:txBody>
          <a:bodyPr wrap="square" lIns="91440" tIns="45720" rIns="91440" bIns="45720" anchor="t">
            <a:spAutoFit/>
          </a:bodyPr>
          <a:lstStyle/>
          <a:p>
            <a:pPr>
              <a:buNone/>
            </a:pPr>
            <a:r>
              <a:rPr lang="en-AU" sz="2800" dirty="0">
                <a:solidFill>
                  <a:schemeClr val="accent1"/>
                </a:solidFill>
              </a:rPr>
              <a:t>Case Study</a:t>
            </a:r>
            <a:r>
              <a:rPr lang="en-AU" sz="2800" dirty="0"/>
              <a:t>: When “Accurate” Algorithms Are Not Seen as Fair</a:t>
            </a:r>
          </a:p>
          <a:p>
            <a:pPr>
              <a:buNone/>
            </a:pPr>
            <a:endParaRPr lang="en-AU" sz="2000" b="1" dirty="0"/>
          </a:p>
          <a:p>
            <a:pPr>
              <a:buNone/>
            </a:pPr>
            <a:r>
              <a:rPr lang="en-AU" b="1" dirty="0"/>
              <a:t>Example:</a:t>
            </a:r>
            <a:r>
              <a:rPr lang="en-AU" dirty="0"/>
              <a:t> U.S. car insurers used </a:t>
            </a:r>
            <a:r>
              <a:rPr lang="en-AU" dirty="0">
                <a:solidFill>
                  <a:schemeClr val="accent1"/>
                </a:solidFill>
              </a:rPr>
              <a:t>credit-based insurance scores </a:t>
            </a:r>
            <a:r>
              <a:rPr lang="en-AU" dirty="0"/>
              <a:t>to predict claims and set premiums.</a:t>
            </a:r>
          </a:p>
          <a:p>
            <a:pPr>
              <a:buNone/>
            </a:pPr>
            <a:endParaRPr lang="en-AU" dirty="0"/>
          </a:p>
          <a:p>
            <a:r>
              <a:rPr lang="en-AU" b="1" dirty="0"/>
              <a:t>The tension:</a:t>
            </a:r>
            <a:br>
              <a:rPr lang="en-AU" dirty="0"/>
            </a:br>
            <a:r>
              <a:rPr lang="en-AU" dirty="0"/>
              <a:t>Although the scores were statistically effective (confirmed via a series of statistical studies), policymakers questioned whether people with low scores genuinely </a:t>
            </a:r>
            <a:r>
              <a:rPr lang="en-AU" dirty="0">
                <a:solidFill>
                  <a:schemeClr val="accent1"/>
                </a:solidFill>
              </a:rPr>
              <a:t>deserved</a:t>
            </a:r>
            <a:r>
              <a:rPr lang="en-AU" dirty="0"/>
              <a:t> to pay more—especially when scores reflected circumstances outside their control.</a:t>
            </a:r>
          </a:p>
          <a:p>
            <a:endParaRPr lang="en-AU" dirty="0">
              <a:solidFill>
                <a:srgbClr val="000000"/>
              </a:solidFill>
              <a:latin typeface="ABC Oracle"/>
              <a:ea typeface="Source Sans Pro"/>
            </a:endParaRPr>
          </a:p>
          <a:p>
            <a:r>
              <a:rPr lang="en-AU" dirty="0"/>
              <a:t>The finding triggered sustained regulatory pushback, investigations in more than 17 US states and five congressional hearings</a:t>
            </a:r>
          </a:p>
          <a:p>
            <a:endParaRPr lang="en-AU" dirty="0"/>
          </a:p>
          <a:p>
            <a:pPr>
              <a:buNone/>
            </a:pPr>
            <a:r>
              <a:rPr lang="en-AU" b="1" dirty="0"/>
              <a:t>What regulators questioned:</a:t>
            </a:r>
            <a:endParaRPr lang="en-AU" sz="1200" dirty="0"/>
          </a:p>
        </p:txBody>
      </p:sp>
      <p:sp>
        <p:nvSpPr>
          <p:cNvPr id="2" name="TextBox 1">
            <a:extLst>
              <a:ext uri="{FF2B5EF4-FFF2-40B4-BE49-F238E27FC236}">
                <a16:creationId xmlns:a16="http://schemas.microsoft.com/office/drawing/2014/main" id="{EDBCAAA7-71A7-D0CA-6DD8-668887EA34A4}"/>
              </a:ext>
            </a:extLst>
          </p:cNvPr>
          <p:cNvSpPr txBox="1"/>
          <p:nvPr/>
        </p:nvSpPr>
        <p:spPr>
          <a:xfrm>
            <a:off x="543188" y="4354206"/>
            <a:ext cx="11339847"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buFont typeface="Arial,Sans-Serif"/>
              <a:buChar char="•"/>
            </a:pPr>
            <a:r>
              <a:rPr lang="en-AU" dirty="0">
                <a:latin typeface="Arial"/>
                <a:cs typeface="Arial"/>
              </a:rPr>
              <a:t>Does credit genuinely measure insurance risk? </a:t>
            </a:r>
            <a:endParaRPr lang="en-US" dirty="0">
              <a:latin typeface="Arial"/>
              <a:cs typeface="Arial"/>
            </a:endParaRPr>
          </a:p>
          <a:p>
            <a:pPr marL="742950" lvl="1" indent="-285750">
              <a:buFont typeface="Arial,Sans-Serif"/>
              <a:buChar char="•"/>
            </a:pPr>
            <a:r>
              <a:rPr lang="en-AU" dirty="0">
                <a:latin typeface="Arial"/>
                <a:cs typeface="Arial"/>
              </a:rPr>
              <a:t>Why does credit predict claims? </a:t>
            </a:r>
            <a:endParaRPr lang="en-US" dirty="0">
              <a:latin typeface="Arial"/>
              <a:cs typeface="Arial"/>
            </a:endParaRPr>
          </a:p>
          <a:p>
            <a:pPr marL="742950" lvl="1" indent="-285750">
              <a:buFont typeface="Arial,Sans-Serif"/>
              <a:buChar char="•"/>
            </a:pPr>
            <a:r>
              <a:rPr lang="en-AU" dirty="0">
                <a:latin typeface="Arial"/>
                <a:cs typeface="Arial"/>
              </a:rPr>
              <a:t>Are consumers being improperly penalized (for circumstances beyond their control)? </a:t>
            </a:r>
            <a:endParaRPr lang="en-US" dirty="0">
              <a:latin typeface="Arial"/>
              <a:cs typeface="Arial"/>
            </a:endParaRPr>
          </a:p>
          <a:p>
            <a:pPr marL="742950" lvl="1" indent="-285750">
              <a:buFont typeface="Arial,Sans-Serif"/>
              <a:buChar char="•"/>
            </a:pPr>
            <a:r>
              <a:rPr lang="en-AU" dirty="0">
                <a:latin typeface="Arial"/>
                <a:cs typeface="Arial"/>
              </a:rPr>
              <a:t>Should states ban or restrict the use of credit scores?</a:t>
            </a:r>
            <a:endParaRPr lang="en-US" dirty="0">
              <a:latin typeface="Arial"/>
              <a:cs typeface="Arial"/>
            </a:endParaRPr>
          </a:p>
          <a:p>
            <a:endParaRPr lang="en-AU" dirty="0">
              <a:latin typeface="Arial"/>
              <a:cs typeface="Arial"/>
            </a:endParaRPr>
          </a:p>
          <a:p>
            <a:endParaRPr lang="en-AU" dirty="0">
              <a:latin typeface="Arial"/>
              <a:cs typeface="Arial"/>
            </a:endParaRPr>
          </a:p>
          <a:p>
            <a:endParaRPr lang="en-US" dirty="0"/>
          </a:p>
        </p:txBody>
      </p:sp>
      <p:sp>
        <p:nvSpPr>
          <p:cNvPr id="3" name="TextBox 2">
            <a:extLst>
              <a:ext uri="{FF2B5EF4-FFF2-40B4-BE49-F238E27FC236}">
                <a16:creationId xmlns:a16="http://schemas.microsoft.com/office/drawing/2014/main" id="{54D2BA65-0AD1-39D7-0467-032CCD2F9755}"/>
              </a:ext>
            </a:extLst>
          </p:cNvPr>
          <p:cNvSpPr txBox="1"/>
          <p:nvPr/>
        </p:nvSpPr>
        <p:spPr>
          <a:xfrm>
            <a:off x="2597239" y="5849154"/>
            <a:ext cx="780889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1200" i="1" dirty="0">
                <a:latin typeface="Arial"/>
                <a:cs typeface="Arial"/>
              </a:rPr>
              <a:t>Source: Kiviat (2019), “The Moral Limits of Predictive Practices: The Case of Credit-Based Insurance Scores,” American Sociological Review, 84(6), 1134–1158.</a:t>
            </a:r>
            <a:endParaRPr lang="en-US" sz="1200" dirty="0">
              <a:latin typeface="Arial"/>
              <a:cs typeface="Arial"/>
            </a:endParaRPr>
          </a:p>
          <a:p>
            <a:pPr algn="l"/>
            <a:endParaRPr lang="en-US" dirty="0"/>
          </a:p>
        </p:txBody>
      </p:sp>
    </p:spTree>
    <p:extLst>
      <p:ext uri="{BB962C8B-B14F-4D97-AF65-F5344CB8AC3E}">
        <p14:creationId xmlns:p14="http://schemas.microsoft.com/office/powerpoint/2010/main" val="113345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A36D4-A4F0-7F9D-9918-5DB9D9512280}"/>
              </a:ext>
            </a:extLst>
          </p:cNvPr>
          <p:cNvSpPr>
            <a:spLocks noGrp="1"/>
          </p:cNvSpPr>
          <p:nvPr>
            <p:ph type="title"/>
          </p:nvPr>
        </p:nvSpPr>
        <p:spPr>
          <a:xfrm>
            <a:off x="1386391" y="1943019"/>
            <a:ext cx="11554001" cy="1016070"/>
          </a:xfrm>
        </p:spPr>
        <p:txBody>
          <a:bodyPr/>
          <a:lstStyle/>
          <a:p>
            <a:r>
              <a:rPr lang="en-US" sz="3200" dirty="0"/>
              <a:t>Insurance risk pricing is not a pure predictive task.</a:t>
            </a:r>
            <a:br>
              <a:rPr lang="en-US" sz="3200" dirty="0"/>
            </a:br>
            <a:br>
              <a:rPr lang="en-US" sz="3200" dirty="0"/>
            </a:br>
            <a:br>
              <a:rPr lang="en-US" sz="3200" dirty="0"/>
            </a:br>
            <a:r>
              <a:rPr lang="en-US" sz="3200" dirty="0"/>
              <a:t> </a:t>
            </a:r>
            <a:endParaRPr lang="en-US" dirty="0"/>
          </a:p>
        </p:txBody>
      </p:sp>
      <p:sp>
        <p:nvSpPr>
          <p:cNvPr id="4" name="Slide Number Placeholder 3">
            <a:extLst>
              <a:ext uri="{FF2B5EF4-FFF2-40B4-BE49-F238E27FC236}">
                <a16:creationId xmlns:a16="http://schemas.microsoft.com/office/drawing/2014/main" id="{B9028949-A1A8-22E8-0CC8-0A832BD4814D}"/>
              </a:ext>
            </a:extLst>
          </p:cNvPr>
          <p:cNvSpPr>
            <a:spLocks noGrp="1"/>
          </p:cNvSpPr>
          <p:nvPr>
            <p:ph type="sldNum" sz="quarter" idx="12"/>
          </p:nvPr>
        </p:nvSpPr>
        <p:spPr/>
        <p:txBody>
          <a:bodyPr/>
          <a:lstStyle/>
          <a:p>
            <a:fld id="{741AFF56-1126-4107-9C02-BC0EFBF16431}" type="slidenum">
              <a:rPr lang="en-GB" smtClean="0"/>
              <a:t>20</a:t>
            </a:fld>
            <a:endParaRPr lang="en-GB"/>
          </a:p>
        </p:txBody>
      </p:sp>
      <p:sp>
        <p:nvSpPr>
          <p:cNvPr id="5" name="TextBox 4">
            <a:extLst>
              <a:ext uri="{FF2B5EF4-FFF2-40B4-BE49-F238E27FC236}">
                <a16:creationId xmlns:a16="http://schemas.microsoft.com/office/drawing/2014/main" id="{EAABF0E1-0D5B-1D7C-03AE-07167CE5D5FE}"/>
              </a:ext>
            </a:extLst>
          </p:cNvPr>
          <p:cNvSpPr txBox="1"/>
          <p:nvPr/>
        </p:nvSpPr>
        <p:spPr>
          <a:xfrm>
            <a:off x="332651" y="3332989"/>
            <a:ext cx="11459028"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highlight>
                  <a:srgbClr val="FFFFFF"/>
                </a:highlight>
                <a:ea typeface="+mn-lt"/>
                <a:cs typeface="+mn-lt"/>
              </a:rPr>
              <a:t>AI can help us predict risk better, but it can’t tell us what is fair.</a:t>
            </a:r>
            <a:br>
              <a:rPr lang="en-US" sz="3200" dirty="0">
                <a:highlight>
                  <a:srgbClr val="FFFFFF"/>
                </a:highlight>
                <a:ea typeface="+mn-lt"/>
                <a:cs typeface="+mn-lt"/>
              </a:rPr>
            </a:br>
            <a:endParaRPr lang="en-US" sz="3200">
              <a:ea typeface="+mn-lt"/>
              <a:cs typeface="+mn-lt"/>
            </a:endParaRPr>
          </a:p>
        </p:txBody>
      </p:sp>
    </p:spTree>
    <p:extLst>
      <p:ext uri="{BB962C8B-B14F-4D97-AF65-F5344CB8AC3E}">
        <p14:creationId xmlns:p14="http://schemas.microsoft.com/office/powerpoint/2010/main" val="201250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702E0E6-372E-DE2A-D8E8-1DDFD067D4D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8453" y="1264070"/>
            <a:ext cx="3594125" cy="2674938"/>
          </a:xfrm>
          <a:prstGeom prst="rect">
            <a:avLst/>
          </a:prstGeom>
        </p:spPr>
      </p:pic>
      <p:sp>
        <p:nvSpPr>
          <p:cNvPr id="4" name="Slide Number Placeholder 3">
            <a:extLst>
              <a:ext uri="{FF2B5EF4-FFF2-40B4-BE49-F238E27FC236}">
                <a16:creationId xmlns:a16="http://schemas.microsoft.com/office/drawing/2014/main" id="{FC518B8D-F0A7-A8D8-AE6B-8B3CBA3E4B82}"/>
              </a:ext>
            </a:extLst>
          </p:cNvPr>
          <p:cNvSpPr>
            <a:spLocks noGrp="1"/>
          </p:cNvSpPr>
          <p:nvPr>
            <p:ph type="sldNum" sz="quarter" idx="12"/>
          </p:nvPr>
        </p:nvSpPr>
        <p:spPr/>
        <p:txBody>
          <a:bodyPr/>
          <a:lstStyle/>
          <a:p>
            <a:fld id="{741AFF56-1126-4107-9C02-BC0EFBF16431}" type="slidenum">
              <a:rPr lang="en-GB" smtClean="0"/>
              <a:t>21</a:t>
            </a:fld>
            <a:endParaRPr lang="en-GB"/>
          </a:p>
        </p:txBody>
      </p:sp>
      <p:pic>
        <p:nvPicPr>
          <p:cNvPr id="8" name="Picture 7">
            <a:extLst>
              <a:ext uri="{FF2B5EF4-FFF2-40B4-BE49-F238E27FC236}">
                <a16:creationId xmlns:a16="http://schemas.microsoft.com/office/drawing/2014/main" id="{11153A31-5786-4EBA-93F3-936697E47C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0709" y="1169801"/>
            <a:ext cx="3527451" cy="2630117"/>
          </a:xfrm>
          <a:prstGeom prst="rect">
            <a:avLst/>
          </a:prstGeom>
        </p:spPr>
      </p:pic>
      <p:pic>
        <p:nvPicPr>
          <p:cNvPr id="10" name="Picture 9">
            <a:extLst>
              <a:ext uri="{FF2B5EF4-FFF2-40B4-BE49-F238E27FC236}">
                <a16:creationId xmlns:a16="http://schemas.microsoft.com/office/drawing/2014/main" id="{D9E07ADD-DB6B-B81C-735C-16FE38D974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7191" y="4789319"/>
            <a:ext cx="7310907" cy="1336914"/>
          </a:xfrm>
          <a:prstGeom prst="rect">
            <a:avLst/>
          </a:prstGeom>
        </p:spPr>
      </p:pic>
      <p:sp>
        <p:nvSpPr>
          <p:cNvPr id="12" name="TextBox 11">
            <a:extLst>
              <a:ext uri="{FF2B5EF4-FFF2-40B4-BE49-F238E27FC236}">
                <a16:creationId xmlns:a16="http://schemas.microsoft.com/office/drawing/2014/main" id="{142B44AE-367C-BE36-7FE3-2933A75E7AFB}"/>
              </a:ext>
            </a:extLst>
          </p:cNvPr>
          <p:cNvSpPr txBox="1"/>
          <p:nvPr/>
        </p:nvSpPr>
        <p:spPr>
          <a:xfrm>
            <a:off x="2745112" y="6134136"/>
            <a:ext cx="7987244" cy="461665"/>
          </a:xfrm>
          <a:prstGeom prst="rect">
            <a:avLst/>
          </a:prstGeom>
          <a:noFill/>
        </p:spPr>
        <p:txBody>
          <a:bodyPr wrap="square" lIns="91440" tIns="45720" rIns="91440" bIns="45720" anchor="t">
            <a:spAutoFit/>
          </a:bodyPr>
          <a:lstStyle/>
          <a:p>
            <a:pPr>
              <a:buNone/>
            </a:pPr>
            <a:r>
              <a:rPr lang="en-AU" sz="1200" i="1" dirty="0"/>
              <a:t>Source: Kiviat (2019), “The Moral Limits of Predictive Practices: The Case of Credit-Based Insurance Scores,” American Sociological Review, 84(6), 1134–1158.</a:t>
            </a:r>
            <a:endParaRPr lang="en-AU" sz="1200"/>
          </a:p>
        </p:txBody>
      </p:sp>
      <p:sp>
        <p:nvSpPr>
          <p:cNvPr id="13" name="TextBox 12">
            <a:extLst>
              <a:ext uri="{FF2B5EF4-FFF2-40B4-BE49-F238E27FC236}">
                <a16:creationId xmlns:a16="http://schemas.microsoft.com/office/drawing/2014/main" id="{27DA6FF7-4302-47E6-A53F-8AB972A31EA5}"/>
              </a:ext>
            </a:extLst>
          </p:cNvPr>
          <p:cNvSpPr txBox="1"/>
          <p:nvPr/>
        </p:nvSpPr>
        <p:spPr>
          <a:xfrm>
            <a:off x="747424" y="395152"/>
            <a:ext cx="9557040" cy="523220"/>
          </a:xfrm>
          <a:prstGeom prst="rect">
            <a:avLst/>
          </a:prstGeom>
          <a:noFill/>
        </p:spPr>
        <p:txBody>
          <a:bodyPr wrap="square" lIns="91440" tIns="45720" rIns="91440" bIns="45720" rtlCol="0" anchor="t">
            <a:spAutoFit/>
          </a:bodyPr>
          <a:lstStyle/>
          <a:p>
            <a:r>
              <a:rPr lang="en-AU" sz="2800" dirty="0">
                <a:solidFill>
                  <a:schemeClr val="accent1"/>
                </a:solidFill>
              </a:rPr>
              <a:t>Causal Theorizing as Moral Adjudication: Asking the "WHY"</a:t>
            </a:r>
          </a:p>
        </p:txBody>
      </p:sp>
      <p:sp>
        <p:nvSpPr>
          <p:cNvPr id="2" name="TextBox 1">
            <a:extLst>
              <a:ext uri="{FF2B5EF4-FFF2-40B4-BE49-F238E27FC236}">
                <a16:creationId xmlns:a16="http://schemas.microsoft.com/office/drawing/2014/main" id="{94E6F2DC-70BF-04B6-22D7-E3743849D72F}"/>
              </a:ext>
            </a:extLst>
          </p:cNvPr>
          <p:cNvSpPr txBox="1"/>
          <p:nvPr/>
        </p:nvSpPr>
        <p:spPr>
          <a:xfrm>
            <a:off x="4222472" y="1960740"/>
            <a:ext cx="409683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b="1" dirty="0">
                <a:ea typeface="+mn-lt"/>
                <a:cs typeface="+mn-lt"/>
              </a:rPr>
              <a:t>Why does the prediction work?</a:t>
            </a:r>
            <a:endParaRPr lang="en-US" b="1"/>
          </a:p>
          <a:p>
            <a:endParaRPr lang="en-US" dirty="0"/>
          </a:p>
        </p:txBody>
      </p:sp>
      <p:sp>
        <p:nvSpPr>
          <p:cNvPr id="3" name="TextBox 2">
            <a:extLst>
              <a:ext uri="{FF2B5EF4-FFF2-40B4-BE49-F238E27FC236}">
                <a16:creationId xmlns:a16="http://schemas.microsoft.com/office/drawing/2014/main" id="{00606FA3-696D-E49E-8E88-D301E3EC92B2}"/>
              </a:ext>
            </a:extLst>
          </p:cNvPr>
          <p:cNvSpPr txBox="1"/>
          <p:nvPr/>
        </p:nvSpPr>
        <p:spPr>
          <a:xfrm>
            <a:off x="3702676" y="3863661"/>
            <a:ext cx="5887791"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BC Oracle"/>
                <a:cs typeface="Arial"/>
              </a:rPr>
              <a:t>2. Why people have low credit scores?</a:t>
            </a:r>
          </a:p>
          <a:p>
            <a:r>
              <a:rPr lang="en-US" sz="1400" i="1" dirty="0">
                <a:cs typeface="Arial"/>
              </a:rPr>
              <a:t>Loan delinquencies, bankruptcies, missing data, catastrophic event, serious illness, death of spouse etc.</a:t>
            </a:r>
          </a:p>
        </p:txBody>
      </p:sp>
    </p:spTree>
    <p:extLst>
      <p:ext uri="{BB962C8B-B14F-4D97-AF65-F5344CB8AC3E}">
        <p14:creationId xmlns:p14="http://schemas.microsoft.com/office/powerpoint/2010/main" val="334147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A419EC-BB3F-FA5E-DEEC-673FD3EE16D2}"/>
              </a:ext>
            </a:extLst>
          </p:cNvPr>
          <p:cNvSpPr>
            <a:spLocks noGrp="1"/>
          </p:cNvSpPr>
          <p:nvPr>
            <p:ph type="sldNum" sz="quarter" idx="12"/>
          </p:nvPr>
        </p:nvSpPr>
        <p:spPr/>
        <p:txBody>
          <a:bodyPr/>
          <a:lstStyle/>
          <a:p>
            <a:fld id="{741AFF56-1126-4107-9C02-BC0EFBF16431}" type="slidenum">
              <a:rPr lang="en-GB" smtClean="0"/>
              <a:t>22</a:t>
            </a:fld>
            <a:endParaRPr lang="en-GB"/>
          </a:p>
        </p:txBody>
      </p:sp>
      <p:sp>
        <p:nvSpPr>
          <p:cNvPr id="6" name="TextBox 5">
            <a:extLst>
              <a:ext uri="{FF2B5EF4-FFF2-40B4-BE49-F238E27FC236}">
                <a16:creationId xmlns:a16="http://schemas.microsoft.com/office/drawing/2014/main" id="{F276E6E6-93BF-C485-E638-C87A0FE03303}"/>
              </a:ext>
            </a:extLst>
          </p:cNvPr>
          <p:cNvSpPr txBox="1"/>
          <p:nvPr/>
        </p:nvSpPr>
        <p:spPr>
          <a:xfrm>
            <a:off x="688622" y="374725"/>
            <a:ext cx="11549571" cy="5047536"/>
          </a:xfrm>
          <a:prstGeom prst="rect">
            <a:avLst/>
          </a:prstGeom>
          <a:noFill/>
        </p:spPr>
        <p:txBody>
          <a:bodyPr wrap="square" lIns="91440" tIns="45720" rIns="91440" bIns="45720" anchor="t">
            <a:spAutoFit/>
          </a:bodyPr>
          <a:lstStyle/>
          <a:p>
            <a:pPr>
              <a:buNone/>
            </a:pPr>
            <a:endParaRPr lang="en-AU" dirty="0"/>
          </a:p>
          <a:p>
            <a:pPr>
              <a:buNone/>
            </a:pPr>
            <a:endParaRPr lang="en-AU" dirty="0"/>
          </a:p>
          <a:p>
            <a:pPr>
              <a:buNone/>
            </a:pPr>
            <a:endParaRPr lang="en-AU" dirty="0"/>
          </a:p>
          <a:p>
            <a:pPr>
              <a:buNone/>
            </a:pPr>
            <a:r>
              <a:rPr lang="en-AU" sz="2800" b="1" dirty="0"/>
              <a:t>Outcome</a:t>
            </a:r>
          </a:p>
          <a:p>
            <a:pPr>
              <a:buNone/>
            </a:pPr>
            <a:endParaRPr lang="en-AU" dirty="0"/>
          </a:p>
          <a:p>
            <a:r>
              <a:rPr lang="en-AU" sz="2400" dirty="0"/>
              <a:t>All states responded by:</a:t>
            </a:r>
            <a:br>
              <a:rPr lang="en-AU" sz="2400" dirty="0"/>
            </a:br>
            <a:endParaRPr lang="en-AU" sz="2400" dirty="0"/>
          </a:p>
          <a:p>
            <a:pPr marL="342900" indent="-342900">
              <a:buFont typeface="Arial" panose="020B0604020202020204" pitchFamily="34" charset="0"/>
              <a:buChar char="•"/>
            </a:pPr>
            <a:r>
              <a:rPr lang="en-AU" sz="2400" b="1" dirty="0"/>
              <a:t>Banning credit-based insurance scoring entirely</a:t>
            </a:r>
            <a:r>
              <a:rPr lang="en-AU" sz="2400" dirty="0"/>
              <a:t>, or </a:t>
            </a:r>
            <a:br>
              <a:rPr lang="en-AU" sz="2400" dirty="0"/>
            </a:br>
            <a:endParaRPr lang="en-AU" sz="2400" dirty="0"/>
          </a:p>
          <a:p>
            <a:pPr marL="342900" lvl="0" indent="-342900">
              <a:buFont typeface="Arial" panose="020B0604020202020204" pitchFamily="34" charset="0"/>
              <a:buChar char="•"/>
            </a:pPr>
            <a:r>
              <a:rPr lang="en-AU" sz="2400" b="1" dirty="0"/>
              <a:t>Restricting its use</a:t>
            </a:r>
            <a:r>
              <a:rPr lang="en-AU" sz="2400" dirty="0"/>
              <a:t>—for example, limiting how much it could affect premiums, requiring transparency, or prohibiting certain adverse actions. </a:t>
            </a:r>
          </a:p>
          <a:p>
            <a:pPr>
              <a:buFont typeface="Arial" panose="020B0604020202020204" pitchFamily="34" charset="0"/>
            </a:pPr>
            <a:endParaRPr lang="en-AU" sz="2400" dirty="0"/>
          </a:p>
          <a:p>
            <a:pPr lvl="0"/>
            <a:endParaRPr lang="en-AU" dirty="0"/>
          </a:p>
          <a:p>
            <a:endParaRPr lang="en-AU" dirty="0"/>
          </a:p>
          <a:p>
            <a:pPr>
              <a:buNone/>
            </a:pPr>
            <a:r>
              <a:rPr lang="en-AU" dirty="0"/>
              <a:t>.</a:t>
            </a:r>
          </a:p>
        </p:txBody>
      </p:sp>
    </p:spTree>
    <p:extLst>
      <p:ext uri="{BB962C8B-B14F-4D97-AF65-F5344CB8AC3E}">
        <p14:creationId xmlns:p14="http://schemas.microsoft.com/office/powerpoint/2010/main" val="2874754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70C91-7D26-DC47-4BCC-41060E7B84DF}"/>
              </a:ext>
            </a:extLst>
          </p:cNvPr>
          <p:cNvSpPr>
            <a:spLocks noGrp="1"/>
          </p:cNvSpPr>
          <p:nvPr>
            <p:ph type="title"/>
          </p:nvPr>
        </p:nvSpPr>
        <p:spPr>
          <a:xfrm>
            <a:off x="1405546" y="2060416"/>
            <a:ext cx="10785386" cy="2731412"/>
          </a:xfrm>
        </p:spPr>
        <p:txBody>
          <a:bodyPr/>
          <a:lstStyle/>
          <a:p>
            <a:pPr marL="514350" indent="-514350">
              <a:lnSpc>
                <a:spcPct val="100000"/>
              </a:lnSpc>
              <a:spcBef>
                <a:spcPts val="0"/>
              </a:spcBef>
              <a:buAutoNum type="arabicPeriod"/>
            </a:pPr>
            <a:r>
              <a:rPr lang="en-AU" sz="2800" dirty="0">
                <a:solidFill>
                  <a:schemeClr val="accent1"/>
                </a:solidFill>
              </a:rPr>
              <a:t>Predictive accuracy is not enough.</a:t>
            </a:r>
            <a:endParaRPr lang="en-US"/>
          </a:p>
          <a:p>
            <a:pPr>
              <a:lnSpc>
                <a:spcPct val="100000"/>
              </a:lnSpc>
              <a:spcBef>
                <a:spcPts val="0"/>
              </a:spcBef>
            </a:pPr>
            <a:br>
              <a:rPr lang="en-US" sz="1800" dirty="0">
                <a:latin typeface="Segoe UI"/>
                <a:cs typeface="Segoe UI"/>
              </a:rPr>
            </a:br>
            <a:r>
              <a:rPr lang="en-AU" sz="2800" dirty="0">
                <a:latin typeface="Segoe UI"/>
                <a:cs typeface="Segoe UI"/>
              </a:rPr>
              <a:t>Algorithmic predictions are more likely to be accepted when:</a:t>
            </a:r>
            <a:br>
              <a:rPr lang="en-AU" sz="2800" dirty="0">
                <a:latin typeface="Segoe UI"/>
                <a:cs typeface="Segoe UI"/>
              </a:rPr>
            </a:br>
            <a:endParaRPr lang="en-US" sz="2800">
              <a:latin typeface="Segoe UI"/>
              <a:cs typeface="Segoe UI"/>
            </a:endParaRPr>
          </a:p>
          <a:p>
            <a:pPr>
              <a:lnSpc>
                <a:spcPct val="100000"/>
              </a:lnSpc>
              <a:spcBef>
                <a:spcPts val="0"/>
              </a:spcBef>
            </a:pPr>
            <a:r>
              <a:rPr lang="en-AU" sz="2800" dirty="0">
                <a:solidFill>
                  <a:schemeClr val="accent1"/>
                </a:solidFill>
                <a:latin typeface="Arial"/>
                <a:cs typeface="Arial"/>
              </a:rPr>
              <a:t>2. </a:t>
            </a:r>
            <a:r>
              <a:rPr lang="en-AU" sz="2800" dirty="0">
                <a:latin typeface="Arial"/>
                <a:cs typeface="Arial"/>
              </a:rPr>
              <a:t>Their </a:t>
            </a:r>
            <a:r>
              <a:rPr lang="en-AU" sz="2800" dirty="0">
                <a:solidFill>
                  <a:schemeClr val="accent1"/>
                </a:solidFill>
                <a:latin typeface="Arial"/>
                <a:cs typeface="Arial"/>
              </a:rPr>
              <a:t>causal logic </a:t>
            </a:r>
            <a:r>
              <a:rPr lang="en-AU" sz="2800" dirty="0">
                <a:latin typeface="Arial"/>
                <a:cs typeface="Arial"/>
              </a:rPr>
              <a:t>is morally understandable. </a:t>
            </a:r>
            <a:br>
              <a:rPr lang="en-AU" sz="2800" dirty="0">
                <a:latin typeface="Arial"/>
                <a:cs typeface="Arial"/>
              </a:rPr>
            </a:br>
            <a:endParaRPr lang="en-US" sz="2800">
              <a:latin typeface="Arial"/>
              <a:cs typeface="Arial"/>
            </a:endParaRPr>
          </a:p>
          <a:p>
            <a:pPr>
              <a:lnSpc>
                <a:spcPct val="100000"/>
              </a:lnSpc>
              <a:spcBef>
                <a:spcPts val="0"/>
              </a:spcBef>
            </a:pPr>
            <a:r>
              <a:rPr lang="en-AU" sz="2800" dirty="0">
                <a:solidFill>
                  <a:schemeClr val="accent1"/>
                </a:solidFill>
                <a:latin typeface="Arial"/>
                <a:cs typeface="Arial"/>
              </a:rPr>
              <a:t>3.</a:t>
            </a:r>
            <a:r>
              <a:rPr lang="en-AU" sz="2800" dirty="0">
                <a:latin typeface="Arial"/>
                <a:cs typeface="Arial"/>
              </a:rPr>
              <a:t> Their categories align with shared ideas of </a:t>
            </a:r>
            <a:r>
              <a:rPr lang="en-AU" sz="2800" dirty="0">
                <a:solidFill>
                  <a:schemeClr val="accent1"/>
                </a:solidFill>
                <a:latin typeface="Arial"/>
                <a:cs typeface="Arial"/>
              </a:rPr>
              <a:t>responsibility and deservingness</a:t>
            </a:r>
            <a:r>
              <a:rPr lang="en-AU" sz="2800" dirty="0">
                <a:solidFill>
                  <a:srgbClr val="000000"/>
                </a:solidFill>
                <a:latin typeface="Arial"/>
                <a:cs typeface="Arial"/>
              </a:rPr>
              <a:t>.</a:t>
            </a:r>
            <a:r>
              <a:rPr lang="en-AU" sz="2800" dirty="0">
                <a:latin typeface="Arial"/>
                <a:cs typeface="Arial"/>
              </a:rPr>
              <a:t> </a:t>
            </a:r>
            <a:endParaRPr lang="en-US" sz="2800" dirty="0">
              <a:latin typeface="Arial"/>
              <a:cs typeface="Arial"/>
            </a:endParaRPr>
          </a:p>
          <a:p>
            <a:endParaRPr lang="en-AU" sz="2400" dirty="0"/>
          </a:p>
        </p:txBody>
      </p:sp>
      <p:sp>
        <p:nvSpPr>
          <p:cNvPr id="4" name="Slide Number Placeholder 3">
            <a:extLst>
              <a:ext uri="{FF2B5EF4-FFF2-40B4-BE49-F238E27FC236}">
                <a16:creationId xmlns:a16="http://schemas.microsoft.com/office/drawing/2014/main" id="{42198B26-D235-6269-0DAD-49FFA48E4F5E}"/>
              </a:ext>
            </a:extLst>
          </p:cNvPr>
          <p:cNvSpPr>
            <a:spLocks noGrp="1"/>
          </p:cNvSpPr>
          <p:nvPr>
            <p:ph type="sldNum" sz="quarter" idx="12"/>
          </p:nvPr>
        </p:nvSpPr>
        <p:spPr/>
        <p:txBody>
          <a:bodyPr/>
          <a:lstStyle/>
          <a:p>
            <a:fld id="{741AFF56-1126-4107-9C02-BC0EFBF16431}" type="slidenum">
              <a:rPr lang="en-GB" smtClean="0"/>
              <a:t>23</a:t>
            </a:fld>
            <a:endParaRPr lang="en-GB"/>
          </a:p>
        </p:txBody>
      </p:sp>
      <p:sp>
        <p:nvSpPr>
          <p:cNvPr id="5" name="TextBox 4">
            <a:extLst>
              <a:ext uri="{FF2B5EF4-FFF2-40B4-BE49-F238E27FC236}">
                <a16:creationId xmlns:a16="http://schemas.microsoft.com/office/drawing/2014/main" id="{6EB1CDC1-7F27-BC6E-4772-6EA619388AE5}"/>
              </a:ext>
            </a:extLst>
          </p:cNvPr>
          <p:cNvSpPr txBox="1"/>
          <p:nvPr/>
        </p:nvSpPr>
        <p:spPr>
          <a:xfrm>
            <a:off x="528637" y="600075"/>
            <a:ext cx="2319802" cy="707886"/>
          </a:xfrm>
          <a:prstGeom prst="rect">
            <a:avLst/>
          </a:prstGeom>
          <a:noFill/>
        </p:spPr>
        <p:txBody>
          <a:bodyPr wrap="none" rtlCol="0">
            <a:spAutoFit/>
          </a:bodyPr>
          <a:lstStyle/>
          <a:p>
            <a:r>
              <a:rPr lang="en-US" sz="4000" dirty="0">
                <a:solidFill>
                  <a:schemeClr val="accent1"/>
                </a:solidFill>
              </a:rPr>
              <a:t>Takeaway:</a:t>
            </a:r>
          </a:p>
        </p:txBody>
      </p:sp>
    </p:spTree>
    <p:extLst>
      <p:ext uri="{BB962C8B-B14F-4D97-AF65-F5344CB8AC3E}">
        <p14:creationId xmlns:p14="http://schemas.microsoft.com/office/powerpoint/2010/main" val="1995825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C187C-D3CC-156B-6AF0-0ADC4471DFAA}"/>
              </a:ext>
            </a:extLst>
          </p:cNvPr>
          <p:cNvSpPr>
            <a:spLocks noGrp="1"/>
          </p:cNvSpPr>
          <p:nvPr>
            <p:ph type="title"/>
          </p:nvPr>
        </p:nvSpPr>
        <p:spPr>
          <a:xfrm>
            <a:off x="496026" y="263851"/>
            <a:ext cx="11554001" cy="1016070"/>
          </a:xfrm>
        </p:spPr>
        <p:txBody>
          <a:bodyPr>
            <a:normAutofit/>
          </a:bodyPr>
          <a:lstStyle/>
          <a:p>
            <a:r>
              <a:rPr lang="en-AU" sz="2400" dirty="0"/>
              <a:t>Fairness Metrics: From Input- to Output-Based Approaches</a:t>
            </a:r>
          </a:p>
        </p:txBody>
      </p:sp>
      <p:sp>
        <p:nvSpPr>
          <p:cNvPr id="4" name="Slide Number Placeholder 3">
            <a:extLst>
              <a:ext uri="{FF2B5EF4-FFF2-40B4-BE49-F238E27FC236}">
                <a16:creationId xmlns:a16="http://schemas.microsoft.com/office/drawing/2014/main" id="{2EEFFD46-788B-10ED-CFB4-B93EB68A2F87}"/>
              </a:ext>
            </a:extLst>
          </p:cNvPr>
          <p:cNvSpPr>
            <a:spLocks noGrp="1"/>
          </p:cNvSpPr>
          <p:nvPr>
            <p:ph type="sldNum" sz="quarter" idx="12"/>
          </p:nvPr>
        </p:nvSpPr>
        <p:spPr/>
        <p:txBody>
          <a:bodyPr/>
          <a:lstStyle/>
          <a:p>
            <a:fld id="{741AFF56-1126-4107-9C02-BC0EFBF16431}" type="slidenum">
              <a:rPr lang="en-GB" smtClean="0"/>
              <a:t>24</a:t>
            </a:fld>
            <a:endParaRPr lang="en-GB"/>
          </a:p>
        </p:txBody>
      </p:sp>
      <p:pic>
        <p:nvPicPr>
          <p:cNvPr id="6" name="Picture 5" descr="A cover of a magazine&#10;&#10;AI-generated content may be incorrect.">
            <a:extLst>
              <a:ext uri="{FF2B5EF4-FFF2-40B4-BE49-F238E27FC236}">
                <a16:creationId xmlns:a16="http://schemas.microsoft.com/office/drawing/2014/main" id="{324BB6E8-4BB1-0761-8F04-9954A81737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4868" y="3344322"/>
            <a:ext cx="1933765" cy="2502519"/>
          </a:xfrm>
          <a:prstGeom prst="rect">
            <a:avLst/>
          </a:prstGeom>
        </p:spPr>
      </p:pic>
      <p:pic>
        <p:nvPicPr>
          <p:cNvPr id="8" name="Picture 7">
            <a:extLst>
              <a:ext uri="{FF2B5EF4-FFF2-40B4-BE49-F238E27FC236}">
                <a16:creationId xmlns:a16="http://schemas.microsoft.com/office/drawing/2014/main" id="{5622AE04-B60A-3334-3A52-8D5C2573B6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3564" y="766285"/>
            <a:ext cx="7234083" cy="3060103"/>
          </a:xfrm>
          <a:prstGeom prst="rect">
            <a:avLst/>
          </a:prstGeom>
        </p:spPr>
      </p:pic>
      <p:sp>
        <p:nvSpPr>
          <p:cNvPr id="11" name="TextBox 10">
            <a:extLst>
              <a:ext uri="{FF2B5EF4-FFF2-40B4-BE49-F238E27FC236}">
                <a16:creationId xmlns:a16="http://schemas.microsoft.com/office/drawing/2014/main" id="{44052F29-4C5E-F3DA-3702-010FDBCBF003}"/>
              </a:ext>
            </a:extLst>
          </p:cNvPr>
          <p:cNvSpPr txBox="1"/>
          <p:nvPr/>
        </p:nvSpPr>
        <p:spPr>
          <a:xfrm>
            <a:off x="2851588" y="6182485"/>
            <a:ext cx="7855035" cy="461665"/>
          </a:xfrm>
          <a:prstGeom prst="rect">
            <a:avLst/>
          </a:prstGeom>
          <a:noFill/>
        </p:spPr>
        <p:txBody>
          <a:bodyPr wrap="none" rtlCol="0">
            <a:spAutoFit/>
          </a:bodyPr>
          <a:lstStyle/>
          <a:p>
            <a:r>
              <a:rPr lang="en-US" sz="2400" b="1" dirty="0"/>
              <a:t>Context matters – There is no one-size-fits-all answer! </a:t>
            </a:r>
          </a:p>
        </p:txBody>
      </p:sp>
      <p:pic>
        <p:nvPicPr>
          <p:cNvPr id="12" name="Picture 11" descr="A screenshot of a website&#10;&#10;AI-generated content may be incorrect.">
            <a:extLst>
              <a:ext uri="{FF2B5EF4-FFF2-40B4-BE49-F238E27FC236}">
                <a16:creationId xmlns:a16="http://schemas.microsoft.com/office/drawing/2014/main" id="{4C90598A-05BA-FA98-A5F6-A10AA5FD6CBB}"/>
              </a:ext>
            </a:extLst>
          </p:cNvPr>
          <p:cNvPicPr>
            <a:picLocks noChangeAspect="1"/>
          </p:cNvPicPr>
          <p:nvPr/>
        </p:nvPicPr>
        <p:blipFill>
          <a:blip r:embed="rId5"/>
          <a:stretch>
            <a:fillRect/>
          </a:stretch>
        </p:blipFill>
        <p:spPr>
          <a:xfrm>
            <a:off x="1182832" y="4213713"/>
            <a:ext cx="3727302" cy="1522785"/>
          </a:xfrm>
          <a:prstGeom prst="rect">
            <a:avLst/>
          </a:prstGeom>
        </p:spPr>
      </p:pic>
    </p:spTree>
    <p:extLst>
      <p:ext uri="{BB962C8B-B14F-4D97-AF65-F5344CB8AC3E}">
        <p14:creationId xmlns:p14="http://schemas.microsoft.com/office/powerpoint/2010/main" val="114323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C5662-E1D3-7E9D-FBC6-4147EC44DF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7EE95F-3E6C-C243-6990-FE0610D0C1F7}"/>
              </a:ext>
            </a:extLst>
          </p:cNvPr>
          <p:cNvSpPr>
            <a:spLocks noGrp="1"/>
          </p:cNvSpPr>
          <p:nvPr>
            <p:ph type="title"/>
          </p:nvPr>
        </p:nvSpPr>
        <p:spPr>
          <a:xfrm>
            <a:off x="4071534" y="2668733"/>
            <a:ext cx="11554001" cy="1016070"/>
          </a:xfrm>
        </p:spPr>
        <p:txBody>
          <a:bodyPr/>
          <a:lstStyle/>
          <a:p>
            <a:r>
              <a:rPr lang="en-US" dirty="0"/>
              <a:t>Step 2: Design Fair Pricing</a:t>
            </a:r>
          </a:p>
        </p:txBody>
      </p:sp>
      <p:sp>
        <p:nvSpPr>
          <p:cNvPr id="5" name="Slide Number Placeholder 4">
            <a:extLst>
              <a:ext uri="{FF2B5EF4-FFF2-40B4-BE49-F238E27FC236}">
                <a16:creationId xmlns:a16="http://schemas.microsoft.com/office/drawing/2014/main" id="{FBE327F4-8C9C-E1F6-4893-8B0FBAA39115}"/>
              </a:ext>
            </a:extLst>
          </p:cNvPr>
          <p:cNvSpPr>
            <a:spLocks noGrp="1"/>
          </p:cNvSpPr>
          <p:nvPr>
            <p:ph type="sldNum" sz="quarter" idx="12"/>
          </p:nvPr>
        </p:nvSpPr>
        <p:spPr/>
        <p:txBody>
          <a:bodyPr/>
          <a:lstStyle/>
          <a:p>
            <a:fld id="{009375D7-070A-4959-9224-FB5E66F2B1B3}" type="slidenum">
              <a:rPr lang="en-AU" smtClean="0"/>
              <a:pPr/>
              <a:t>25</a:t>
            </a:fld>
            <a:endParaRPr lang="en-AU"/>
          </a:p>
        </p:txBody>
      </p:sp>
    </p:spTree>
    <p:extLst>
      <p:ext uri="{BB962C8B-B14F-4D97-AF65-F5344CB8AC3E}">
        <p14:creationId xmlns:p14="http://schemas.microsoft.com/office/powerpoint/2010/main" val="1794337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6C309916-BAE1-F5D5-6111-12031DA1A2D6}"/>
              </a:ext>
            </a:extLst>
          </p:cNvPr>
          <p:cNvSpPr/>
          <p:nvPr/>
        </p:nvSpPr>
        <p:spPr>
          <a:xfrm>
            <a:off x="5901082" y="1956138"/>
            <a:ext cx="3247620" cy="161275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20D966A2-02F6-77FE-E63C-8ECB85578AF9}"/>
              </a:ext>
            </a:extLst>
          </p:cNvPr>
          <p:cNvSpPr/>
          <p:nvPr/>
        </p:nvSpPr>
        <p:spPr>
          <a:xfrm>
            <a:off x="2517005" y="1878887"/>
            <a:ext cx="3247620" cy="161275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 name="TextBox 18">
            <a:extLst>
              <a:ext uri="{FF2B5EF4-FFF2-40B4-BE49-F238E27FC236}">
                <a16:creationId xmlns:a16="http://schemas.microsoft.com/office/drawing/2014/main" id="{21ED6ACD-859F-192E-E8B8-9DFDE0C40803}"/>
              </a:ext>
            </a:extLst>
          </p:cNvPr>
          <p:cNvSpPr txBox="1"/>
          <p:nvPr/>
        </p:nvSpPr>
        <p:spPr>
          <a:xfrm>
            <a:off x="1306505" y="1724998"/>
            <a:ext cx="2110771" cy="307777"/>
          </a:xfrm>
          <a:prstGeom prst="rect">
            <a:avLst/>
          </a:prstGeom>
          <a:noFill/>
        </p:spPr>
        <p:txBody>
          <a:bodyPr wrap="none" rtlCol="0">
            <a:spAutoFit/>
          </a:bodyPr>
          <a:lstStyle/>
          <a:p>
            <a:r>
              <a:rPr lang="en-US" sz="1400" dirty="0"/>
              <a:t>Machine Learning Tasks</a:t>
            </a:r>
          </a:p>
        </p:txBody>
      </p:sp>
      <p:sp>
        <p:nvSpPr>
          <p:cNvPr id="2" name="Rectangle: Rounded Corners 1">
            <a:extLst>
              <a:ext uri="{FF2B5EF4-FFF2-40B4-BE49-F238E27FC236}">
                <a16:creationId xmlns:a16="http://schemas.microsoft.com/office/drawing/2014/main" id="{A4E4D5B7-2099-39B8-FFBF-35FB63477240}"/>
              </a:ext>
            </a:extLst>
          </p:cNvPr>
          <p:cNvSpPr/>
          <p:nvPr/>
        </p:nvSpPr>
        <p:spPr>
          <a:xfrm>
            <a:off x="4628060" y="1020103"/>
            <a:ext cx="2192578" cy="6177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AU" dirty="0">
                <a:solidFill>
                  <a:schemeClr val="bg1"/>
                </a:solidFill>
              </a:rPr>
              <a:t>Data Collection</a:t>
            </a:r>
            <a:endParaRPr lang="en-US">
              <a:solidFill>
                <a:schemeClr val="bg1"/>
              </a:solidFill>
            </a:endParaRPr>
          </a:p>
        </p:txBody>
      </p:sp>
      <p:cxnSp>
        <p:nvCxnSpPr>
          <p:cNvPr id="3" name="Straight Arrow Connector 2">
            <a:extLst>
              <a:ext uri="{FF2B5EF4-FFF2-40B4-BE49-F238E27FC236}">
                <a16:creationId xmlns:a16="http://schemas.microsoft.com/office/drawing/2014/main" id="{FDFB84F2-F465-0F6B-7C74-00715401AD57}"/>
              </a:ext>
            </a:extLst>
          </p:cNvPr>
          <p:cNvCxnSpPr>
            <a:cxnSpLocks/>
          </p:cNvCxnSpPr>
          <p:nvPr/>
        </p:nvCxnSpPr>
        <p:spPr>
          <a:xfrm flipH="1">
            <a:off x="4239106" y="1641550"/>
            <a:ext cx="1496449" cy="797004"/>
          </a:xfrm>
          <a:prstGeom prst="straightConnector1">
            <a:avLst/>
          </a:prstGeom>
          <a:ln>
            <a:headEnd type="none" w="lg" len="lg"/>
            <a:tailEnd type="triangle" w="lg" len="lg"/>
          </a:ln>
        </p:spPr>
        <p:style>
          <a:lnRef idx="3">
            <a:schemeClr val="accent1"/>
          </a:lnRef>
          <a:fillRef idx="0">
            <a:schemeClr val="accent1"/>
          </a:fillRef>
          <a:effectRef idx="2">
            <a:schemeClr val="accent1"/>
          </a:effectRef>
          <a:fontRef idx="minor">
            <a:schemeClr val="tx1"/>
          </a:fontRef>
        </p:style>
      </p:cxnSp>
      <p:sp>
        <p:nvSpPr>
          <p:cNvPr id="8" name="Rectangle: Rounded Corners 7">
            <a:extLst>
              <a:ext uri="{FF2B5EF4-FFF2-40B4-BE49-F238E27FC236}">
                <a16:creationId xmlns:a16="http://schemas.microsoft.com/office/drawing/2014/main" id="{33C82B73-1339-91A4-BF48-330F348FEA66}"/>
              </a:ext>
            </a:extLst>
          </p:cNvPr>
          <p:cNvSpPr/>
          <p:nvPr/>
        </p:nvSpPr>
        <p:spPr>
          <a:xfrm>
            <a:off x="3138033" y="2427349"/>
            <a:ext cx="2359030" cy="739545"/>
          </a:xfrm>
          <a:prstGeom prst="roundRect">
            <a:avLst/>
          </a:prstGeom>
          <a:solidFill>
            <a:schemeClr val="accent3">
              <a:lumMod val="75000"/>
            </a:schemeClr>
          </a:solidFill>
          <a:ln>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dirty="0"/>
              <a:t>Cost Modelling</a:t>
            </a:r>
            <a:endParaRPr lang="en-US" dirty="0"/>
          </a:p>
        </p:txBody>
      </p:sp>
      <p:cxnSp>
        <p:nvCxnSpPr>
          <p:cNvPr id="10" name="Straight Arrow Connector 9">
            <a:extLst>
              <a:ext uri="{FF2B5EF4-FFF2-40B4-BE49-F238E27FC236}">
                <a16:creationId xmlns:a16="http://schemas.microsoft.com/office/drawing/2014/main" id="{AF8A4D2E-97B5-FDD1-CA74-CC2A4BD254B3}"/>
              </a:ext>
            </a:extLst>
          </p:cNvPr>
          <p:cNvCxnSpPr>
            <a:cxnSpLocks/>
          </p:cNvCxnSpPr>
          <p:nvPr/>
        </p:nvCxnSpPr>
        <p:spPr>
          <a:xfrm>
            <a:off x="5724349" y="1637815"/>
            <a:ext cx="1426147" cy="789534"/>
          </a:xfrm>
          <a:prstGeom prst="straightConnector1">
            <a:avLst/>
          </a:prstGeom>
          <a:ln>
            <a:tailEnd type="triangle" w="lg" len="lg"/>
          </a:ln>
        </p:spPr>
        <p:style>
          <a:lnRef idx="3">
            <a:schemeClr val="accent1"/>
          </a:lnRef>
          <a:fillRef idx="0">
            <a:schemeClr val="accent1"/>
          </a:fillRef>
          <a:effectRef idx="2">
            <a:schemeClr val="accent1"/>
          </a:effectRef>
          <a:fontRef idx="minor">
            <a:schemeClr val="tx1"/>
          </a:fontRef>
        </p:style>
      </p:cxnSp>
      <p:sp>
        <p:nvSpPr>
          <p:cNvPr id="14" name="Rectangle: Rounded Corners 13">
            <a:extLst>
              <a:ext uri="{FF2B5EF4-FFF2-40B4-BE49-F238E27FC236}">
                <a16:creationId xmlns:a16="http://schemas.microsoft.com/office/drawing/2014/main" id="{BEB31A00-5C4D-C5CA-C8EC-7D44551F7323}"/>
              </a:ext>
            </a:extLst>
          </p:cNvPr>
          <p:cNvSpPr/>
          <p:nvPr/>
        </p:nvSpPr>
        <p:spPr>
          <a:xfrm>
            <a:off x="6074585" y="2429005"/>
            <a:ext cx="2766101" cy="737889"/>
          </a:xfrm>
          <a:prstGeom prst="roundRect">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a:t>Demand Modelling</a:t>
            </a:r>
            <a:endParaRPr lang="en-US" dirty="0"/>
          </a:p>
        </p:txBody>
      </p:sp>
      <p:cxnSp>
        <p:nvCxnSpPr>
          <p:cNvPr id="4" name="Straight Arrow Connector 3">
            <a:extLst>
              <a:ext uri="{FF2B5EF4-FFF2-40B4-BE49-F238E27FC236}">
                <a16:creationId xmlns:a16="http://schemas.microsoft.com/office/drawing/2014/main" id="{29246B3F-6361-12C8-BBAB-EF2E9AEE7AA2}"/>
              </a:ext>
            </a:extLst>
          </p:cNvPr>
          <p:cNvCxnSpPr>
            <a:cxnSpLocks/>
          </p:cNvCxnSpPr>
          <p:nvPr/>
        </p:nvCxnSpPr>
        <p:spPr>
          <a:xfrm flipV="1">
            <a:off x="4317548" y="3735035"/>
            <a:ext cx="3151569" cy="10629"/>
          </a:xfrm>
          <a:prstGeom prst="straightConnector1">
            <a:avLst/>
          </a:prstGeom>
        </p:spPr>
        <p:style>
          <a:lnRef idx="3">
            <a:schemeClr val="accent1"/>
          </a:lnRef>
          <a:fillRef idx="0">
            <a:schemeClr val="accent1"/>
          </a:fillRef>
          <a:effectRef idx="2">
            <a:schemeClr val="accent1"/>
          </a:effectRef>
          <a:fontRef idx="minor">
            <a:schemeClr val="tx1"/>
          </a:fontRef>
        </p:style>
      </p:cxnSp>
      <p:cxnSp>
        <p:nvCxnSpPr>
          <p:cNvPr id="9" name="Straight Arrow Connector 8">
            <a:extLst>
              <a:ext uri="{FF2B5EF4-FFF2-40B4-BE49-F238E27FC236}">
                <a16:creationId xmlns:a16="http://schemas.microsoft.com/office/drawing/2014/main" id="{04C1EB2D-498F-95C5-924C-C36575354501}"/>
              </a:ext>
            </a:extLst>
          </p:cNvPr>
          <p:cNvCxnSpPr>
            <a:cxnSpLocks/>
          </p:cNvCxnSpPr>
          <p:nvPr/>
        </p:nvCxnSpPr>
        <p:spPr>
          <a:xfrm>
            <a:off x="5678846" y="3745664"/>
            <a:ext cx="0" cy="487814"/>
          </a:xfrm>
          <a:prstGeom prst="straightConnector1">
            <a:avLst/>
          </a:prstGeom>
          <a:ln>
            <a:tailEnd type="triangle" w="lg" len="lg"/>
          </a:ln>
        </p:spPr>
        <p:style>
          <a:lnRef idx="3">
            <a:schemeClr val="accent1"/>
          </a:lnRef>
          <a:fillRef idx="0">
            <a:schemeClr val="accent1"/>
          </a:fillRef>
          <a:effectRef idx="2">
            <a:schemeClr val="accent1"/>
          </a:effectRef>
          <a:fontRef idx="minor">
            <a:schemeClr val="tx1"/>
          </a:fontRef>
        </p:style>
      </p:cxnSp>
      <p:sp>
        <p:nvSpPr>
          <p:cNvPr id="15" name="Rectangle: Rounded Corners 14">
            <a:extLst>
              <a:ext uri="{FF2B5EF4-FFF2-40B4-BE49-F238E27FC236}">
                <a16:creationId xmlns:a16="http://schemas.microsoft.com/office/drawing/2014/main" id="{81D6F17A-318A-A1ED-8CBA-4A26DA4414E0}"/>
              </a:ext>
            </a:extLst>
          </p:cNvPr>
          <p:cNvSpPr/>
          <p:nvPr/>
        </p:nvSpPr>
        <p:spPr>
          <a:xfrm>
            <a:off x="4611563" y="4258891"/>
            <a:ext cx="2209075" cy="4771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dirty="0">
                <a:solidFill>
                  <a:schemeClr val="bg1"/>
                </a:solidFill>
              </a:rPr>
              <a:t>Price Optimisation</a:t>
            </a:r>
            <a:endParaRPr lang="en-US">
              <a:solidFill>
                <a:schemeClr val="bg1"/>
              </a:solidFill>
            </a:endParaRPr>
          </a:p>
        </p:txBody>
      </p:sp>
      <p:cxnSp>
        <p:nvCxnSpPr>
          <p:cNvPr id="5" name="Straight Arrow Connector 4">
            <a:extLst>
              <a:ext uri="{FF2B5EF4-FFF2-40B4-BE49-F238E27FC236}">
                <a16:creationId xmlns:a16="http://schemas.microsoft.com/office/drawing/2014/main" id="{E33BE76F-AEE1-A3D1-CB3F-504C5707E599}"/>
              </a:ext>
            </a:extLst>
          </p:cNvPr>
          <p:cNvCxnSpPr>
            <a:cxnSpLocks/>
          </p:cNvCxnSpPr>
          <p:nvPr/>
        </p:nvCxnSpPr>
        <p:spPr>
          <a:xfrm>
            <a:off x="4317548" y="3166894"/>
            <a:ext cx="0" cy="562827"/>
          </a:xfrm>
          <a:prstGeom prst="straightConnector1">
            <a:avLst/>
          </a:prstGeom>
        </p:spPr>
        <p:style>
          <a:lnRef idx="3">
            <a:schemeClr val="accent1"/>
          </a:lnRef>
          <a:fillRef idx="0">
            <a:schemeClr val="accent1"/>
          </a:fillRef>
          <a:effectRef idx="2">
            <a:schemeClr val="accent1"/>
          </a:effectRef>
          <a:fontRef idx="minor">
            <a:schemeClr val="tx1"/>
          </a:fontRef>
        </p:style>
      </p:cxnSp>
      <p:cxnSp>
        <p:nvCxnSpPr>
          <p:cNvPr id="13" name="Straight Arrow Connector 12">
            <a:extLst>
              <a:ext uri="{FF2B5EF4-FFF2-40B4-BE49-F238E27FC236}">
                <a16:creationId xmlns:a16="http://schemas.microsoft.com/office/drawing/2014/main" id="{6B6A590D-2DA2-4905-6F73-CE1E3B9054A0}"/>
              </a:ext>
            </a:extLst>
          </p:cNvPr>
          <p:cNvCxnSpPr>
            <a:cxnSpLocks/>
          </p:cNvCxnSpPr>
          <p:nvPr/>
        </p:nvCxnSpPr>
        <p:spPr>
          <a:xfrm>
            <a:off x="7457636" y="3166894"/>
            <a:ext cx="11481" cy="578770"/>
          </a:xfrm>
          <a:prstGeom prst="straightConnector1">
            <a:avLst/>
          </a:prstGeom>
        </p:spPr>
        <p:style>
          <a:lnRef idx="3">
            <a:schemeClr val="accent1"/>
          </a:lnRef>
          <a:fillRef idx="0">
            <a:schemeClr val="accent1"/>
          </a:fillRef>
          <a:effectRef idx="2">
            <a:schemeClr val="accent1"/>
          </a:effectRef>
          <a:fontRef idx="minor">
            <a:schemeClr val="tx1"/>
          </a:fontRef>
        </p:style>
      </p:cxnSp>
      <p:cxnSp>
        <p:nvCxnSpPr>
          <p:cNvPr id="22" name="Straight Arrow Connector 21">
            <a:extLst>
              <a:ext uri="{FF2B5EF4-FFF2-40B4-BE49-F238E27FC236}">
                <a16:creationId xmlns:a16="http://schemas.microsoft.com/office/drawing/2014/main" id="{BAAAC284-AD9E-D41E-212D-6738B99EF7C9}"/>
              </a:ext>
            </a:extLst>
          </p:cNvPr>
          <p:cNvCxnSpPr>
            <a:cxnSpLocks/>
          </p:cNvCxnSpPr>
          <p:nvPr/>
        </p:nvCxnSpPr>
        <p:spPr>
          <a:xfrm>
            <a:off x="5678846" y="4998435"/>
            <a:ext cx="0" cy="427300"/>
          </a:xfrm>
          <a:prstGeom prst="straightConnector1">
            <a:avLst/>
          </a:prstGeom>
          <a:ln>
            <a:tailEnd type="triangle" w="lg" len="lg"/>
          </a:ln>
        </p:spPr>
        <p:style>
          <a:lnRef idx="3">
            <a:schemeClr val="accent1"/>
          </a:lnRef>
          <a:fillRef idx="0">
            <a:schemeClr val="accent1"/>
          </a:fillRef>
          <a:effectRef idx="2">
            <a:schemeClr val="accent1"/>
          </a:effectRef>
          <a:fontRef idx="minor">
            <a:schemeClr val="tx1"/>
          </a:fontRef>
        </p:style>
      </p:cxnSp>
      <p:sp>
        <p:nvSpPr>
          <p:cNvPr id="27" name="Rectangle: Rounded Corners 26">
            <a:extLst>
              <a:ext uri="{FF2B5EF4-FFF2-40B4-BE49-F238E27FC236}">
                <a16:creationId xmlns:a16="http://schemas.microsoft.com/office/drawing/2014/main" id="{02D3CCD8-E3F0-C54C-BA43-82C07262DB17}"/>
              </a:ext>
            </a:extLst>
          </p:cNvPr>
          <p:cNvSpPr/>
          <p:nvPr/>
        </p:nvSpPr>
        <p:spPr>
          <a:xfrm>
            <a:off x="4633340" y="5851555"/>
            <a:ext cx="2101573" cy="73954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dirty="0">
                <a:solidFill>
                  <a:schemeClr val="tx1"/>
                </a:solidFill>
              </a:rPr>
              <a:t>Price Output</a:t>
            </a:r>
            <a:endParaRPr lang="en-US" dirty="0">
              <a:solidFill>
                <a:schemeClr val="tx1"/>
              </a:solidFill>
            </a:endParaRPr>
          </a:p>
        </p:txBody>
      </p:sp>
      <p:sp>
        <p:nvSpPr>
          <p:cNvPr id="34" name="TextBox 33">
            <a:extLst>
              <a:ext uri="{FF2B5EF4-FFF2-40B4-BE49-F238E27FC236}">
                <a16:creationId xmlns:a16="http://schemas.microsoft.com/office/drawing/2014/main" id="{36F110AA-4695-EA93-E0A1-2D165322EA46}"/>
              </a:ext>
            </a:extLst>
          </p:cNvPr>
          <p:cNvSpPr txBox="1"/>
          <p:nvPr/>
        </p:nvSpPr>
        <p:spPr>
          <a:xfrm>
            <a:off x="223839" y="239653"/>
            <a:ext cx="5281022" cy="461665"/>
          </a:xfrm>
          <a:prstGeom prst="rect">
            <a:avLst/>
          </a:prstGeom>
          <a:noFill/>
        </p:spPr>
        <p:txBody>
          <a:bodyPr wrap="square" rtlCol="0">
            <a:spAutoFit/>
          </a:bodyPr>
          <a:lstStyle/>
          <a:p>
            <a:r>
              <a:rPr lang="en-US" sz="2400" dirty="0">
                <a:solidFill>
                  <a:schemeClr val="accent1"/>
                </a:solidFill>
              </a:rPr>
              <a:t>Insurance Pricing Process</a:t>
            </a:r>
          </a:p>
        </p:txBody>
      </p:sp>
      <p:sp>
        <p:nvSpPr>
          <p:cNvPr id="6" name="TextBox 5">
            <a:extLst>
              <a:ext uri="{FF2B5EF4-FFF2-40B4-BE49-F238E27FC236}">
                <a16:creationId xmlns:a16="http://schemas.microsoft.com/office/drawing/2014/main" id="{57EC807F-C009-382A-C2C8-5D883A2780B6}"/>
              </a:ext>
            </a:extLst>
          </p:cNvPr>
          <p:cNvSpPr txBox="1"/>
          <p:nvPr/>
        </p:nvSpPr>
        <p:spPr>
          <a:xfrm>
            <a:off x="670689" y="3756551"/>
            <a:ext cx="2209103" cy="923330"/>
          </a:xfrm>
          <a:prstGeom prst="rect">
            <a:avLst/>
          </a:prstGeom>
          <a:noFill/>
        </p:spPr>
        <p:txBody>
          <a:bodyPr wrap="square" rtlCol="0">
            <a:spAutoFit/>
          </a:bodyPr>
          <a:lstStyle/>
          <a:p>
            <a:r>
              <a:rPr lang="en-US" dirty="0"/>
              <a:t>This is where Machine Learning Fairness comes in.</a:t>
            </a:r>
          </a:p>
        </p:txBody>
      </p:sp>
      <p:sp>
        <p:nvSpPr>
          <p:cNvPr id="7" name="Right Arrow 6">
            <a:extLst>
              <a:ext uri="{FF2B5EF4-FFF2-40B4-BE49-F238E27FC236}">
                <a16:creationId xmlns:a16="http://schemas.microsoft.com/office/drawing/2014/main" id="{EB4F3D83-D5EB-D3F1-B445-1A97CF2B15EE}"/>
              </a:ext>
            </a:extLst>
          </p:cNvPr>
          <p:cNvSpPr/>
          <p:nvPr/>
        </p:nvSpPr>
        <p:spPr>
          <a:xfrm>
            <a:off x="2970684" y="3973118"/>
            <a:ext cx="2526379" cy="1275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a:extLst>
              <a:ext uri="{FF2B5EF4-FFF2-40B4-BE49-F238E27FC236}">
                <a16:creationId xmlns:a16="http://schemas.microsoft.com/office/drawing/2014/main" id="{0F387E42-6230-0954-F80F-454BCC020B37}"/>
              </a:ext>
            </a:extLst>
          </p:cNvPr>
          <p:cNvSpPr/>
          <p:nvPr/>
        </p:nvSpPr>
        <p:spPr>
          <a:xfrm rot="10800000">
            <a:off x="6820638" y="6159649"/>
            <a:ext cx="1645401" cy="1257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A264416C-FD76-73B5-603B-C00886C91C18}"/>
              </a:ext>
            </a:extLst>
          </p:cNvPr>
          <p:cNvSpPr txBox="1"/>
          <p:nvPr/>
        </p:nvSpPr>
        <p:spPr>
          <a:xfrm>
            <a:off x="8651088" y="5974983"/>
            <a:ext cx="2993231" cy="369332"/>
          </a:xfrm>
          <a:prstGeom prst="rect">
            <a:avLst/>
          </a:prstGeom>
          <a:noFill/>
        </p:spPr>
        <p:txBody>
          <a:bodyPr wrap="square" rtlCol="0">
            <a:spAutoFit/>
          </a:bodyPr>
          <a:lstStyle/>
          <a:p>
            <a:r>
              <a:rPr lang="en-US" b="1" dirty="0">
                <a:solidFill>
                  <a:schemeClr val="accent2">
                    <a:lumMod val="50000"/>
                  </a:schemeClr>
                </a:solidFill>
              </a:rPr>
              <a:t>This is what we care!</a:t>
            </a:r>
          </a:p>
        </p:txBody>
      </p:sp>
      <p:sp>
        <p:nvSpPr>
          <p:cNvPr id="16" name="Rectangle: Rounded Corners 14">
            <a:extLst>
              <a:ext uri="{FF2B5EF4-FFF2-40B4-BE49-F238E27FC236}">
                <a16:creationId xmlns:a16="http://schemas.microsoft.com/office/drawing/2014/main" id="{24BD5C95-6EEF-EFAF-A485-25DC205AAA78}"/>
              </a:ext>
            </a:extLst>
          </p:cNvPr>
          <p:cNvSpPr/>
          <p:nvPr/>
        </p:nvSpPr>
        <p:spPr>
          <a:xfrm>
            <a:off x="4143250" y="5147193"/>
            <a:ext cx="3071191" cy="47381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dirty="0">
                <a:solidFill>
                  <a:schemeClr val="bg1"/>
                </a:solidFill>
                <a:latin typeface="Helvetica Neue"/>
              </a:rPr>
              <a:t>S</a:t>
            </a:r>
            <a:r>
              <a:rPr lang="en-AU" dirty="0">
                <a:solidFill>
                  <a:schemeClr val="bg1"/>
                </a:solidFill>
                <a:effectLst/>
                <a:latin typeface="Helvetica Neue"/>
              </a:rPr>
              <a:t>trategic pricing decisions</a:t>
            </a:r>
          </a:p>
        </p:txBody>
      </p:sp>
      <p:cxnSp>
        <p:nvCxnSpPr>
          <p:cNvPr id="24" name="Straight Arrow Connector 23">
            <a:extLst>
              <a:ext uri="{FF2B5EF4-FFF2-40B4-BE49-F238E27FC236}">
                <a16:creationId xmlns:a16="http://schemas.microsoft.com/office/drawing/2014/main" id="{7B3BD26F-9FF3-1D5A-A5B6-3DB11483CB4B}"/>
              </a:ext>
            </a:extLst>
          </p:cNvPr>
          <p:cNvCxnSpPr>
            <a:cxnSpLocks/>
          </p:cNvCxnSpPr>
          <p:nvPr/>
        </p:nvCxnSpPr>
        <p:spPr>
          <a:xfrm>
            <a:off x="5678846" y="4588505"/>
            <a:ext cx="0" cy="487814"/>
          </a:xfrm>
          <a:prstGeom prst="straightConnector1">
            <a:avLst/>
          </a:prstGeom>
          <a:ln>
            <a:tailEnd type="triangle" w="lg" len="lg"/>
          </a:ln>
        </p:spPr>
        <p:style>
          <a:lnRef idx="3">
            <a:schemeClr val="accent1"/>
          </a:lnRef>
          <a:fillRef idx="0">
            <a:schemeClr val="accent1"/>
          </a:fillRef>
          <a:effectRef idx="2">
            <a:schemeClr val="accent1"/>
          </a:effectRef>
          <a:fontRef idx="minor">
            <a:schemeClr val="tx1"/>
          </a:fontRef>
        </p:style>
      </p:cxnSp>
      <p:cxnSp>
        <p:nvCxnSpPr>
          <p:cNvPr id="25" name="Straight Arrow Connector 24">
            <a:extLst>
              <a:ext uri="{FF2B5EF4-FFF2-40B4-BE49-F238E27FC236}">
                <a16:creationId xmlns:a16="http://schemas.microsoft.com/office/drawing/2014/main" id="{505F86A4-5C5C-D488-3F0B-0CA80A59EDAA}"/>
              </a:ext>
            </a:extLst>
          </p:cNvPr>
          <p:cNvCxnSpPr>
            <a:cxnSpLocks/>
          </p:cNvCxnSpPr>
          <p:nvPr/>
        </p:nvCxnSpPr>
        <p:spPr>
          <a:xfrm>
            <a:off x="5671789" y="5615393"/>
            <a:ext cx="0" cy="487814"/>
          </a:xfrm>
          <a:prstGeom prst="straightConnector1">
            <a:avLst/>
          </a:prstGeom>
          <a:ln>
            <a:tailEnd type="triangle" w="lg" len="lg"/>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4592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20" grpId="0" animBg="1"/>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6A627-3910-A79F-A90B-0506FE0F4D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735265-AAD2-28E2-B018-1C3AC5D796B8}"/>
              </a:ext>
            </a:extLst>
          </p:cNvPr>
          <p:cNvSpPr>
            <a:spLocks noGrp="1"/>
          </p:cNvSpPr>
          <p:nvPr>
            <p:ph type="title"/>
          </p:nvPr>
        </p:nvSpPr>
        <p:spPr>
          <a:xfrm>
            <a:off x="4071534" y="2668733"/>
            <a:ext cx="11554001" cy="1016070"/>
          </a:xfrm>
        </p:spPr>
        <p:txBody>
          <a:bodyPr/>
          <a:lstStyle/>
          <a:p>
            <a:r>
              <a:rPr lang="en-US" dirty="0"/>
              <a:t>Step 3: Assess the Impact</a:t>
            </a:r>
          </a:p>
        </p:txBody>
      </p:sp>
      <p:sp>
        <p:nvSpPr>
          <p:cNvPr id="5" name="Slide Number Placeholder 4">
            <a:extLst>
              <a:ext uri="{FF2B5EF4-FFF2-40B4-BE49-F238E27FC236}">
                <a16:creationId xmlns:a16="http://schemas.microsoft.com/office/drawing/2014/main" id="{27B82452-6DC6-5DCD-38F0-22D98E029F48}"/>
              </a:ext>
            </a:extLst>
          </p:cNvPr>
          <p:cNvSpPr>
            <a:spLocks noGrp="1"/>
          </p:cNvSpPr>
          <p:nvPr>
            <p:ph type="sldNum" sz="quarter" idx="12"/>
          </p:nvPr>
        </p:nvSpPr>
        <p:spPr/>
        <p:txBody>
          <a:bodyPr/>
          <a:lstStyle/>
          <a:p>
            <a:fld id="{009375D7-070A-4959-9224-FB5E66F2B1B3}" type="slidenum">
              <a:rPr lang="en-AU" smtClean="0"/>
              <a:pPr/>
              <a:t>27</a:t>
            </a:fld>
            <a:endParaRPr lang="en-AU"/>
          </a:p>
        </p:txBody>
      </p:sp>
    </p:spTree>
    <p:extLst>
      <p:ext uri="{BB962C8B-B14F-4D97-AF65-F5344CB8AC3E}">
        <p14:creationId xmlns:p14="http://schemas.microsoft.com/office/powerpoint/2010/main" val="3059639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TextShape 1"/>
          <p:cNvSpPr txBox="1"/>
          <p:nvPr/>
        </p:nvSpPr>
        <p:spPr>
          <a:xfrm>
            <a:off x="3463684" y="40140"/>
            <a:ext cx="6839656" cy="1043640"/>
          </a:xfrm>
          <a:prstGeom prst="rect">
            <a:avLst/>
          </a:prstGeom>
          <a:noFill/>
          <a:ln>
            <a:noFill/>
          </a:ln>
        </p:spPr>
        <p:txBody>
          <a:bodyPr anchor="ctr">
            <a:normAutofit fontScale="97000"/>
          </a:bodyPr>
          <a:lstStyle/>
          <a:p>
            <a:pPr algn="ctr">
              <a:lnSpc>
                <a:spcPct val="90000"/>
              </a:lnSpc>
            </a:pPr>
            <a:r>
              <a:rPr lang="en-US" sz="3200" b="1" strike="noStrike" spc="-1" dirty="0">
                <a:solidFill>
                  <a:srgbClr val="000000"/>
                </a:solidFill>
                <a:latin typeface="Calibri Light"/>
              </a:rPr>
              <a:t>Impact of Fairness Policies on Stakeholders</a:t>
            </a:r>
            <a:endParaRPr lang="en-US" sz="3200" b="0" strike="noStrike" spc="-1" dirty="0">
              <a:solidFill>
                <a:srgbClr val="000000"/>
              </a:solidFill>
              <a:latin typeface="Calibri"/>
            </a:endParaRPr>
          </a:p>
        </p:txBody>
      </p:sp>
      <p:grpSp>
        <p:nvGrpSpPr>
          <p:cNvPr id="223" name="Group 2"/>
          <p:cNvGrpSpPr/>
          <p:nvPr/>
        </p:nvGrpSpPr>
        <p:grpSpPr>
          <a:xfrm>
            <a:off x="7667640" y="999720"/>
            <a:ext cx="3377160" cy="2764800"/>
            <a:chOff x="7667640" y="999720"/>
            <a:chExt cx="3377160" cy="2764800"/>
          </a:xfrm>
        </p:grpSpPr>
        <p:grpSp>
          <p:nvGrpSpPr>
            <p:cNvPr id="224" name="Group 3"/>
            <p:cNvGrpSpPr/>
            <p:nvPr/>
          </p:nvGrpSpPr>
          <p:grpSpPr>
            <a:xfrm>
              <a:off x="7982640" y="1206360"/>
              <a:ext cx="3062160" cy="2205000"/>
              <a:chOff x="7982640" y="1206360"/>
              <a:chExt cx="3062160" cy="2205000"/>
            </a:xfrm>
          </p:grpSpPr>
          <p:sp>
            <p:nvSpPr>
              <p:cNvPr id="225" name="CustomShape 4"/>
              <p:cNvSpPr/>
              <p:nvPr/>
            </p:nvSpPr>
            <p:spPr>
              <a:xfrm>
                <a:off x="7982640" y="3228120"/>
                <a:ext cx="3062160" cy="360"/>
              </a:xfrm>
              <a:custGeom>
                <a:avLst/>
                <a:gdLst/>
                <a:ahLst/>
                <a:cxnLst/>
                <a:rect l="l" t="t" r="r" b="b"/>
                <a:pathLst>
                  <a:path w="21600" h="21600">
                    <a:moveTo>
                      <a:pt x="0" y="0"/>
                    </a:moveTo>
                    <a:lnTo>
                      <a:pt x="21600" y="21600"/>
                    </a:lnTo>
                  </a:path>
                </a:pathLst>
              </a:custGeom>
              <a:noFill/>
              <a:ln w="25560">
                <a:solidFill>
                  <a:schemeClr val="tx1"/>
                </a:solidFill>
                <a:tailEnd type="triangle" w="med" len="med"/>
              </a:ln>
            </p:spPr>
            <p:style>
              <a:lnRef idx="1">
                <a:schemeClr val="accent1"/>
              </a:lnRef>
              <a:fillRef idx="0">
                <a:schemeClr val="accent1"/>
              </a:fillRef>
              <a:effectRef idx="0">
                <a:schemeClr val="accent1"/>
              </a:effectRef>
              <a:fontRef idx="minor"/>
            </p:style>
            <p:txBody>
              <a:bodyPr/>
              <a:lstStyle/>
              <a:p>
                <a:endParaRPr lang="en-US"/>
              </a:p>
            </p:txBody>
          </p:sp>
          <p:sp>
            <p:nvSpPr>
              <p:cNvPr id="226" name="CustomShape 5"/>
              <p:cNvSpPr/>
              <p:nvPr/>
            </p:nvSpPr>
            <p:spPr>
              <a:xfrm flipV="1">
                <a:off x="8141760" y="1206000"/>
                <a:ext cx="360" cy="2205000"/>
              </a:xfrm>
              <a:custGeom>
                <a:avLst/>
                <a:gdLst/>
                <a:ahLst/>
                <a:cxnLst/>
                <a:rect l="l" t="t" r="r" b="b"/>
                <a:pathLst>
                  <a:path w="21600" h="21600">
                    <a:moveTo>
                      <a:pt x="0" y="0"/>
                    </a:moveTo>
                    <a:lnTo>
                      <a:pt x="21600" y="21600"/>
                    </a:lnTo>
                  </a:path>
                </a:pathLst>
              </a:custGeom>
              <a:noFill/>
              <a:ln w="25560">
                <a:solidFill>
                  <a:schemeClr val="tx1"/>
                </a:solidFill>
                <a:tailEnd type="triangle" w="med" len="med"/>
              </a:ln>
            </p:spPr>
            <p:style>
              <a:lnRef idx="1">
                <a:schemeClr val="accent1"/>
              </a:lnRef>
              <a:fillRef idx="0">
                <a:schemeClr val="accent1"/>
              </a:fillRef>
              <a:effectRef idx="0">
                <a:schemeClr val="accent1"/>
              </a:effectRef>
              <a:fontRef idx="minor"/>
            </p:style>
            <p:txBody>
              <a:bodyPr/>
              <a:lstStyle/>
              <a:p>
                <a:endParaRPr lang="en-US"/>
              </a:p>
            </p:txBody>
          </p:sp>
        </p:grpSp>
        <p:sp>
          <p:nvSpPr>
            <p:cNvPr id="227" name="CustomShape 6"/>
            <p:cNvSpPr/>
            <p:nvPr/>
          </p:nvSpPr>
          <p:spPr>
            <a:xfrm>
              <a:off x="10037880" y="3355920"/>
              <a:ext cx="1006920" cy="408600"/>
            </a:xfrm>
            <a:prstGeom prst="rect">
              <a:avLst/>
            </a:prstGeom>
            <a:noFill/>
            <a:ln w="44280">
              <a:noFill/>
            </a:ln>
            <a:effectLst>
              <a:softEdge rad="0"/>
            </a:effectLst>
          </p:spPr>
          <p:style>
            <a:lnRef idx="0">
              <a:scrgbClr r="0" g="0" b="0"/>
            </a:lnRef>
            <a:fillRef idx="0">
              <a:scrgbClr r="0" g="0" b="0"/>
            </a:fillRef>
            <a:effectRef idx="0">
              <a:scrgbClr r="0" g="0" b="0"/>
            </a:effectRef>
            <a:fontRef idx="minor"/>
          </p:style>
          <p:txBody>
            <a:bodyPr wrap="none" lIns="90000" tIns="45000" rIns="90000" bIns="45000">
              <a:noAutofit/>
            </a:bodyPr>
            <a:lstStyle/>
            <a:p>
              <a:pPr>
                <a:lnSpc>
                  <a:spcPct val="100000"/>
                </a:lnSpc>
              </a:pPr>
              <a:r>
                <a:rPr lang="en-US" sz="1800" b="0" strike="noStrike" spc="-1">
                  <a:solidFill>
                    <a:srgbClr val="000000"/>
                  </a:solidFill>
                  <a:latin typeface="Calibri"/>
                </a:rPr>
                <a:t>Fairness</a:t>
              </a:r>
              <a:endParaRPr lang="en-AU" sz="1800" b="0" strike="noStrike" spc="-1">
                <a:latin typeface="Arial"/>
              </a:endParaRPr>
            </a:p>
          </p:txBody>
        </p:sp>
        <p:sp>
          <p:nvSpPr>
            <p:cNvPr id="228" name="CustomShape 7"/>
            <p:cNvSpPr/>
            <p:nvPr/>
          </p:nvSpPr>
          <p:spPr>
            <a:xfrm rot="16200000">
              <a:off x="6906240" y="1879560"/>
              <a:ext cx="1931400" cy="408600"/>
            </a:xfrm>
            <a:prstGeom prst="rect">
              <a:avLst/>
            </a:prstGeom>
            <a:noFill/>
            <a:ln w="44280">
              <a:noFill/>
            </a:ln>
            <a:effectLst>
              <a:softEdge rad="0"/>
            </a:effectLst>
          </p:spPr>
          <p:style>
            <a:lnRef idx="0">
              <a:scrgbClr r="0" g="0" b="0"/>
            </a:lnRef>
            <a:fillRef idx="0">
              <a:scrgbClr r="0" g="0" b="0"/>
            </a:fillRef>
            <a:effectRef idx="0">
              <a:scrgbClr r="0" g="0" b="0"/>
            </a:effectRef>
            <a:fontRef idx="minor"/>
          </p:style>
          <p:txBody>
            <a:bodyPr wrap="none" lIns="90000" tIns="45000" rIns="90000" bIns="45000">
              <a:noAutofit/>
            </a:bodyPr>
            <a:lstStyle/>
            <a:p>
              <a:pPr>
                <a:lnSpc>
                  <a:spcPct val="100000"/>
                </a:lnSpc>
              </a:pPr>
              <a:r>
                <a:rPr lang="en-US" sz="1800" b="0" strike="noStrike" spc="-1">
                  <a:solidFill>
                    <a:srgbClr val="000000"/>
                  </a:solidFill>
                  <a:latin typeface="Calibri"/>
                </a:rPr>
                <a:t>Consumer Welfare</a:t>
              </a:r>
              <a:endParaRPr lang="en-AU" sz="1800" b="0" strike="noStrike" spc="-1">
                <a:latin typeface="Arial"/>
              </a:endParaRPr>
            </a:p>
          </p:txBody>
        </p:sp>
        <p:sp>
          <p:nvSpPr>
            <p:cNvPr id="229" name="CustomShape 8"/>
            <p:cNvSpPr/>
            <p:nvPr/>
          </p:nvSpPr>
          <p:spPr>
            <a:xfrm>
              <a:off x="8187840" y="999720"/>
              <a:ext cx="2652120" cy="2205720"/>
            </a:xfrm>
            <a:prstGeom prst="ellipse">
              <a:avLst/>
            </a:prstGeom>
            <a:gradFill rotWithShape="0">
              <a:gsLst>
                <a:gs pos="0">
                  <a:srgbClr val="FFFCF2"/>
                </a:gs>
                <a:gs pos="100000">
                  <a:srgbClr val="FFE38C"/>
                </a:gs>
              </a:gsLst>
              <a:lin ang="5400000"/>
            </a:gradFill>
            <a:ln>
              <a:solidFill>
                <a:srgbClr val="FFFF0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2400" b="0" strike="noStrike" spc="-1">
                  <a:solidFill>
                    <a:srgbClr val="000000"/>
                  </a:solidFill>
                  <a:latin typeface="Calibri"/>
                </a:rPr>
                <a:t>Fairness-welfare tradeoff???</a:t>
              </a:r>
              <a:endParaRPr lang="en-AU" sz="2400" b="0" strike="noStrike" spc="-1">
                <a:latin typeface="Arial"/>
              </a:endParaRPr>
            </a:p>
          </p:txBody>
        </p:sp>
      </p:grpSp>
      <p:grpSp>
        <p:nvGrpSpPr>
          <p:cNvPr id="230" name="Group 9"/>
          <p:cNvGrpSpPr/>
          <p:nvPr/>
        </p:nvGrpSpPr>
        <p:grpSpPr>
          <a:xfrm>
            <a:off x="1802160" y="4010040"/>
            <a:ext cx="3677040" cy="2843640"/>
            <a:chOff x="1802160" y="4010040"/>
            <a:chExt cx="3677040" cy="2843640"/>
          </a:xfrm>
        </p:grpSpPr>
        <p:grpSp>
          <p:nvGrpSpPr>
            <p:cNvPr id="231" name="Group 10"/>
            <p:cNvGrpSpPr/>
            <p:nvPr/>
          </p:nvGrpSpPr>
          <p:grpSpPr>
            <a:xfrm>
              <a:off x="2160000" y="4295520"/>
              <a:ext cx="3062160" cy="2205000"/>
              <a:chOff x="2160000" y="4295520"/>
              <a:chExt cx="3062160" cy="2205000"/>
            </a:xfrm>
          </p:grpSpPr>
          <p:sp>
            <p:nvSpPr>
              <p:cNvPr id="232" name="CustomShape 11"/>
              <p:cNvSpPr/>
              <p:nvPr/>
            </p:nvSpPr>
            <p:spPr>
              <a:xfrm>
                <a:off x="2160000" y="6317280"/>
                <a:ext cx="3062160" cy="360"/>
              </a:xfrm>
              <a:custGeom>
                <a:avLst/>
                <a:gdLst/>
                <a:ahLst/>
                <a:cxnLst/>
                <a:rect l="l" t="t" r="r" b="b"/>
                <a:pathLst>
                  <a:path w="21600" h="21600">
                    <a:moveTo>
                      <a:pt x="0" y="0"/>
                    </a:moveTo>
                    <a:lnTo>
                      <a:pt x="21600" y="21600"/>
                    </a:lnTo>
                  </a:path>
                </a:pathLst>
              </a:custGeom>
              <a:noFill/>
              <a:ln w="25560">
                <a:solidFill>
                  <a:schemeClr val="tx1"/>
                </a:solidFill>
                <a:tailEnd type="triangle" w="med" len="med"/>
              </a:ln>
            </p:spPr>
            <p:style>
              <a:lnRef idx="1">
                <a:schemeClr val="accent1"/>
              </a:lnRef>
              <a:fillRef idx="0">
                <a:schemeClr val="accent1"/>
              </a:fillRef>
              <a:effectRef idx="0">
                <a:schemeClr val="accent1"/>
              </a:effectRef>
              <a:fontRef idx="minor"/>
            </p:style>
            <p:txBody>
              <a:bodyPr/>
              <a:lstStyle/>
              <a:p>
                <a:endParaRPr lang="en-US"/>
              </a:p>
            </p:txBody>
          </p:sp>
          <p:sp>
            <p:nvSpPr>
              <p:cNvPr id="233" name="CustomShape 12"/>
              <p:cNvSpPr/>
              <p:nvPr/>
            </p:nvSpPr>
            <p:spPr>
              <a:xfrm flipV="1">
                <a:off x="2319120" y="4295160"/>
                <a:ext cx="360" cy="2205000"/>
              </a:xfrm>
              <a:custGeom>
                <a:avLst/>
                <a:gdLst/>
                <a:ahLst/>
                <a:cxnLst/>
                <a:rect l="l" t="t" r="r" b="b"/>
                <a:pathLst>
                  <a:path w="21600" h="21600">
                    <a:moveTo>
                      <a:pt x="0" y="0"/>
                    </a:moveTo>
                    <a:lnTo>
                      <a:pt x="21600" y="21600"/>
                    </a:lnTo>
                  </a:path>
                </a:pathLst>
              </a:custGeom>
              <a:noFill/>
              <a:ln w="25560">
                <a:solidFill>
                  <a:schemeClr val="tx1"/>
                </a:solidFill>
                <a:tailEnd type="triangle" w="med" len="med"/>
              </a:ln>
            </p:spPr>
            <p:style>
              <a:lnRef idx="1">
                <a:schemeClr val="accent1"/>
              </a:lnRef>
              <a:fillRef idx="0">
                <a:schemeClr val="accent1"/>
              </a:fillRef>
              <a:effectRef idx="0">
                <a:schemeClr val="accent1"/>
              </a:effectRef>
              <a:fontRef idx="minor"/>
            </p:style>
            <p:txBody>
              <a:bodyPr/>
              <a:lstStyle/>
              <a:p>
                <a:endParaRPr lang="en-US"/>
              </a:p>
            </p:txBody>
          </p:sp>
        </p:grpSp>
        <p:sp>
          <p:nvSpPr>
            <p:cNvPr id="234" name="CustomShape 13"/>
            <p:cNvSpPr/>
            <p:nvPr/>
          </p:nvSpPr>
          <p:spPr>
            <a:xfrm>
              <a:off x="4472280" y="6445080"/>
              <a:ext cx="1006920" cy="408600"/>
            </a:xfrm>
            <a:prstGeom prst="rect">
              <a:avLst/>
            </a:prstGeom>
            <a:noFill/>
            <a:ln w="44280">
              <a:noFill/>
            </a:ln>
            <a:effectLst>
              <a:softEdge rad="0"/>
            </a:effectLst>
          </p:spPr>
          <p:style>
            <a:lnRef idx="0">
              <a:scrgbClr r="0" g="0" b="0"/>
            </a:lnRef>
            <a:fillRef idx="0">
              <a:scrgbClr r="0" g="0" b="0"/>
            </a:fillRef>
            <a:effectRef idx="0">
              <a:scrgbClr r="0" g="0" b="0"/>
            </a:effectRef>
            <a:fontRef idx="minor"/>
          </p:style>
          <p:txBody>
            <a:bodyPr wrap="none" lIns="90000" tIns="45000" rIns="90000" bIns="45000">
              <a:noAutofit/>
            </a:bodyPr>
            <a:lstStyle/>
            <a:p>
              <a:pPr>
                <a:lnSpc>
                  <a:spcPct val="100000"/>
                </a:lnSpc>
              </a:pPr>
              <a:r>
                <a:rPr lang="en-US" sz="1800" b="0" strike="noStrike" spc="-1">
                  <a:solidFill>
                    <a:srgbClr val="000000"/>
                  </a:solidFill>
                  <a:latin typeface="Calibri"/>
                </a:rPr>
                <a:t>Profit</a:t>
              </a:r>
              <a:endParaRPr lang="en-AU" sz="1800" b="0" strike="noStrike" spc="-1">
                <a:latin typeface="Arial"/>
              </a:endParaRPr>
            </a:p>
          </p:txBody>
        </p:sp>
        <p:sp>
          <p:nvSpPr>
            <p:cNvPr id="235" name="CustomShape 14"/>
            <p:cNvSpPr/>
            <p:nvPr/>
          </p:nvSpPr>
          <p:spPr>
            <a:xfrm rot="16200000">
              <a:off x="995760" y="4919040"/>
              <a:ext cx="2021040" cy="408600"/>
            </a:xfrm>
            <a:prstGeom prst="rect">
              <a:avLst/>
            </a:prstGeom>
            <a:noFill/>
            <a:ln w="44280">
              <a:noFill/>
            </a:ln>
            <a:effectLst>
              <a:softEdge rad="0"/>
            </a:effectLst>
          </p:spPr>
          <p:style>
            <a:lnRef idx="0">
              <a:scrgbClr r="0" g="0" b="0"/>
            </a:lnRef>
            <a:fillRef idx="0">
              <a:scrgbClr r="0" g="0" b="0"/>
            </a:fillRef>
            <a:effectRef idx="0">
              <a:scrgbClr r="0" g="0" b="0"/>
            </a:effectRef>
            <a:fontRef idx="minor"/>
          </p:style>
          <p:txBody>
            <a:bodyPr wrap="none" lIns="90000" tIns="45000" rIns="90000" bIns="45000">
              <a:noAutofit/>
            </a:bodyPr>
            <a:lstStyle/>
            <a:p>
              <a:pPr>
                <a:lnSpc>
                  <a:spcPct val="100000"/>
                </a:lnSpc>
              </a:pPr>
              <a:r>
                <a:rPr lang="en-US" sz="1800" b="0" strike="noStrike" spc="-1">
                  <a:solidFill>
                    <a:srgbClr val="000000"/>
                  </a:solidFill>
                  <a:latin typeface="Calibri"/>
                </a:rPr>
                <a:t>Consumer Welfare</a:t>
              </a:r>
              <a:endParaRPr lang="en-AU" sz="1800" b="0" strike="noStrike" spc="-1">
                <a:latin typeface="Arial"/>
              </a:endParaRPr>
            </a:p>
          </p:txBody>
        </p:sp>
        <p:sp>
          <p:nvSpPr>
            <p:cNvPr id="236" name="CustomShape 15"/>
            <p:cNvSpPr/>
            <p:nvPr/>
          </p:nvSpPr>
          <p:spPr>
            <a:xfrm>
              <a:off x="2369880" y="4010040"/>
              <a:ext cx="2605680" cy="2249280"/>
            </a:xfrm>
            <a:prstGeom prst="ellipse">
              <a:avLst/>
            </a:prstGeom>
            <a:gradFill rotWithShape="0">
              <a:gsLst>
                <a:gs pos="0">
                  <a:srgbClr val="FFFCF2"/>
                </a:gs>
                <a:gs pos="100000">
                  <a:srgbClr val="FFE38C"/>
                </a:gs>
              </a:gsLst>
              <a:lin ang="5400000"/>
            </a:gradFill>
            <a:ln>
              <a:solidFill>
                <a:srgbClr val="FFFF0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2400" b="0" i="1" strike="noStrike" spc="-1">
                  <a:solidFill>
                    <a:srgbClr val="000000"/>
                  </a:solidFill>
                  <a:latin typeface="Calibri"/>
                </a:rPr>
                <a:t>Who</a:t>
              </a:r>
              <a:r>
                <a:rPr lang="en-US" sz="2400" b="0" strike="noStrike" spc="-1">
                  <a:solidFill>
                    <a:srgbClr val="000000"/>
                  </a:solidFill>
                  <a:latin typeface="Calibri"/>
                </a:rPr>
                <a:t> pays the cost of fairness???</a:t>
              </a:r>
              <a:endParaRPr lang="en-AU" sz="2400" b="0" strike="noStrike" spc="-1">
                <a:latin typeface="Arial"/>
              </a:endParaRPr>
            </a:p>
          </p:txBody>
        </p:sp>
      </p:grpSp>
      <p:grpSp>
        <p:nvGrpSpPr>
          <p:cNvPr id="237" name="Group 16"/>
          <p:cNvGrpSpPr/>
          <p:nvPr/>
        </p:nvGrpSpPr>
        <p:grpSpPr>
          <a:xfrm>
            <a:off x="7667640" y="4104000"/>
            <a:ext cx="3436200" cy="2696760"/>
            <a:chOff x="7667640" y="4104000"/>
            <a:chExt cx="3436200" cy="2696760"/>
          </a:xfrm>
        </p:grpSpPr>
        <p:grpSp>
          <p:nvGrpSpPr>
            <p:cNvPr id="238" name="Group 17"/>
            <p:cNvGrpSpPr/>
            <p:nvPr/>
          </p:nvGrpSpPr>
          <p:grpSpPr>
            <a:xfrm>
              <a:off x="8012880" y="4252320"/>
              <a:ext cx="3062160" cy="2205000"/>
              <a:chOff x="8012880" y="4252320"/>
              <a:chExt cx="3062160" cy="2205000"/>
            </a:xfrm>
          </p:grpSpPr>
          <p:sp>
            <p:nvSpPr>
              <p:cNvPr id="239" name="CustomShape 18"/>
              <p:cNvSpPr/>
              <p:nvPr/>
            </p:nvSpPr>
            <p:spPr>
              <a:xfrm>
                <a:off x="8012880" y="6274080"/>
                <a:ext cx="3062160" cy="360"/>
              </a:xfrm>
              <a:custGeom>
                <a:avLst/>
                <a:gdLst/>
                <a:ahLst/>
                <a:cxnLst/>
                <a:rect l="l" t="t" r="r" b="b"/>
                <a:pathLst>
                  <a:path w="21600" h="21600">
                    <a:moveTo>
                      <a:pt x="0" y="0"/>
                    </a:moveTo>
                    <a:lnTo>
                      <a:pt x="21600" y="21600"/>
                    </a:lnTo>
                  </a:path>
                </a:pathLst>
              </a:custGeom>
              <a:noFill/>
              <a:ln w="25560">
                <a:solidFill>
                  <a:schemeClr val="tx1"/>
                </a:solidFill>
                <a:tailEnd type="triangle" w="med" len="med"/>
              </a:ln>
            </p:spPr>
            <p:style>
              <a:lnRef idx="1">
                <a:schemeClr val="accent1"/>
              </a:lnRef>
              <a:fillRef idx="0">
                <a:schemeClr val="accent1"/>
              </a:fillRef>
              <a:effectRef idx="0">
                <a:schemeClr val="accent1"/>
              </a:effectRef>
              <a:fontRef idx="minor"/>
            </p:style>
            <p:txBody>
              <a:bodyPr/>
              <a:lstStyle/>
              <a:p>
                <a:endParaRPr lang="en-US"/>
              </a:p>
            </p:txBody>
          </p:sp>
          <p:sp>
            <p:nvSpPr>
              <p:cNvPr id="240" name="CustomShape 19"/>
              <p:cNvSpPr/>
              <p:nvPr/>
            </p:nvSpPr>
            <p:spPr>
              <a:xfrm flipV="1">
                <a:off x="8172000" y="4251960"/>
                <a:ext cx="360" cy="2205000"/>
              </a:xfrm>
              <a:custGeom>
                <a:avLst/>
                <a:gdLst/>
                <a:ahLst/>
                <a:cxnLst/>
                <a:rect l="l" t="t" r="r" b="b"/>
                <a:pathLst>
                  <a:path w="21600" h="21600">
                    <a:moveTo>
                      <a:pt x="0" y="0"/>
                    </a:moveTo>
                    <a:lnTo>
                      <a:pt x="21600" y="21600"/>
                    </a:lnTo>
                  </a:path>
                </a:pathLst>
              </a:custGeom>
              <a:noFill/>
              <a:ln w="25560">
                <a:solidFill>
                  <a:schemeClr val="tx1"/>
                </a:solidFill>
                <a:tailEnd type="triangle" w="med" len="med"/>
              </a:ln>
            </p:spPr>
            <p:style>
              <a:lnRef idx="1">
                <a:schemeClr val="accent1"/>
              </a:lnRef>
              <a:fillRef idx="0">
                <a:schemeClr val="accent1"/>
              </a:fillRef>
              <a:effectRef idx="0">
                <a:schemeClr val="accent1"/>
              </a:effectRef>
              <a:fontRef idx="minor"/>
            </p:style>
            <p:txBody>
              <a:bodyPr/>
              <a:lstStyle/>
              <a:p>
                <a:endParaRPr lang="en-US"/>
              </a:p>
            </p:txBody>
          </p:sp>
        </p:grpSp>
        <p:sp>
          <p:nvSpPr>
            <p:cNvPr id="241" name="CustomShape 20"/>
            <p:cNvSpPr/>
            <p:nvPr/>
          </p:nvSpPr>
          <p:spPr>
            <a:xfrm>
              <a:off x="9155520" y="6392160"/>
              <a:ext cx="1919160" cy="408600"/>
            </a:xfrm>
            <a:prstGeom prst="rect">
              <a:avLst/>
            </a:prstGeom>
            <a:noFill/>
            <a:ln w="44280">
              <a:noFill/>
            </a:ln>
            <a:effectLst>
              <a:softEdge rad="0"/>
            </a:effectLst>
          </p:spPr>
          <p:style>
            <a:lnRef idx="0">
              <a:scrgbClr r="0" g="0" b="0"/>
            </a:lnRef>
            <a:fillRef idx="0">
              <a:scrgbClr r="0" g="0" b="0"/>
            </a:fillRef>
            <a:effectRef idx="0">
              <a:scrgbClr r="0" g="0" b="0"/>
            </a:effectRef>
            <a:fontRef idx="minor"/>
          </p:style>
          <p:txBody>
            <a:bodyPr wrap="none" lIns="90000" tIns="45000" rIns="90000" bIns="45000">
              <a:noAutofit/>
            </a:bodyPr>
            <a:lstStyle/>
            <a:p>
              <a:pPr>
                <a:lnSpc>
                  <a:spcPct val="100000"/>
                </a:lnSpc>
              </a:pPr>
              <a:r>
                <a:rPr lang="en-US" sz="1800" b="0" strike="noStrike" spc="-1">
                  <a:solidFill>
                    <a:srgbClr val="000000"/>
                  </a:solidFill>
                  <a:latin typeface="Calibri"/>
                </a:rPr>
                <a:t>Welfare of Group 1</a:t>
              </a:r>
              <a:endParaRPr lang="en-AU" sz="1800" b="0" strike="noStrike" spc="-1">
                <a:latin typeface="Arial"/>
              </a:endParaRPr>
            </a:p>
          </p:txBody>
        </p:sp>
        <p:sp>
          <p:nvSpPr>
            <p:cNvPr id="242" name="CustomShape 21"/>
            <p:cNvSpPr/>
            <p:nvPr/>
          </p:nvSpPr>
          <p:spPr>
            <a:xfrm rot="16200000">
              <a:off x="6906240" y="5014800"/>
              <a:ext cx="1931400" cy="408600"/>
            </a:xfrm>
            <a:prstGeom prst="rect">
              <a:avLst/>
            </a:prstGeom>
            <a:noFill/>
            <a:ln w="44280">
              <a:noFill/>
            </a:ln>
            <a:effectLst>
              <a:softEdge rad="0"/>
            </a:effectLst>
          </p:spPr>
          <p:style>
            <a:lnRef idx="0">
              <a:scrgbClr r="0" g="0" b="0"/>
            </a:lnRef>
            <a:fillRef idx="0">
              <a:scrgbClr r="0" g="0" b="0"/>
            </a:fillRef>
            <a:effectRef idx="0">
              <a:scrgbClr r="0" g="0" b="0"/>
            </a:effectRef>
            <a:fontRef idx="minor"/>
          </p:style>
          <p:txBody>
            <a:bodyPr wrap="none" lIns="90000" tIns="45000" rIns="90000" bIns="45000">
              <a:noAutofit/>
            </a:bodyPr>
            <a:lstStyle/>
            <a:p>
              <a:pPr>
                <a:lnSpc>
                  <a:spcPct val="100000"/>
                </a:lnSpc>
              </a:pPr>
              <a:r>
                <a:rPr lang="en-US" sz="1800" b="0" strike="noStrike" spc="-1">
                  <a:solidFill>
                    <a:srgbClr val="000000"/>
                  </a:solidFill>
                  <a:latin typeface="Calibri"/>
                </a:rPr>
                <a:t>Welfare of Group 2</a:t>
              </a:r>
              <a:endParaRPr lang="en-AU" sz="1800" b="0" strike="noStrike" spc="-1">
                <a:latin typeface="Arial"/>
              </a:endParaRPr>
            </a:p>
          </p:txBody>
        </p:sp>
        <p:sp>
          <p:nvSpPr>
            <p:cNvPr id="243" name="CustomShape 22"/>
            <p:cNvSpPr/>
            <p:nvPr/>
          </p:nvSpPr>
          <p:spPr>
            <a:xfrm>
              <a:off x="8200800" y="4104000"/>
              <a:ext cx="2903040" cy="2135520"/>
            </a:xfrm>
            <a:prstGeom prst="ellipse">
              <a:avLst/>
            </a:prstGeom>
            <a:gradFill rotWithShape="0">
              <a:gsLst>
                <a:gs pos="0">
                  <a:srgbClr val="FFFCF2"/>
                </a:gs>
                <a:gs pos="100000">
                  <a:srgbClr val="FFE38C"/>
                </a:gs>
              </a:gsLst>
              <a:lin ang="5400000"/>
            </a:gradFill>
            <a:ln>
              <a:solidFill>
                <a:srgbClr val="FFFF00"/>
              </a:solid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en-US" sz="2400" b="0" strike="noStrike" spc="-1">
                  <a:solidFill>
                    <a:srgbClr val="000000"/>
                  </a:solidFill>
                  <a:latin typeface="Calibri"/>
                </a:rPr>
                <a:t>Does fairness </a:t>
              </a:r>
              <a:r>
                <a:rPr lang="en-US" sz="2400" b="0" i="1" strike="noStrike" spc="-1">
                  <a:solidFill>
                    <a:srgbClr val="000000"/>
                  </a:solidFill>
                  <a:latin typeface="Calibri"/>
                </a:rPr>
                <a:t>benefit</a:t>
              </a:r>
              <a:r>
                <a:rPr lang="en-US" sz="2400" b="0" strike="noStrike" spc="-1">
                  <a:solidFill>
                    <a:srgbClr val="000000"/>
                  </a:solidFill>
                  <a:latin typeface="Calibri"/>
                </a:rPr>
                <a:t> the disadvantaged???</a:t>
              </a:r>
              <a:endParaRPr lang="en-AU" sz="2400" b="0" strike="noStrike" spc="-1">
                <a:latin typeface="Arial"/>
              </a:endParaRPr>
            </a:p>
          </p:txBody>
        </p:sp>
      </p:grpSp>
      <p:sp>
        <p:nvSpPr>
          <p:cNvPr id="244" name="CustomShape 23"/>
          <p:cNvSpPr/>
          <p:nvPr/>
        </p:nvSpPr>
        <p:spPr>
          <a:xfrm>
            <a:off x="5641560" y="1769760"/>
            <a:ext cx="1576800" cy="752760"/>
          </a:xfrm>
          <a:prstGeom prst="rightArrow">
            <a:avLst>
              <a:gd name="adj1" fmla="val 50000"/>
              <a:gd name="adj2" fmla="val 50000"/>
            </a:avLst>
          </a:prstGeom>
          <a:gradFill rotWithShape="0">
            <a:gsLst>
              <a:gs pos="0">
                <a:srgbClr val="F6F8FC"/>
              </a:gs>
              <a:gs pos="100000">
                <a:srgbClr val="ABC0E4"/>
              </a:gs>
            </a:gsLst>
            <a:lin ang="5400000"/>
          </a:gradFill>
          <a:ln/>
        </p:spPr>
        <p:style>
          <a:lnRef idx="2">
            <a:schemeClr val="accent1">
              <a:shade val="50000"/>
            </a:schemeClr>
          </a:lnRef>
          <a:fillRef idx="1">
            <a:schemeClr val="accent1"/>
          </a:fillRef>
          <a:effectRef idx="0">
            <a:schemeClr val="accent1"/>
          </a:effectRef>
          <a:fontRef idx="minor"/>
        </p:style>
        <p:txBody>
          <a:bodyPr/>
          <a:lstStyle/>
          <a:p>
            <a:endParaRPr lang="en-US"/>
          </a:p>
        </p:txBody>
      </p:sp>
      <p:sp>
        <p:nvSpPr>
          <p:cNvPr id="245" name="CustomShape 24"/>
          <p:cNvSpPr/>
          <p:nvPr/>
        </p:nvSpPr>
        <p:spPr>
          <a:xfrm rot="1962000">
            <a:off x="5229720" y="3028320"/>
            <a:ext cx="1527840" cy="784800"/>
          </a:xfrm>
          <a:prstGeom prst="rightArrow">
            <a:avLst>
              <a:gd name="adj1" fmla="val 50000"/>
              <a:gd name="adj2" fmla="val 50000"/>
            </a:avLst>
          </a:prstGeom>
          <a:gradFill rotWithShape="0">
            <a:gsLst>
              <a:gs pos="0">
                <a:srgbClr val="F6F8FC"/>
              </a:gs>
              <a:gs pos="100000">
                <a:srgbClr val="ABC0E4"/>
              </a:gs>
            </a:gsLst>
            <a:lin ang="7362000"/>
          </a:gradFill>
          <a:ln/>
        </p:spPr>
        <p:style>
          <a:lnRef idx="2">
            <a:schemeClr val="accent1">
              <a:shade val="50000"/>
            </a:schemeClr>
          </a:lnRef>
          <a:fillRef idx="1">
            <a:schemeClr val="accent1"/>
          </a:fillRef>
          <a:effectRef idx="0">
            <a:schemeClr val="accent1"/>
          </a:effectRef>
          <a:fontRef idx="minor"/>
        </p:style>
        <p:txBody>
          <a:bodyPr/>
          <a:lstStyle/>
          <a:p>
            <a:endParaRPr lang="en-US"/>
          </a:p>
        </p:txBody>
      </p:sp>
      <p:sp>
        <p:nvSpPr>
          <p:cNvPr id="246" name="CustomShape 25"/>
          <p:cNvSpPr/>
          <p:nvPr/>
        </p:nvSpPr>
        <p:spPr>
          <a:xfrm rot="5400000">
            <a:off x="3983760" y="3342240"/>
            <a:ext cx="916560" cy="744840"/>
          </a:xfrm>
          <a:prstGeom prst="rightArrow">
            <a:avLst>
              <a:gd name="adj1" fmla="val 50000"/>
              <a:gd name="adj2" fmla="val 50000"/>
            </a:avLst>
          </a:prstGeom>
          <a:gradFill rotWithShape="0">
            <a:gsLst>
              <a:gs pos="0">
                <a:srgbClr val="F6F8FC"/>
              </a:gs>
              <a:gs pos="100000">
                <a:srgbClr val="ABC0E4"/>
              </a:gs>
            </a:gsLst>
            <a:lin ang="10800000"/>
          </a:gradFill>
          <a:ln/>
        </p:spPr>
        <p:style>
          <a:lnRef idx="2">
            <a:schemeClr val="accent1">
              <a:shade val="50000"/>
            </a:schemeClr>
          </a:lnRef>
          <a:fillRef idx="1">
            <a:schemeClr val="accent1"/>
          </a:fillRef>
          <a:effectRef idx="0">
            <a:schemeClr val="accent1"/>
          </a:effectRef>
          <a:fontRef idx="minor"/>
        </p:style>
        <p:txBody>
          <a:bodyPr/>
          <a:lstStyle/>
          <a:p>
            <a:endParaRPr lang="en-US"/>
          </a:p>
        </p:txBody>
      </p:sp>
      <p:grpSp>
        <p:nvGrpSpPr>
          <p:cNvPr id="247" name="Group 26"/>
          <p:cNvGrpSpPr/>
          <p:nvPr/>
        </p:nvGrpSpPr>
        <p:grpSpPr>
          <a:xfrm>
            <a:off x="142920" y="652680"/>
            <a:ext cx="4715640" cy="3139200"/>
            <a:chOff x="142920" y="652680"/>
            <a:chExt cx="4715640" cy="3139200"/>
          </a:xfrm>
        </p:grpSpPr>
        <p:sp>
          <p:nvSpPr>
            <p:cNvPr id="248" name="CustomShape 27"/>
            <p:cNvSpPr/>
            <p:nvPr/>
          </p:nvSpPr>
          <p:spPr>
            <a:xfrm>
              <a:off x="1839960" y="3386880"/>
              <a:ext cx="1522800" cy="405000"/>
            </a:xfrm>
            <a:prstGeom prst="rect">
              <a:avLst/>
            </a:prstGeom>
            <a:noFill/>
            <a:ln w="44280">
              <a:noFill/>
            </a:ln>
            <a:effectLst>
              <a:softEdge rad="0"/>
            </a:effectLst>
          </p:spPr>
          <p:style>
            <a:lnRef idx="0">
              <a:scrgbClr r="0" g="0" b="0"/>
            </a:lnRef>
            <a:fillRef idx="0">
              <a:scrgbClr r="0" g="0" b="0"/>
            </a:fillRef>
            <a:effectRef idx="0">
              <a:scrgbClr r="0" g="0" b="0"/>
            </a:effectRef>
            <a:fontRef idx="minor"/>
          </p:style>
          <p:txBody>
            <a:bodyPr wrap="none" lIns="90000" tIns="45000" rIns="90000" bIns="45000">
              <a:noAutofit/>
            </a:bodyPr>
            <a:lstStyle/>
            <a:p>
              <a:pPr>
                <a:lnSpc>
                  <a:spcPct val="100000"/>
                </a:lnSpc>
              </a:pPr>
              <a:r>
                <a:rPr lang="en-US" sz="1800" b="0" strike="noStrike" spc="-1">
                  <a:solidFill>
                    <a:srgbClr val="000000"/>
                  </a:solidFill>
                  <a:latin typeface="Calibri"/>
                </a:rPr>
                <a:t>Fairness metric</a:t>
              </a:r>
              <a:endParaRPr lang="en-AU" sz="1800" b="0" strike="noStrike" spc="-1">
                <a:latin typeface="Arial"/>
              </a:endParaRPr>
            </a:p>
          </p:txBody>
        </p:sp>
        <p:grpSp>
          <p:nvGrpSpPr>
            <p:cNvPr id="249" name="Group 28"/>
            <p:cNvGrpSpPr/>
            <p:nvPr/>
          </p:nvGrpSpPr>
          <p:grpSpPr>
            <a:xfrm>
              <a:off x="142920" y="652680"/>
              <a:ext cx="4715640" cy="2785680"/>
              <a:chOff x="142920" y="652680"/>
              <a:chExt cx="4715640" cy="2785680"/>
            </a:xfrm>
          </p:grpSpPr>
          <p:grpSp>
            <p:nvGrpSpPr>
              <p:cNvPr id="250" name="Group 29"/>
              <p:cNvGrpSpPr/>
              <p:nvPr/>
            </p:nvGrpSpPr>
            <p:grpSpPr>
              <a:xfrm>
                <a:off x="471240" y="1252080"/>
                <a:ext cx="2827080" cy="2186280"/>
                <a:chOff x="471240" y="1252080"/>
                <a:chExt cx="2827080" cy="2186280"/>
              </a:xfrm>
            </p:grpSpPr>
            <p:sp>
              <p:nvSpPr>
                <p:cNvPr id="251" name="CustomShape 30"/>
                <p:cNvSpPr/>
                <p:nvPr/>
              </p:nvSpPr>
              <p:spPr>
                <a:xfrm>
                  <a:off x="471240" y="3256560"/>
                  <a:ext cx="2827080" cy="360"/>
                </a:xfrm>
                <a:custGeom>
                  <a:avLst/>
                  <a:gdLst/>
                  <a:ahLst/>
                  <a:cxnLst/>
                  <a:rect l="l" t="t" r="r" b="b"/>
                  <a:pathLst>
                    <a:path w="21600" h="21600">
                      <a:moveTo>
                        <a:pt x="0" y="0"/>
                      </a:moveTo>
                      <a:lnTo>
                        <a:pt x="21600" y="21600"/>
                      </a:lnTo>
                    </a:path>
                  </a:pathLst>
                </a:custGeom>
                <a:noFill/>
                <a:ln w="25560">
                  <a:solidFill>
                    <a:schemeClr val="tx1"/>
                  </a:solidFill>
                  <a:tailEnd type="triangle" w="med" len="med"/>
                </a:ln>
              </p:spPr>
              <p:style>
                <a:lnRef idx="1">
                  <a:schemeClr val="accent1"/>
                </a:lnRef>
                <a:fillRef idx="0">
                  <a:schemeClr val="accent1"/>
                </a:fillRef>
                <a:effectRef idx="0">
                  <a:schemeClr val="accent1"/>
                </a:effectRef>
                <a:fontRef idx="minor"/>
              </p:style>
              <p:txBody>
                <a:bodyPr/>
                <a:lstStyle/>
                <a:p>
                  <a:endParaRPr lang="en-US"/>
                </a:p>
              </p:txBody>
            </p:sp>
            <p:sp>
              <p:nvSpPr>
                <p:cNvPr id="252" name="CustomShape 31"/>
                <p:cNvSpPr/>
                <p:nvPr/>
              </p:nvSpPr>
              <p:spPr>
                <a:xfrm flipV="1">
                  <a:off x="618120" y="1251720"/>
                  <a:ext cx="360" cy="2186280"/>
                </a:xfrm>
                <a:custGeom>
                  <a:avLst/>
                  <a:gdLst/>
                  <a:ahLst/>
                  <a:cxnLst/>
                  <a:rect l="l" t="t" r="r" b="b"/>
                  <a:pathLst>
                    <a:path w="21600" h="21600">
                      <a:moveTo>
                        <a:pt x="0" y="0"/>
                      </a:moveTo>
                      <a:lnTo>
                        <a:pt x="21600" y="21600"/>
                      </a:lnTo>
                    </a:path>
                  </a:pathLst>
                </a:custGeom>
                <a:noFill/>
                <a:ln w="25560">
                  <a:solidFill>
                    <a:schemeClr val="tx1"/>
                  </a:solidFill>
                  <a:tailEnd type="triangle" w="med" len="med"/>
                </a:ln>
              </p:spPr>
              <p:style>
                <a:lnRef idx="1">
                  <a:schemeClr val="accent1"/>
                </a:lnRef>
                <a:fillRef idx="0">
                  <a:schemeClr val="accent1"/>
                </a:fillRef>
                <a:effectRef idx="0">
                  <a:schemeClr val="accent1"/>
                </a:effectRef>
                <a:fontRef idx="minor"/>
              </p:style>
              <p:txBody>
                <a:bodyPr/>
                <a:lstStyle/>
                <a:p>
                  <a:endParaRPr lang="en-US"/>
                </a:p>
              </p:txBody>
            </p:sp>
          </p:grpSp>
          <p:sp>
            <p:nvSpPr>
              <p:cNvPr id="253" name="CustomShape 32"/>
              <p:cNvSpPr/>
              <p:nvPr/>
            </p:nvSpPr>
            <p:spPr>
              <a:xfrm rot="16200000">
                <a:off x="-167400" y="1473480"/>
                <a:ext cx="998280" cy="377280"/>
              </a:xfrm>
              <a:prstGeom prst="rect">
                <a:avLst/>
              </a:prstGeom>
              <a:noFill/>
              <a:ln w="44280">
                <a:noFill/>
              </a:ln>
              <a:effectLst>
                <a:softEdge rad="0"/>
              </a:effectLst>
            </p:spPr>
            <p:style>
              <a:lnRef idx="0">
                <a:scrgbClr r="0" g="0" b="0"/>
              </a:lnRef>
              <a:fillRef idx="0">
                <a:scrgbClr r="0" g="0" b="0"/>
              </a:fillRef>
              <a:effectRef idx="0">
                <a:scrgbClr r="0" g="0" b="0"/>
              </a:effectRef>
              <a:fontRef idx="minor"/>
            </p:style>
            <p:txBody>
              <a:bodyPr wrap="none" lIns="90000" tIns="45000" rIns="90000" bIns="45000">
                <a:noAutofit/>
              </a:bodyPr>
              <a:lstStyle/>
              <a:p>
                <a:pPr>
                  <a:lnSpc>
                    <a:spcPct val="100000"/>
                  </a:lnSpc>
                </a:pPr>
                <a:r>
                  <a:rPr lang="en-US" sz="1800" b="0" strike="noStrike" spc="-1">
                    <a:solidFill>
                      <a:srgbClr val="000000"/>
                    </a:solidFill>
                    <a:latin typeface="Calibri"/>
                  </a:rPr>
                  <a:t>Accuracy</a:t>
                </a:r>
                <a:endParaRPr lang="en-AU" sz="1800" b="0" strike="noStrike" spc="-1">
                  <a:latin typeface="Arial"/>
                </a:endParaRPr>
              </a:p>
            </p:txBody>
          </p:sp>
          <p:sp>
            <p:nvSpPr>
              <p:cNvPr id="254" name="CustomShape 33"/>
              <p:cNvSpPr/>
              <p:nvPr/>
            </p:nvSpPr>
            <p:spPr>
              <a:xfrm>
                <a:off x="1025640" y="1510200"/>
                <a:ext cx="168120" cy="181080"/>
              </a:xfrm>
              <a:prstGeom prst="ellipse">
                <a:avLst/>
              </a:prstGeom>
              <a:ln/>
            </p:spPr>
            <p:style>
              <a:lnRef idx="2">
                <a:schemeClr val="accent1">
                  <a:shade val="50000"/>
                </a:schemeClr>
              </a:lnRef>
              <a:fillRef idx="1">
                <a:schemeClr val="accent1"/>
              </a:fillRef>
              <a:effectRef idx="0">
                <a:schemeClr val="accent1"/>
              </a:effectRef>
              <a:fontRef idx="minor"/>
            </p:style>
            <p:txBody>
              <a:bodyPr/>
              <a:lstStyle/>
              <a:p>
                <a:endParaRPr lang="en-US"/>
              </a:p>
            </p:txBody>
          </p:sp>
          <p:sp>
            <p:nvSpPr>
              <p:cNvPr id="255" name="CustomShape 34"/>
              <p:cNvSpPr/>
              <p:nvPr/>
            </p:nvSpPr>
            <p:spPr>
              <a:xfrm>
                <a:off x="1821960" y="1809360"/>
                <a:ext cx="168120" cy="18108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p:style>
            <p:txBody>
              <a:bodyPr/>
              <a:lstStyle/>
              <a:p>
                <a:endParaRPr lang="en-US"/>
              </a:p>
            </p:txBody>
          </p:sp>
          <p:sp>
            <p:nvSpPr>
              <p:cNvPr id="256" name="CustomShape 35"/>
              <p:cNvSpPr/>
              <p:nvPr/>
            </p:nvSpPr>
            <p:spPr>
              <a:xfrm>
                <a:off x="2368800" y="2636280"/>
                <a:ext cx="168120" cy="1810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en-US"/>
              </a:p>
            </p:txBody>
          </p:sp>
          <p:sp>
            <p:nvSpPr>
              <p:cNvPr id="257" name="CustomShape 36"/>
              <p:cNvSpPr/>
              <p:nvPr/>
            </p:nvSpPr>
            <p:spPr>
              <a:xfrm>
                <a:off x="1482480" y="2164320"/>
                <a:ext cx="168120" cy="18108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p:style>
            <p:txBody>
              <a:bodyPr/>
              <a:lstStyle/>
              <a:p>
                <a:endParaRPr lang="en-US"/>
              </a:p>
            </p:txBody>
          </p:sp>
          <p:grpSp>
            <p:nvGrpSpPr>
              <p:cNvPr id="258" name="Group 37"/>
              <p:cNvGrpSpPr/>
              <p:nvPr/>
            </p:nvGrpSpPr>
            <p:grpSpPr>
              <a:xfrm>
                <a:off x="736560" y="652680"/>
                <a:ext cx="4122000" cy="2154600"/>
                <a:chOff x="736560" y="652680"/>
                <a:chExt cx="4122000" cy="2154600"/>
              </a:xfrm>
            </p:grpSpPr>
            <p:sp>
              <p:nvSpPr>
                <p:cNvPr id="259" name="CustomShape 38"/>
                <p:cNvSpPr/>
                <p:nvPr/>
              </p:nvSpPr>
              <p:spPr>
                <a:xfrm>
                  <a:off x="736560" y="652680"/>
                  <a:ext cx="2507760" cy="423000"/>
                </a:xfrm>
                <a:prstGeom prst="rect">
                  <a:avLst/>
                </a:prstGeom>
                <a:noFill/>
                <a:ln w="44280" cap="rnd">
                  <a:solidFill>
                    <a:srgbClr val="00B0F0"/>
                  </a:solidFill>
                  <a:round/>
                </a:ln>
                <a:effectLst>
                  <a:softEdge rad="0"/>
                </a:effectLst>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en-US" sz="1800" b="0" strike="noStrike" spc="-1">
                      <a:solidFill>
                        <a:srgbClr val="000000"/>
                      </a:solidFill>
                      <a:latin typeface="Calibri"/>
                    </a:rPr>
                    <a:t>Fairness-accuracy tradeoff</a:t>
                  </a:r>
                  <a:endParaRPr lang="en-AU" sz="1800" b="0" strike="noStrike" spc="-1">
                    <a:latin typeface="Arial"/>
                  </a:endParaRPr>
                </a:p>
              </p:txBody>
            </p:sp>
            <p:sp>
              <p:nvSpPr>
                <p:cNvPr id="260" name="CustomShape 39"/>
                <p:cNvSpPr/>
                <p:nvPr/>
              </p:nvSpPr>
              <p:spPr>
                <a:xfrm>
                  <a:off x="2998800" y="1524600"/>
                  <a:ext cx="1859760" cy="1282680"/>
                </a:xfrm>
                <a:prstGeom prst="rect">
                  <a:avLst/>
                </a:prstGeom>
                <a:noFill/>
                <a:ln w="44280" cap="rnd">
                  <a:solidFill>
                    <a:srgbClr val="00B0F0"/>
                  </a:solidFill>
                  <a:round/>
                </a:ln>
                <a:effectLst>
                  <a:softEdge rad="0"/>
                </a:effectLst>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ctr">
                    <a:lnSpc>
                      <a:spcPct val="100000"/>
                    </a:lnSpc>
                  </a:pPr>
                  <a:r>
                    <a:rPr lang="en-US" sz="1800" b="0" strike="noStrike" spc="-1">
                      <a:solidFill>
                        <a:srgbClr val="000000"/>
                      </a:solidFill>
                      <a:latin typeface="Calibri"/>
                    </a:rPr>
                    <a:t>    Algorithm 1</a:t>
                  </a:r>
                  <a:endParaRPr lang="en-AU" sz="1800" b="0" strike="noStrike" spc="-1">
                    <a:latin typeface="Arial"/>
                  </a:endParaRPr>
                </a:p>
                <a:p>
                  <a:pPr algn="ctr">
                    <a:lnSpc>
                      <a:spcPct val="100000"/>
                    </a:lnSpc>
                  </a:pPr>
                  <a:r>
                    <a:rPr lang="en-US" sz="1800" b="0" strike="noStrike" spc="-1">
                      <a:solidFill>
                        <a:srgbClr val="000000"/>
                      </a:solidFill>
                      <a:latin typeface="Calibri"/>
                    </a:rPr>
                    <a:t>    Algorithm 2</a:t>
                  </a:r>
                  <a:endParaRPr lang="en-AU" sz="1800" b="0" strike="noStrike" spc="-1">
                    <a:latin typeface="Arial"/>
                  </a:endParaRPr>
                </a:p>
                <a:p>
                  <a:pPr algn="ctr">
                    <a:lnSpc>
                      <a:spcPct val="100000"/>
                    </a:lnSpc>
                  </a:pPr>
                  <a:r>
                    <a:rPr lang="en-US" sz="1800" b="0" strike="noStrike" spc="-1">
                      <a:solidFill>
                        <a:srgbClr val="000000"/>
                      </a:solidFill>
                      <a:latin typeface="Calibri"/>
                    </a:rPr>
                    <a:t>    Algorithm 3 </a:t>
                  </a:r>
                  <a:endParaRPr lang="en-AU" sz="1800" b="0" strike="noStrike" spc="-1">
                    <a:latin typeface="Arial"/>
                  </a:endParaRPr>
                </a:p>
                <a:p>
                  <a:pPr algn="ctr">
                    <a:lnSpc>
                      <a:spcPct val="100000"/>
                    </a:lnSpc>
                  </a:pPr>
                  <a:r>
                    <a:rPr lang="en-US" sz="1800" b="0" strike="noStrike" spc="-1">
                      <a:solidFill>
                        <a:srgbClr val="000000"/>
                      </a:solidFill>
                      <a:latin typeface="Calibri"/>
                    </a:rPr>
                    <a:t>    Algorithm 4</a:t>
                  </a:r>
                  <a:endParaRPr lang="en-AU" sz="1800" b="0" strike="noStrike" spc="-1">
                    <a:latin typeface="Arial"/>
                  </a:endParaRPr>
                </a:p>
              </p:txBody>
            </p:sp>
          </p:grpSp>
        </p:grpSp>
        <p:grpSp>
          <p:nvGrpSpPr>
            <p:cNvPr id="261" name="Group 40"/>
            <p:cNvGrpSpPr/>
            <p:nvPr/>
          </p:nvGrpSpPr>
          <p:grpSpPr>
            <a:xfrm>
              <a:off x="3194280" y="1672200"/>
              <a:ext cx="169920" cy="995040"/>
              <a:chOff x="3194280" y="1672200"/>
              <a:chExt cx="169920" cy="995040"/>
            </a:xfrm>
          </p:grpSpPr>
          <p:sp>
            <p:nvSpPr>
              <p:cNvPr id="262" name="CustomShape 41"/>
              <p:cNvSpPr/>
              <p:nvPr/>
            </p:nvSpPr>
            <p:spPr>
              <a:xfrm>
                <a:off x="3194280" y="1672200"/>
                <a:ext cx="168120" cy="181080"/>
              </a:xfrm>
              <a:prstGeom prst="ellipse">
                <a:avLst/>
              </a:prstGeom>
              <a:ln>
                <a:noFill/>
              </a:ln>
            </p:spPr>
            <p:style>
              <a:lnRef idx="2">
                <a:schemeClr val="accent1">
                  <a:shade val="50000"/>
                </a:schemeClr>
              </a:lnRef>
              <a:fillRef idx="1">
                <a:schemeClr val="accent1"/>
              </a:fillRef>
              <a:effectRef idx="0">
                <a:schemeClr val="accent1"/>
              </a:effectRef>
              <a:fontRef idx="minor"/>
            </p:style>
            <p:txBody>
              <a:bodyPr/>
              <a:lstStyle/>
              <a:p>
                <a:endParaRPr lang="en-US"/>
              </a:p>
            </p:txBody>
          </p:sp>
          <p:sp>
            <p:nvSpPr>
              <p:cNvPr id="263" name="CustomShape 42"/>
              <p:cNvSpPr/>
              <p:nvPr/>
            </p:nvSpPr>
            <p:spPr>
              <a:xfrm>
                <a:off x="3196080" y="1940040"/>
                <a:ext cx="168120" cy="18108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p:style>
            <p:txBody>
              <a:bodyPr/>
              <a:lstStyle/>
              <a:p>
                <a:endParaRPr lang="en-US"/>
              </a:p>
            </p:txBody>
          </p:sp>
          <p:sp>
            <p:nvSpPr>
              <p:cNvPr id="264" name="CustomShape 43"/>
              <p:cNvSpPr/>
              <p:nvPr/>
            </p:nvSpPr>
            <p:spPr>
              <a:xfrm>
                <a:off x="3196080" y="2209680"/>
                <a:ext cx="168120" cy="18756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en-US"/>
              </a:p>
            </p:txBody>
          </p:sp>
          <p:sp>
            <p:nvSpPr>
              <p:cNvPr id="265" name="CustomShape 44"/>
              <p:cNvSpPr/>
              <p:nvPr/>
            </p:nvSpPr>
            <p:spPr>
              <a:xfrm>
                <a:off x="3196080" y="2486160"/>
                <a:ext cx="168120" cy="181080"/>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p:style>
            <p:txBody>
              <a:bodyPr/>
              <a:lstStyle/>
              <a:p>
                <a:endParaRPr lang="en-US"/>
              </a:p>
            </p:txBody>
          </p:sp>
        </p:grpSp>
      </p:grpSp>
    </p:spTree>
    <p:extLst>
      <p:ext uri="{BB962C8B-B14F-4D97-AF65-F5344CB8AC3E}">
        <p14:creationId xmlns:p14="http://schemas.microsoft.com/office/powerpoint/2010/main" val="2523016108"/>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244"/>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2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fill="hold" nodeType="clickEffect">
                                  <p:stCondLst>
                                    <p:cond delay="0"/>
                                  </p:stCondLst>
                                  <p:childTnLst>
                                    <p:set>
                                      <p:cBhvr>
                                        <p:cTn id="12" dur="1" fill="hold">
                                          <p:stCondLst>
                                            <p:cond delay="0"/>
                                          </p:stCondLst>
                                        </p:cTn>
                                        <p:tgtEl>
                                          <p:spTgt spid="245"/>
                                        </p:tgtEl>
                                        <p:attrNameLst>
                                          <p:attrName>style.visibility</p:attrName>
                                        </p:attrNameLst>
                                      </p:cBhvr>
                                      <p:to>
                                        <p:strVal val="visible"/>
                                      </p:to>
                                    </p:set>
                                  </p:childTnLst>
                                </p:cTn>
                              </p:par>
                              <p:par>
                                <p:cTn id="13" presetID="1" presetClass="entr" fill="hold" nodeType="withEffect">
                                  <p:stCondLst>
                                    <p:cond delay="0"/>
                                  </p:stCondLst>
                                  <p:childTnLst>
                                    <p:set>
                                      <p:cBhvr>
                                        <p:cTn id="14" dur="1" fill="hold">
                                          <p:stCondLst>
                                            <p:cond delay="0"/>
                                          </p:stCondLst>
                                        </p:cTn>
                                        <p:tgtEl>
                                          <p:spTgt spid="2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246"/>
                                        </p:tgtEl>
                                        <p:attrNameLst>
                                          <p:attrName>style.visibility</p:attrName>
                                        </p:attrNameLst>
                                      </p:cBhvr>
                                      <p:to>
                                        <p:strVal val="visible"/>
                                      </p:to>
                                    </p:set>
                                  </p:childTnLst>
                                </p:cTn>
                              </p:par>
                              <p:par>
                                <p:cTn id="19" presetID="1" presetClass="entr" fill="hold" nodeType="withEffect">
                                  <p:stCondLst>
                                    <p:cond delay="0"/>
                                  </p:stCondLst>
                                  <p:childTnLst>
                                    <p:set>
                                      <p:cBhvr>
                                        <p:cTn id="20" dur="1" fill="hold">
                                          <p:stCondLst>
                                            <p:cond delay="0"/>
                                          </p:stCondLst>
                                        </p:cTn>
                                        <p:tgtEl>
                                          <p:spTgt spid="2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TextShape 1"/>
          <p:cNvSpPr txBox="1"/>
          <p:nvPr/>
        </p:nvSpPr>
        <p:spPr>
          <a:xfrm>
            <a:off x="965160" y="-26280"/>
            <a:ext cx="10515240" cy="1325160"/>
          </a:xfrm>
          <a:prstGeom prst="rect">
            <a:avLst/>
          </a:prstGeom>
          <a:noFill/>
          <a:ln>
            <a:noFill/>
          </a:ln>
        </p:spPr>
        <p:txBody>
          <a:bodyPr anchor="ctr">
            <a:noAutofit/>
          </a:bodyPr>
          <a:lstStyle/>
          <a:p>
            <a:pPr algn="ctr">
              <a:lnSpc>
                <a:spcPct val="90000"/>
              </a:lnSpc>
            </a:pPr>
            <a:r>
              <a:rPr lang="en-US" sz="3600" b="1" strike="noStrike" spc="-1" dirty="0">
                <a:solidFill>
                  <a:srgbClr val="000000"/>
                </a:solidFill>
                <a:latin typeface="Calibri Light"/>
              </a:rPr>
              <a:t>Discrepancy between Male and Female</a:t>
            </a:r>
            <a:endParaRPr lang="en-US" sz="3600" b="0" strike="noStrike" spc="-1" dirty="0">
              <a:solidFill>
                <a:srgbClr val="000000"/>
              </a:solidFill>
              <a:latin typeface="Calibri"/>
            </a:endParaRPr>
          </a:p>
        </p:txBody>
      </p:sp>
      <p:sp>
        <p:nvSpPr>
          <p:cNvPr id="325" name="TextShape 2"/>
          <p:cNvSpPr txBox="1"/>
          <p:nvPr/>
        </p:nvSpPr>
        <p:spPr>
          <a:xfrm>
            <a:off x="906300" y="4314060"/>
            <a:ext cx="4224240" cy="2489400"/>
          </a:xfrm>
          <a:prstGeom prst="rect">
            <a:avLst/>
          </a:prstGeom>
          <a:noFill/>
          <a:ln>
            <a:noFill/>
          </a:ln>
        </p:spPr>
        <p:txBody>
          <a:bodyPr>
            <a:noAutofit/>
          </a:bodyPr>
          <a:lstStyle/>
          <a:p>
            <a:pPr marL="228600" indent="-228240">
              <a:buClr>
                <a:srgbClr val="000000"/>
              </a:buClr>
              <a:buFont typeface="Arial"/>
              <a:buChar char="•"/>
            </a:pPr>
            <a:r>
              <a:rPr lang="en-US" sz="2400" b="0" strike="noStrike" spc="-1" dirty="0">
                <a:solidFill>
                  <a:srgbClr val="000000"/>
                </a:solidFill>
                <a:latin typeface="Calibri"/>
              </a:rPr>
              <a:t>Female consumers are:</a:t>
            </a:r>
          </a:p>
          <a:p>
            <a:pPr marL="685800" lvl="1" indent="-228240">
              <a:buClr>
                <a:srgbClr val="000000"/>
              </a:buClr>
              <a:buFont typeface="Arial"/>
              <a:buChar char="•"/>
            </a:pPr>
            <a:r>
              <a:rPr lang="en-US" sz="2400" b="0" strike="noStrike" spc="-1" dirty="0">
                <a:solidFill>
                  <a:srgbClr val="000000"/>
                </a:solidFill>
                <a:latin typeface="Calibri"/>
              </a:rPr>
              <a:t>safer drivers</a:t>
            </a:r>
          </a:p>
          <a:p>
            <a:pPr marL="685800" lvl="1" indent="-228240">
              <a:buClr>
                <a:srgbClr val="000000"/>
              </a:buClr>
              <a:buFont typeface="Arial"/>
              <a:buChar char="•"/>
            </a:pPr>
            <a:r>
              <a:rPr lang="en-US" sz="2400" b="0" strike="noStrike" spc="-1" dirty="0">
                <a:solidFill>
                  <a:srgbClr val="000000"/>
                </a:solidFill>
                <a:latin typeface="Calibri"/>
              </a:rPr>
              <a:t>charged less price</a:t>
            </a:r>
          </a:p>
          <a:p>
            <a:pPr marL="685800" lvl="1" indent="-228240">
              <a:buClr>
                <a:srgbClr val="000000"/>
              </a:buClr>
              <a:buFont typeface="Arial"/>
              <a:buChar char="•"/>
            </a:pPr>
            <a:r>
              <a:rPr lang="en-US" sz="2400" b="0" strike="noStrike" spc="-1" dirty="0">
                <a:solidFill>
                  <a:srgbClr val="000000"/>
                </a:solidFill>
                <a:latin typeface="Calibri"/>
              </a:rPr>
              <a:t>charged more markup</a:t>
            </a:r>
          </a:p>
        </p:txBody>
      </p:sp>
      <p:pic>
        <p:nvPicPr>
          <p:cNvPr id="326" name="Picture 4"/>
          <p:cNvPicPr/>
          <p:nvPr/>
        </p:nvPicPr>
        <p:blipFill>
          <a:blip r:embed="rId2"/>
          <a:stretch/>
        </p:blipFill>
        <p:spPr>
          <a:xfrm>
            <a:off x="95328" y="1362312"/>
            <a:ext cx="3880440" cy="2833848"/>
          </a:xfrm>
          <a:prstGeom prst="rect">
            <a:avLst/>
          </a:prstGeom>
          <a:ln>
            <a:noFill/>
          </a:ln>
        </p:spPr>
      </p:pic>
      <p:pic>
        <p:nvPicPr>
          <p:cNvPr id="327" name="Picture 6"/>
          <p:cNvPicPr/>
          <p:nvPr/>
        </p:nvPicPr>
        <p:blipFill>
          <a:blip r:embed="rId3"/>
          <a:stretch/>
        </p:blipFill>
        <p:spPr>
          <a:xfrm>
            <a:off x="4072680" y="1299240"/>
            <a:ext cx="3788616" cy="2833848"/>
          </a:xfrm>
          <a:prstGeom prst="rect">
            <a:avLst/>
          </a:prstGeom>
          <a:ln>
            <a:noFill/>
          </a:ln>
        </p:spPr>
      </p:pic>
      <p:pic>
        <p:nvPicPr>
          <p:cNvPr id="328" name="Picture 8"/>
          <p:cNvPicPr/>
          <p:nvPr/>
        </p:nvPicPr>
        <p:blipFill>
          <a:blip r:embed="rId4"/>
          <a:stretch/>
        </p:blipFill>
        <p:spPr>
          <a:xfrm>
            <a:off x="7759296" y="1362672"/>
            <a:ext cx="3721104" cy="2833848"/>
          </a:xfrm>
          <a:prstGeom prst="rect">
            <a:avLst/>
          </a:prstGeom>
          <a:ln>
            <a:noFill/>
          </a:ln>
        </p:spPr>
      </p:pic>
      <p:sp>
        <p:nvSpPr>
          <p:cNvPr id="329" name="CustomShape 3"/>
          <p:cNvSpPr/>
          <p:nvPr/>
        </p:nvSpPr>
        <p:spPr>
          <a:xfrm>
            <a:off x="3962520" y="7746840"/>
            <a:ext cx="360" cy="360"/>
          </a:xfrm>
          <a:prstGeom prst="rect">
            <a:avLst/>
          </a:prstGeom>
          <a:noFill/>
          <a:ln w="44280" cap="rnd">
            <a:solidFill>
              <a:srgbClr val="00B0F0"/>
            </a:solidFill>
            <a:round/>
          </a:ln>
          <a:effectLst>
            <a:softEdge rad="0"/>
          </a:effectLst>
        </p:spPr>
        <p:style>
          <a:lnRef idx="0">
            <a:scrgbClr r="0" g="0" b="0"/>
          </a:lnRef>
          <a:fillRef idx="0">
            <a:scrgbClr r="0" g="0" b="0"/>
          </a:fillRef>
          <a:effectRef idx="0">
            <a:scrgbClr r="0" g="0" b="0"/>
          </a:effectRef>
          <a:fontRef idx="minor"/>
        </p:style>
        <p:txBody>
          <a:bodyPr/>
          <a:lstStyle/>
          <a:p>
            <a:endParaRPr lang="en-AU"/>
          </a:p>
        </p:txBody>
      </p:sp>
      <p:sp>
        <p:nvSpPr>
          <p:cNvPr id="330" name="CustomShape 4"/>
          <p:cNvSpPr/>
          <p:nvPr/>
        </p:nvSpPr>
        <p:spPr>
          <a:xfrm>
            <a:off x="6095880" y="4745160"/>
            <a:ext cx="5358960" cy="905760"/>
          </a:xfrm>
          <a:prstGeom prst="rect">
            <a:avLst/>
          </a:prstGeom>
          <a:noFill/>
          <a:ln>
            <a:noFill/>
          </a:ln>
        </p:spPr>
        <p:style>
          <a:lnRef idx="0">
            <a:scrgbClr r="0" g="0" b="0"/>
          </a:lnRef>
          <a:fillRef idx="0">
            <a:scrgbClr r="0" g="0" b="0"/>
          </a:fillRef>
          <a:effectRef idx="0">
            <a:scrgbClr r="0" g="0" b="0"/>
          </a:effectRef>
          <a:fontRef idx="minor"/>
        </p:style>
        <p:txBody>
          <a:bodyPr anchor="ctr">
            <a:noAutofit/>
          </a:bodyPr>
          <a:lstStyle/>
          <a:p>
            <a:pPr algn="ctr">
              <a:lnSpc>
                <a:spcPct val="140000"/>
              </a:lnSpc>
              <a:spcAft>
                <a:spcPts val="601"/>
              </a:spcAft>
              <a:tabLst>
                <a:tab pos="0" algn="l"/>
              </a:tabLst>
            </a:pPr>
            <a:r>
              <a:rPr lang="en-US" sz="2500" b="1" strike="noStrike" spc="-1" dirty="0">
                <a:solidFill>
                  <a:srgbClr val="000000"/>
                </a:solidFill>
                <a:latin typeface="Calibri"/>
              </a:rPr>
              <a:t>Which grou</a:t>
            </a:r>
            <a:r>
              <a:rPr lang="en-US" sz="2500" b="1" spc="-1" dirty="0">
                <a:solidFill>
                  <a:srgbClr val="000000"/>
                </a:solidFill>
                <a:latin typeface="Calibri"/>
              </a:rPr>
              <a:t>p </a:t>
            </a:r>
            <a:r>
              <a:rPr lang="en-US" sz="2500" b="1" strike="noStrike" spc="-1" dirty="0">
                <a:solidFill>
                  <a:srgbClr val="000000"/>
                </a:solidFill>
                <a:latin typeface="Calibri"/>
              </a:rPr>
              <a:t>is the "disadvantaged"?</a:t>
            </a:r>
            <a:endParaRPr lang="en-AU" sz="2500" b="0" strike="noStrike" spc="-1" dirty="0">
              <a:latin typeface="Arial"/>
            </a:endParaRPr>
          </a:p>
        </p:txBody>
      </p:sp>
    </p:spTree>
    <p:extLst>
      <p:ext uri="{BB962C8B-B14F-4D97-AF65-F5344CB8AC3E}">
        <p14:creationId xmlns:p14="http://schemas.microsoft.com/office/powerpoint/2010/main" val="10503903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 name="CustomShape 1"/>
          <p:cNvSpPr/>
          <p:nvPr/>
        </p:nvSpPr>
        <p:spPr>
          <a:xfrm>
            <a:off x="838560" y="628800"/>
            <a:ext cx="10514880" cy="1324800"/>
          </a:xfrm>
          <a:prstGeom prst="rect">
            <a:avLst/>
          </a:prstGeom>
          <a:noFill/>
          <a:ln>
            <a:noFill/>
          </a:ln>
        </p:spPr>
        <p:style>
          <a:lnRef idx="0">
            <a:scrgbClr r="0" g="0" b="0"/>
          </a:lnRef>
          <a:fillRef idx="0">
            <a:scrgbClr r="0" g="0" b="0"/>
          </a:fillRef>
          <a:effectRef idx="0">
            <a:scrgbClr r="0" g="0" b="0"/>
          </a:effectRef>
          <a:fontRef idx="minor"/>
        </p:style>
        <p:txBody>
          <a:bodyPr lIns="120000" tIns="60000" rIns="120000" bIns="60000" anchor="ctr">
            <a:noAutofit/>
          </a:bodyPr>
          <a:lstStyle/>
          <a:p>
            <a:pPr>
              <a:lnSpc>
                <a:spcPct val="90000"/>
              </a:lnSpc>
            </a:pPr>
            <a:r>
              <a:rPr lang="en-US" sz="4400" b="1" spc="-1" dirty="0">
                <a:solidFill>
                  <a:srgbClr val="000000"/>
                </a:solidFill>
                <a:latin typeface="Calibri Light"/>
              </a:rPr>
              <a:t>Finding</a:t>
            </a:r>
            <a:endParaRPr lang="en-AU" sz="4400" spc="-1" dirty="0">
              <a:latin typeface="Arial"/>
            </a:endParaRPr>
          </a:p>
        </p:txBody>
      </p:sp>
      <p:sp>
        <p:nvSpPr>
          <p:cNvPr id="770" name="CustomShape 2"/>
          <p:cNvSpPr/>
          <p:nvPr/>
        </p:nvSpPr>
        <p:spPr>
          <a:xfrm>
            <a:off x="499200" y="2768640"/>
            <a:ext cx="11491200" cy="1458720"/>
          </a:xfrm>
          <a:prstGeom prst="roundRect">
            <a:avLst>
              <a:gd name="adj" fmla="val 16667"/>
            </a:avLst>
          </a:prstGeom>
          <a:gradFill rotWithShape="0">
            <a:gsLst>
              <a:gs pos="0">
                <a:srgbClr val="FFFCF2"/>
              </a:gs>
              <a:gs pos="100000">
                <a:srgbClr val="FFE38C"/>
              </a:gs>
            </a:gsLst>
            <a:lin ang="5400000"/>
          </a:gradFill>
          <a:ln>
            <a:solidFill>
              <a:srgbClr val="FFC000"/>
            </a:solidFill>
          </a:ln>
        </p:spPr>
        <p:style>
          <a:lnRef idx="2">
            <a:schemeClr val="accent1">
              <a:shade val="50000"/>
            </a:schemeClr>
          </a:lnRef>
          <a:fillRef idx="1">
            <a:schemeClr val="accent1"/>
          </a:fillRef>
          <a:effectRef idx="0">
            <a:schemeClr val="accent1"/>
          </a:effectRef>
          <a:fontRef idx="minor"/>
        </p:style>
        <p:txBody>
          <a:bodyPr lIns="90240" tIns="45120" rIns="90240" bIns="45120" anchor="ctr">
            <a:noAutofit/>
          </a:bodyPr>
          <a:lstStyle/>
          <a:p>
            <a:pPr algn="ctr">
              <a:lnSpc>
                <a:spcPct val="100000"/>
              </a:lnSpc>
            </a:pPr>
            <a:r>
              <a:rPr lang="en-US" sz="2600" spc="-1" dirty="0">
                <a:solidFill>
                  <a:srgbClr val="000000"/>
                </a:solidFill>
                <a:latin typeface="Calibri"/>
              </a:rPr>
              <a:t>Fairness in machine learning (cost prediction)  </a:t>
            </a:r>
            <a:r>
              <a:rPr lang="en-AU" sz="3600" spc="-1" dirty="0">
                <a:solidFill>
                  <a:srgbClr val="FF0000"/>
                </a:solidFill>
                <a:latin typeface="Calibri"/>
              </a:rPr>
              <a:t>≠</a:t>
            </a:r>
            <a:r>
              <a:rPr lang="en-AU" sz="2600" spc="-1" dirty="0">
                <a:solidFill>
                  <a:srgbClr val="000000"/>
                </a:solidFill>
                <a:latin typeface="Arial"/>
              </a:rPr>
              <a:t> </a:t>
            </a:r>
            <a:r>
              <a:rPr lang="en-US" sz="2600" spc="-1" dirty="0">
                <a:solidFill>
                  <a:srgbClr val="000000"/>
                </a:solidFill>
                <a:latin typeface="Calibri"/>
              </a:rPr>
              <a:t>Fairness in outcome (pricing)</a:t>
            </a:r>
            <a:endParaRPr lang="en-AU" sz="2600" spc="-1" dirty="0">
              <a:latin typeface="Arial"/>
            </a:endParaRPr>
          </a:p>
        </p:txBody>
      </p:sp>
      <p:sp>
        <p:nvSpPr>
          <p:cNvPr id="771" name="CustomShape 3"/>
          <p:cNvSpPr/>
          <p:nvPr/>
        </p:nvSpPr>
        <p:spPr>
          <a:xfrm>
            <a:off x="499200" y="1923432"/>
            <a:ext cx="7208097" cy="490504"/>
          </a:xfrm>
          <a:prstGeom prst="rect">
            <a:avLst/>
          </a:prstGeom>
          <a:noFill/>
          <a:ln>
            <a:noFill/>
          </a:ln>
        </p:spPr>
        <p:style>
          <a:lnRef idx="0">
            <a:scrgbClr r="0" g="0" b="0"/>
          </a:lnRef>
          <a:fillRef idx="0">
            <a:scrgbClr r="0" g="0" b="0"/>
          </a:fillRef>
          <a:effectRef idx="0">
            <a:scrgbClr r="0" g="0" b="0"/>
          </a:effectRef>
          <a:fontRef idx="minor"/>
        </p:style>
        <p:txBody>
          <a:bodyPr wrap="none" lIns="120000" tIns="60000" rIns="120000" bIns="60000">
            <a:spAutoFit/>
          </a:bodyPr>
          <a:lstStyle/>
          <a:p>
            <a:pPr>
              <a:lnSpc>
                <a:spcPct val="100000"/>
              </a:lnSpc>
            </a:pPr>
            <a:r>
              <a:rPr lang="en-AU" sz="2400" spc="-1" dirty="0">
                <a:solidFill>
                  <a:srgbClr val="000000"/>
                </a:solidFill>
                <a:latin typeface="Calibri Light"/>
              </a:rPr>
              <a:t>Is fair insurance pricing a fair machine learning problem?</a:t>
            </a:r>
            <a:endParaRPr lang="en-AU" sz="2400" spc="-1" dirty="0">
              <a:latin typeface="Arial"/>
            </a:endParaRPr>
          </a:p>
        </p:txBody>
      </p:sp>
      <p:sp>
        <p:nvSpPr>
          <p:cNvPr id="6" name="Rectangle 3">
            <a:extLst>
              <a:ext uri="{FF2B5EF4-FFF2-40B4-BE49-F238E27FC236}">
                <a16:creationId xmlns:a16="http://schemas.microsoft.com/office/drawing/2014/main" id="{2BDD403A-E9E0-545E-67CA-C24DFC56055C}"/>
              </a:ext>
            </a:extLst>
          </p:cNvPr>
          <p:cNvSpPr>
            <a:spLocks noChangeArrowheads="1"/>
          </p:cNvSpPr>
          <p:nvPr/>
        </p:nvSpPr>
        <p:spPr bwMode="auto">
          <a:xfrm>
            <a:off x="1134493" y="4632113"/>
            <a:ext cx="824796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lvl="0" indent="-285750" eaLnBrk="0" fontAlgn="base" hangingPunct="0">
              <a:spcBef>
                <a:spcPct val="0"/>
              </a:spcBef>
              <a:spcAft>
                <a:spcPct val="0"/>
              </a:spcAft>
              <a:buFont typeface="Arial" panose="020B0604020202020204" pitchFamily="34" charset="0"/>
              <a:buChar char="•"/>
            </a:pPr>
            <a:r>
              <a:rPr lang="en-US" altLang="en-US" sz="2400" spc="-1" dirty="0">
                <a:solidFill>
                  <a:srgbClr val="000000"/>
                </a:solidFill>
                <a:latin typeface="Calibri Light"/>
              </a:rPr>
              <a:t>Price equalization removes </a:t>
            </a:r>
            <a:r>
              <a:rPr lang="en-US" altLang="en-US" sz="2400" spc="-1" dirty="0">
                <a:solidFill>
                  <a:srgbClr val="0070C0"/>
                </a:solidFill>
                <a:latin typeface="Calibri Light"/>
              </a:rPr>
              <a:t>price</a:t>
            </a:r>
            <a:r>
              <a:rPr lang="en-US" altLang="en-US" sz="2400" spc="-1" dirty="0">
                <a:solidFill>
                  <a:srgbClr val="000000"/>
                </a:solidFill>
                <a:latin typeface="Calibri Light"/>
              </a:rPr>
              <a:t> gaps but widens </a:t>
            </a:r>
            <a:r>
              <a:rPr lang="en-US" altLang="en-US" sz="2400" spc="-1" dirty="0">
                <a:solidFill>
                  <a:srgbClr val="0070C0"/>
                </a:solidFill>
                <a:latin typeface="Calibri Light"/>
              </a:rPr>
              <a:t>markup</a:t>
            </a:r>
            <a:r>
              <a:rPr lang="en-US" altLang="en-US" sz="2400" spc="-1" dirty="0">
                <a:solidFill>
                  <a:srgbClr val="000000"/>
                </a:solidFill>
                <a:latin typeface="Calibri Light"/>
              </a:rPr>
              <a:t> gaps </a:t>
            </a:r>
          </a:p>
          <a:p>
            <a:pPr marL="285750" lvl="0" indent="-285750" eaLnBrk="0" fontAlgn="base" hangingPunct="0">
              <a:spcBef>
                <a:spcPct val="0"/>
              </a:spcBef>
              <a:spcAft>
                <a:spcPct val="0"/>
              </a:spcAft>
              <a:buFont typeface="Arial" panose="020B0604020202020204" pitchFamily="34" charset="0"/>
              <a:buChar char="•"/>
            </a:pPr>
            <a:r>
              <a:rPr lang="en-US" altLang="en-US" sz="2400" spc="-1" dirty="0">
                <a:solidFill>
                  <a:srgbClr val="000000"/>
                </a:solidFill>
                <a:latin typeface="Calibri Light"/>
              </a:rPr>
              <a:t>Effects of price optimization bans depend on market conditions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0DD88-9087-01D0-68EC-0D434186B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8315E-F69F-E957-11AC-84DC22AA9DA6}"/>
              </a:ext>
            </a:extLst>
          </p:cNvPr>
          <p:cNvSpPr>
            <a:spLocks noGrp="1"/>
          </p:cNvSpPr>
          <p:nvPr>
            <p:ph type="title"/>
          </p:nvPr>
        </p:nvSpPr>
        <p:spPr>
          <a:xfrm>
            <a:off x="4071534" y="2668733"/>
            <a:ext cx="11554001" cy="1016070"/>
          </a:xfrm>
        </p:spPr>
        <p:txBody>
          <a:bodyPr/>
          <a:lstStyle/>
          <a:p>
            <a:r>
              <a:rPr lang="en-US" dirty="0"/>
              <a:t>Step 4: Audit the System</a:t>
            </a:r>
          </a:p>
        </p:txBody>
      </p:sp>
      <p:sp>
        <p:nvSpPr>
          <p:cNvPr id="5" name="Slide Number Placeholder 4">
            <a:extLst>
              <a:ext uri="{FF2B5EF4-FFF2-40B4-BE49-F238E27FC236}">
                <a16:creationId xmlns:a16="http://schemas.microsoft.com/office/drawing/2014/main" id="{4DDEF084-571A-8FB8-F2EF-A822A36944CD}"/>
              </a:ext>
            </a:extLst>
          </p:cNvPr>
          <p:cNvSpPr>
            <a:spLocks noGrp="1"/>
          </p:cNvSpPr>
          <p:nvPr>
            <p:ph type="sldNum" sz="quarter" idx="12"/>
          </p:nvPr>
        </p:nvSpPr>
        <p:spPr/>
        <p:txBody>
          <a:bodyPr/>
          <a:lstStyle/>
          <a:p>
            <a:fld id="{009375D7-070A-4959-9224-FB5E66F2B1B3}" type="slidenum">
              <a:rPr lang="en-AU" smtClean="0"/>
              <a:pPr/>
              <a:t>31</a:t>
            </a:fld>
            <a:endParaRPr lang="en-AU"/>
          </a:p>
        </p:txBody>
      </p:sp>
    </p:spTree>
    <p:extLst>
      <p:ext uri="{BB962C8B-B14F-4D97-AF65-F5344CB8AC3E}">
        <p14:creationId xmlns:p14="http://schemas.microsoft.com/office/powerpoint/2010/main" val="980470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F655E0-DF61-6370-AA44-ED00FDFE24DE}"/>
              </a:ext>
            </a:extLst>
          </p:cNvPr>
          <p:cNvSpPr>
            <a:spLocks noGrp="1"/>
          </p:cNvSpPr>
          <p:nvPr>
            <p:ph type="sldNum" sz="quarter" idx="12"/>
          </p:nvPr>
        </p:nvSpPr>
        <p:spPr/>
        <p:txBody>
          <a:bodyPr/>
          <a:lstStyle/>
          <a:p>
            <a:fld id="{741AFF56-1126-4107-9C02-BC0EFBF16431}" type="slidenum">
              <a:rPr lang="en-GB" smtClean="0"/>
              <a:t>32</a:t>
            </a:fld>
            <a:endParaRPr lang="en-GB"/>
          </a:p>
        </p:txBody>
      </p:sp>
      <p:sp>
        <p:nvSpPr>
          <p:cNvPr id="5" name="Text 2">
            <a:extLst>
              <a:ext uri="{FF2B5EF4-FFF2-40B4-BE49-F238E27FC236}">
                <a16:creationId xmlns:a16="http://schemas.microsoft.com/office/drawing/2014/main" id="{5E5801EE-E56D-3C01-8918-4BD9B0006094}"/>
              </a:ext>
            </a:extLst>
          </p:cNvPr>
          <p:cNvSpPr/>
          <p:nvPr/>
        </p:nvSpPr>
        <p:spPr>
          <a:xfrm>
            <a:off x="365760" y="621792"/>
            <a:ext cx="11430000" cy="475488"/>
          </a:xfrm>
          <a:prstGeom prst="rect">
            <a:avLst/>
          </a:prstGeom>
          <a:noFill/>
          <a:ln/>
        </p:spPr>
        <p:txBody>
          <a:bodyPr wrap="square" rtlCol="0" anchor="ctr"/>
          <a:lstStyle/>
          <a:p>
            <a:pPr marL="0" indent="0">
              <a:buNone/>
            </a:pPr>
            <a:r>
              <a:rPr lang="en-US" sz="2400" b="1" dirty="0">
                <a:solidFill>
                  <a:srgbClr val="1A3A5C"/>
                </a:solidFill>
                <a:latin typeface="Georgia" pitchFamily="34" charset="0"/>
                <a:ea typeface="Georgia" pitchFamily="34" charset="-122"/>
                <a:cs typeface="Georgia" pitchFamily="34" charset="-120"/>
              </a:rPr>
              <a:t>Existing Testing Proposals: What Regulators Require</a:t>
            </a:r>
            <a:endParaRPr lang="en-US" sz="2400" dirty="0"/>
          </a:p>
        </p:txBody>
      </p:sp>
      <p:sp>
        <p:nvSpPr>
          <p:cNvPr id="6" name="Shape 4">
            <a:extLst>
              <a:ext uri="{FF2B5EF4-FFF2-40B4-BE49-F238E27FC236}">
                <a16:creationId xmlns:a16="http://schemas.microsoft.com/office/drawing/2014/main" id="{3A9308FC-92D1-5276-5BE7-48802503D64E}"/>
              </a:ext>
            </a:extLst>
          </p:cNvPr>
          <p:cNvSpPr/>
          <p:nvPr/>
        </p:nvSpPr>
        <p:spPr>
          <a:xfrm>
            <a:off x="365760" y="1261872"/>
            <a:ext cx="5468112" cy="5120640"/>
          </a:xfrm>
          <a:prstGeom prst="rect">
            <a:avLst/>
          </a:prstGeom>
          <a:solidFill>
            <a:srgbClr val="EEF5FB"/>
          </a:solidFill>
          <a:ln w="12700">
            <a:solidFill>
              <a:srgbClr val="185FA5"/>
            </a:solidFill>
            <a:prstDash val="solid"/>
          </a:ln>
        </p:spPr>
        <p:txBody>
          <a:bodyPr/>
          <a:lstStyle/>
          <a:p>
            <a:endParaRPr lang="en-US"/>
          </a:p>
        </p:txBody>
      </p:sp>
      <p:sp>
        <p:nvSpPr>
          <p:cNvPr id="7" name="Shape 5">
            <a:extLst>
              <a:ext uri="{FF2B5EF4-FFF2-40B4-BE49-F238E27FC236}">
                <a16:creationId xmlns:a16="http://schemas.microsoft.com/office/drawing/2014/main" id="{0DD745E3-4065-D848-971D-E50669C95B99}"/>
              </a:ext>
            </a:extLst>
          </p:cNvPr>
          <p:cNvSpPr/>
          <p:nvPr/>
        </p:nvSpPr>
        <p:spPr>
          <a:xfrm>
            <a:off x="365760" y="1261872"/>
            <a:ext cx="64008" cy="5120640"/>
          </a:xfrm>
          <a:prstGeom prst="rect">
            <a:avLst/>
          </a:prstGeom>
          <a:solidFill>
            <a:srgbClr val="185FA5"/>
          </a:solidFill>
          <a:ln w="12700">
            <a:solidFill>
              <a:srgbClr val="185FA5"/>
            </a:solidFill>
            <a:prstDash val="solid"/>
          </a:ln>
        </p:spPr>
        <p:txBody>
          <a:bodyPr/>
          <a:lstStyle/>
          <a:p>
            <a:endParaRPr lang="en-US"/>
          </a:p>
        </p:txBody>
      </p:sp>
      <p:sp>
        <p:nvSpPr>
          <p:cNvPr id="8" name="Shape 6">
            <a:extLst>
              <a:ext uri="{FF2B5EF4-FFF2-40B4-BE49-F238E27FC236}">
                <a16:creationId xmlns:a16="http://schemas.microsoft.com/office/drawing/2014/main" id="{64A734E9-EB97-6D63-F052-8475BFFEFB54}"/>
              </a:ext>
            </a:extLst>
          </p:cNvPr>
          <p:cNvSpPr/>
          <p:nvPr/>
        </p:nvSpPr>
        <p:spPr>
          <a:xfrm>
            <a:off x="429768" y="1261872"/>
            <a:ext cx="5404104" cy="731520"/>
          </a:xfrm>
          <a:prstGeom prst="rect">
            <a:avLst/>
          </a:prstGeom>
          <a:solidFill>
            <a:srgbClr val="185FA5"/>
          </a:solidFill>
          <a:ln w="12700">
            <a:solidFill>
              <a:srgbClr val="185FA5"/>
            </a:solidFill>
            <a:prstDash val="solid"/>
          </a:ln>
        </p:spPr>
        <p:txBody>
          <a:bodyPr/>
          <a:lstStyle/>
          <a:p>
            <a:endParaRPr lang="en-US"/>
          </a:p>
        </p:txBody>
      </p:sp>
      <p:sp>
        <p:nvSpPr>
          <p:cNvPr id="9" name="Text 7">
            <a:extLst>
              <a:ext uri="{FF2B5EF4-FFF2-40B4-BE49-F238E27FC236}">
                <a16:creationId xmlns:a16="http://schemas.microsoft.com/office/drawing/2014/main" id="{39A70022-14A3-F9DF-33F8-4E21C296E764}"/>
              </a:ext>
            </a:extLst>
          </p:cNvPr>
          <p:cNvSpPr/>
          <p:nvPr/>
        </p:nvSpPr>
        <p:spPr>
          <a:xfrm>
            <a:off x="566928" y="1335024"/>
            <a:ext cx="5193792" cy="329184"/>
          </a:xfrm>
          <a:prstGeom prst="rect">
            <a:avLst/>
          </a:prstGeom>
          <a:noFill/>
          <a:ln/>
        </p:spPr>
        <p:txBody>
          <a:bodyPr wrap="square" lIns="0" tIns="0" rIns="0" bIns="0" rtlCol="0" anchor="ctr"/>
          <a:lstStyle/>
          <a:p>
            <a:pPr marL="0" indent="0">
              <a:buNone/>
            </a:pPr>
            <a:r>
              <a:rPr lang="en-US" sz="1400" b="1" dirty="0">
                <a:solidFill>
                  <a:srgbClr val="FFFFFF"/>
                </a:solidFill>
                <a:latin typeface="Georgia" pitchFamily="34" charset="0"/>
                <a:ea typeface="Georgia" pitchFamily="34" charset="-122"/>
                <a:cs typeface="Georgia" pitchFamily="34" charset="-120"/>
              </a:rPr>
              <a:t>Colorado SB21-169 (2023)</a:t>
            </a:r>
            <a:endParaRPr lang="en-US" sz="1400" dirty="0"/>
          </a:p>
        </p:txBody>
      </p:sp>
      <p:sp>
        <p:nvSpPr>
          <p:cNvPr id="10" name="Text 8">
            <a:extLst>
              <a:ext uri="{FF2B5EF4-FFF2-40B4-BE49-F238E27FC236}">
                <a16:creationId xmlns:a16="http://schemas.microsoft.com/office/drawing/2014/main" id="{BDB78942-9811-67AD-2DED-0E8D05DC8E35}"/>
              </a:ext>
            </a:extLst>
          </p:cNvPr>
          <p:cNvSpPr/>
          <p:nvPr/>
        </p:nvSpPr>
        <p:spPr>
          <a:xfrm>
            <a:off x="566928" y="1664208"/>
            <a:ext cx="5193792" cy="256032"/>
          </a:xfrm>
          <a:prstGeom prst="rect">
            <a:avLst/>
          </a:prstGeom>
          <a:noFill/>
          <a:ln/>
        </p:spPr>
        <p:txBody>
          <a:bodyPr wrap="square" lIns="0" tIns="0" rIns="0" bIns="0" rtlCol="0" anchor="ctr"/>
          <a:lstStyle/>
          <a:p>
            <a:pPr marL="0" indent="0">
              <a:buNone/>
            </a:pPr>
            <a:r>
              <a:rPr lang="en-US" sz="1000" i="1" dirty="0">
                <a:solidFill>
                  <a:srgbClr val="DDE8F5"/>
                </a:solidFill>
                <a:latin typeface="Calibri" pitchFamily="34" charset="0"/>
                <a:ea typeface="Calibri" pitchFamily="34" charset="-122"/>
                <a:cs typeface="Calibri" pitchFamily="34" charset="-120"/>
              </a:rPr>
              <a:t>Colorado Division of Insurance  ·  Life insurance underwriting</a:t>
            </a:r>
            <a:endParaRPr lang="en-US" sz="1000" dirty="0"/>
          </a:p>
        </p:txBody>
      </p:sp>
      <p:sp>
        <p:nvSpPr>
          <p:cNvPr id="11" name="Text 9">
            <a:extLst>
              <a:ext uri="{FF2B5EF4-FFF2-40B4-BE49-F238E27FC236}">
                <a16:creationId xmlns:a16="http://schemas.microsoft.com/office/drawing/2014/main" id="{9EA1B201-C466-7BFB-E485-CC0159DF0D18}"/>
              </a:ext>
            </a:extLst>
          </p:cNvPr>
          <p:cNvSpPr/>
          <p:nvPr/>
        </p:nvSpPr>
        <p:spPr>
          <a:xfrm>
            <a:off x="566928" y="2084832"/>
            <a:ext cx="1463040" cy="274320"/>
          </a:xfrm>
          <a:prstGeom prst="rect">
            <a:avLst/>
          </a:prstGeom>
          <a:noFill/>
          <a:ln/>
        </p:spPr>
        <p:txBody>
          <a:bodyPr wrap="square" lIns="0" tIns="0" rIns="0" bIns="0" rtlCol="0" anchor="ctr"/>
          <a:lstStyle/>
          <a:p>
            <a:pPr marL="0" indent="0">
              <a:buNone/>
            </a:pPr>
            <a:r>
              <a:rPr lang="en-US" sz="1050" b="1" dirty="0">
                <a:solidFill>
                  <a:srgbClr val="185FA5"/>
                </a:solidFill>
                <a:latin typeface="Calibri" pitchFamily="34" charset="0"/>
                <a:ea typeface="Calibri" pitchFamily="34" charset="-122"/>
                <a:cs typeface="Calibri" pitchFamily="34" charset="-120"/>
              </a:rPr>
              <a:t>Instrument</a:t>
            </a:r>
            <a:endParaRPr lang="en-US" sz="1050" dirty="0"/>
          </a:p>
        </p:txBody>
      </p:sp>
      <p:sp>
        <p:nvSpPr>
          <p:cNvPr id="12" name="Text 10">
            <a:extLst>
              <a:ext uri="{FF2B5EF4-FFF2-40B4-BE49-F238E27FC236}">
                <a16:creationId xmlns:a16="http://schemas.microsoft.com/office/drawing/2014/main" id="{9FAFDE80-022E-61A4-60D3-C0F401159D08}"/>
              </a:ext>
            </a:extLst>
          </p:cNvPr>
          <p:cNvSpPr/>
          <p:nvPr/>
        </p:nvSpPr>
        <p:spPr>
          <a:xfrm>
            <a:off x="2084832" y="2084832"/>
            <a:ext cx="3639312" cy="329184"/>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Draft Proposed  Regulation 10-1-1 under SB21-169; first US law requiring algorithmic fairness testing</a:t>
            </a:r>
            <a:endParaRPr lang="en-US" sz="1050" dirty="0"/>
          </a:p>
        </p:txBody>
      </p:sp>
      <p:sp>
        <p:nvSpPr>
          <p:cNvPr id="13" name="Shape 11">
            <a:extLst>
              <a:ext uri="{FF2B5EF4-FFF2-40B4-BE49-F238E27FC236}">
                <a16:creationId xmlns:a16="http://schemas.microsoft.com/office/drawing/2014/main" id="{0184355A-1115-804F-646A-F15D7F4FFBBC}"/>
              </a:ext>
            </a:extLst>
          </p:cNvPr>
          <p:cNvSpPr/>
          <p:nvPr/>
        </p:nvSpPr>
        <p:spPr>
          <a:xfrm>
            <a:off x="566928" y="2468880"/>
            <a:ext cx="5120640" cy="0"/>
          </a:xfrm>
          <a:prstGeom prst="line">
            <a:avLst/>
          </a:prstGeom>
          <a:noFill/>
          <a:ln w="6350">
            <a:solidFill>
              <a:srgbClr val="D0DDE8"/>
            </a:solidFill>
            <a:prstDash val="solid"/>
          </a:ln>
        </p:spPr>
        <p:txBody>
          <a:bodyPr/>
          <a:lstStyle/>
          <a:p>
            <a:endParaRPr lang="en-US"/>
          </a:p>
        </p:txBody>
      </p:sp>
      <p:sp>
        <p:nvSpPr>
          <p:cNvPr id="14" name="Text 12">
            <a:extLst>
              <a:ext uri="{FF2B5EF4-FFF2-40B4-BE49-F238E27FC236}">
                <a16:creationId xmlns:a16="http://schemas.microsoft.com/office/drawing/2014/main" id="{9B5FF4FC-3ED1-9CA2-6B06-5E595FFF3D90}"/>
              </a:ext>
            </a:extLst>
          </p:cNvPr>
          <p:cNvSpPr/>
          <p:nvPr/>
        </p:nvSpPr>
        <p:spPr>
          <a:xfrm>
            <a:off x="566928" y="2542032"/>
            <a:ext cx="1463040" cy="274320"/>
          </a:xfrm>
          <a:prstGeom prst="rect">
            <a:avLst/>
          </a:prstGeom>
          <a:noFill/>
          <a:ln/>
        </p:spPr>
        <p:txBody>
          <a:bodyPr wrap="square" lIns="0" tIns="0" rIns="0" bIns="0" rtlCol="0" anchor="ctr"/>
          <a:lstStyle/>
          <a:p>
            <a:pPr marL="0" indent="0">
              <a:buNone/>
            </a:pPr>
            <a:r>
              <a:rPr lang="en-US" sz="1050" b="1" dirty="0">
                <a:solidFill>
                  <a:srgbClr val="185FA5"/>
                </a:solidFill>
                <a:latin typeface="Calibri" pitchFamily="34" charset="0"/>
                <a:ea typeface="Calibri" pitchFamily="34" charset="-122"/>
                <a:cs typeface="Calibri" pitchFamily="34" charset="-120"/>
              </a:rPr>
              <a:t>Criterion tested</a:t>
            </a:r>
            <a:endParaRPr lang="en-US" sz="1050" dirty="0"/>
          </a:p>
        </p:txBody>
      </p:sp>
      <p:sp>
        <p:nvSpPr>
          <p:cNvPr id="15" name="Text 13">
            <a:extLst>
              <a:ext uri="{FF2B5EF4-FFF2-40B4-BE49-F238E27FC236}">
                <a16:creationId xmlns:a16="http://schemas.microsoft.com/office/drawing/2014/main" id="{EEE9D027-B369-4F59-7B10-78D1B5461F5C}"/>
              </a:ext>
            </a:extLst>
          </p:cNvPr>
          <p:cNvSpPr/>
          <p:nvPr/>
        </p:nvSpPr>
        <p:spPr>
          <a:xfrm>
            <a:off x="2084832" y="2542032"/>
            <a:ext cx="3639312" cy="329184"/>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Proxy discrimination + Conditional demographic parity (CDP)</a:t>
            </a:r>
            <a:endParaRPr lang="en-US" sz="1050" dirty="0"/>
          </a:p>
        </p:txBody>
      </p:sp>
      <p:sp>
        <p:nvSpPr>
          <p:cNvPr id="16" name="Shape 14">
            <a:extLst>
              <a:ext uri="{FF2B5EF4-FFF2-40B4-BE49-F238E27FC236}">
                <a16:creationId xmlns:a16="http://schemas.microsoft.com/office/drawing/2014/main" id="{31FFFF2A-38C2-6151-C019-326A63B58727}"/>
              </a:ext>
            </a:extLst>
          </p:cNvPr>
          <p:cNvSpPr/>
          <p:nvPr/>
        </p:nvSpPr>
        <p:spPr>
          <a:xfrm>
            <a:off x="566928" y="2926080"/>
            <a:ext cx="5120640" cy="0"/>
          </a:xfrm>
          <a:prstGeom prst="line">
            <a:avLst/>
          </a:prstGeom>
          <a:noFill/>
          <a:ln w="6350">
            <a:solidFill>
              <a:srgbClr val="D0DDE8"/>
            </a:solidFill>
            <a:prstDash val="solid"/>
          </a:ln>
        </p:spPr>
        <p:txBody>
          <a:bodyPr/>
          <a:lstStyle/>
          <a:p>
            <a:endParaRPr lang="en-US"/>
          </a:p>
        </p:txBody>
      </p:sp>
      <p:sp>
        <p:nvSpPr>
          <p:cNvPr id="17" name="Text 15">
            <a:extLst>
              <a:ext uri="{FF2B5EF4-FFF2-40B4-BE49-F238E27FC236}">
                <a16:creationId xmlns:a16="http://schemas.microsoft.com/office/drawing/2014/main" id="{D43B8823-007D-EC7E-F5D7-003EFBC63748}"/>
              </a:ext>
            </a:extLst>
          </p:cNvPr>
          <p:cNvSpPr/>
          <p:nvPr/>
        </p:nvSpPr>
        <p:spPr>
          <a:xfrm>
            <a:off x="566928" y="2999232"/>
            <a:ext cx="1463040" cy="274320"/>
          </a:xfrm>
          <a:prstGeom prst="rect">
            <a:avLst/>
          </a:prstGeom>
          <a:noFill/>
          <a:ln/>
        </p:spPr>
        <p:txBody>
          <a:bodyPr wrap="square" lIns="0" tIns="0" rIns="0" bIns="0" rtlCol="0" anchor="ctr"/>
          <a:lstStyle/>
          <a:p>
            <a:pPr marL="0" indent="0">
              <a:buNone/>
            </a:pPr>
            <a:r>
              <a:rPr lang="en-US" sz="1050" b="1" dirty="0">
                <a:solidFill>
                  <a:srgbClr val="185FA5"/>
                </a:solidFill>
                <a:latin typeface="Calibri" pitchFamily="34" charset="0"/>
                <a:ea typeface="Calibri" pitchFamily="34" charset="-122"/>
                <a:cs typeface="Calibri" pitchFamily="34" charset="-120"/>
              </a:rPr>
              <a:t>Proxy discrimination</a:t>
            </a:r>
            <a:endParaRPr lang="en-US" sz="1050" dirty="0"/>
          </a:p>
        </p:txBody>
      </p:sp>
      <p:sp>
        <p:nvSpPr>
          <p:cNvPr id="18" name="Text 16">
            <a:extLst>
              <a:ext uri="{FF2B5EF4-FFF2-40B4-BE49-F238E27FC236}">
                <a16:creationId xmlns:a16="http://schemas.microsoft.com/office/drawing/2014/main" id="{8889F448-536D-2360-59FC-8DEBB46C792E}"/>
              </a:ext>
            </a:extLst>
          </p:cNvPr>
          <p:cNvSpPr/>
          <p:nvPr/>
        </p:nvSpPr>
        <p:spPr>
          <a:xfrm>
            <a:off x="2084832" y="2999232"/>
            <a:ext cx="3639312" cy="548640"/>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Fit two regressions: (a) with non-traditional variables + protected attribute; (b) without protected attribute. Flag any non-traditional variable whose coefficient shifts between models</a:t>
            </a:r>
            <a:endParaRPr lang="en-US" sz="1050" dirty="0"/>
          </a:p>
        </p:txBody>
      </p:sp>
      <p:sp>
        <p:nvSpPr>
          <p:cNvPr id="19" name="Shape 17">
            <a:extLst>
              <a:ext uri="{FF2B5EF4-FFF2-40B4-BE49-F238E27FC236}">
                <a16:creationId xmlns:a16="http://schemas.microsoft.com/office/drawing/2014/main" id="{14E91791-97DD-6189-C793-83D98424D969}"/>
              </a:ext>
            </a:extLst>
          </p:cNvPr>
          <p:cNvSpPr/>
          <p:nvPr/>
        </p:nvSpPr>
        <p:spPr>
          <a:xfrm>
            <a:off x="566928" y="3602736"/>
            <a:ext cx="5120640" cy="0"/>
          </a:xfrm>
          <a:prstGeom prst="line">
            <a:avLst/>
          </a:prstGeom>
          <a:noFill/>
          <a:ln w="6350">
            <a:solidFill>
              <a:srgbClr val="D0DDE8"/>
            </a:solidFill>
            <a:prstDash val="solid"/>
          </a:ln>
        </p:spPr>
        <p:txBody>
          <a:bodyPr/>
          <a:lstStyle/>
          <a:p>
            <a:endParaRPr lang="en-US"/>
          </a:p>
        </p:txBody>
      </p:sp>
      <p:sp>
        <p:nvSpPr>
          <p:cNvPr id="20" name="Text 18">
            <a:extLst>
              <a:ext uri="{FF2B5EF4-FFF2-40B4-BE49-F238E27FC236}">
                <a16:creationId xmlns:a16="http://schemas.microsoft.com/office/drawing/2014/main" id="{A386C679-82BD-FA15-4294-D6F66E562045}"/>
              </a:ext>
            </a:extLst>
          </p:cNvPr>
          <p:cNvSpPr/>
          <p:nvPr/>
        </p:nvSpPr>
        <p:spPr>
          <a:xfrm>
            <a:off x="566928" y="3675888"/>
            <a:ext cx="1463040" cy="274320"/>
          </a:xfrm>
          <a:prstGeom prst="rect">
            <a:avLst/>
          </a:prstGeom>
          <a:noFill/>
          <a:ln/>
        </p:spPr>
        <p:txBody>
          <a:bodyPr wrap="square" lIns="0" tIns="0" rIns="0" bIns="0" rtlCol="0" anchor="ctr"/>
          <a:lstStyle/>
          <a:p>
            <a:pPr marL="0" indent="0">
              <a:buNone/>
            </a:pPr>
            <a:r>
              <a:rPr lang="en-US" sz="1050" b="1" dirty="0">
                <a:solidFill>
                  <a:srgbClr val="185FA5"/>
                </a:solidFill>
                <a:latin typeface="Calibri" pitchFamily="34" charset="0"/>
                <a:ea typeface="Calibri" pitchFamily="34" charset="-122"/>
                <a:cs typeface="Calibri" pitchFamily="34" charset="-120"/>
              </a:rPr>
              <a:t>Conditional demographic parity</a:t>
            </a:r>
            <a:endParaRPr lang="en-US" sz="1050" dirty="0"/>
          </a:p>
        </p:txBody>
      </p:sp>
      <p:sp>
        <p:nvSpPr>
          <p:cNvPr id="21" name="Text 19">
            <a:extLst>
              <a:ext uri="{FF2B5EF4-FFF2-40B4-BE49-F238E27FC236}">
                <a16:creationId xmlns:a16="http://schemas.microsoft.com/office/drawing/2014/main" id="{87C37D4A-6EDA-AD7C-078A-BEF4164BBA00}"/>
              </a:ext>
            </a:extLst>
          </p:cNvPr>
          <p:cNvSpPr/>
          <p:nvPr/>
        </p:nvSpPr>
        <p:spPr>
          <a:xfrm>
            <a:off x="2084832" y="3675888"/>
            <a:ext cx="3639312" cy="548640"/>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Regress outcome on race/ethnicity indicators ± approved controls. Test significance at 5%. If significant, check whether effect exceeds 5 percentage points (approvals) or 5% of mean premium</a:t>
            </a:r>
            <a:endParaRPr lang="en-US" sz="1050" dirty="0"/>
          </a:p>
        </p:txBody>
      </p:sp>
      <p:sp>
        <p:nvSpPr>
          <p:cNvPr id="22" name="Shape 20">
            <a:extLst>
              <a:ext uri="{FF2B5EF4-FFF2-40B4-BE49-F238E27FC236}">
                <a16:creationId xmlns:a16="http://schemas.microsoft.com/office/drawing/2014/main" id="{ABCF8D10-EE06-C553-D34C-0520014F93AB}"/>
              </a:ext>
            </a:extLst>
          </p:cNvPr>
          <p:cNvSpPr/>
          <p:nvPr/>
        </p:nvSpPr>
        <p:spPr>
          <a:xfrm>
            <a:off x="566928" y="4279392"/>
            <a:ext cx="5120640" cy="0"/>
          </a:xfrm>
          <a:prstGeom prst="line">
            <a:avLst/>
          </a:prstGeom>
          <a:noFill/>
          <a:ln w="6350">
            <a:solidFill>
              <a:srgbClr val="D0DDE8"/>
            </a:solidFill>
            <a:prstDash val="solid"/>
          </a:ln>
        </p:spPr>
        <p:txBody>
          <a:bodyPr/>
          <a:lstStyle/>
          <a:p>
            <a:endParaRPr lang="en-US"/>
          </a:p>
        </p:txBody>
      </p:sp>
      <p:sp>
        <p:nvSpPr>
          <p:cNvPr id="23" name="Text 21">
            <a:extLst>
              <a:ext uri="{FF2B5EF4-FFF2-40B4-BE49-F238E27FC236}">
                <a16:creationId xmlns:a16="http://schemas.microsoft.com/office/drawing/2014/main" id="{B0CA51C3-A8FA-35F9-E32D-873D026F70CB}"/>
              </a:ext>
            </a:extLst>
          </p:cNvPr>
          <p:cNvSpPr/>
          <p:nvPr/>
        </p:nvSpPr>
        <p:spPr>
          <a:xfrm>
            <a:off x="566928" y="4352544"/>
            <a:ext cx="1463040" cy="274320"/>
          </a:xfrm>
          <a:prstGeom prst="rect">
            <a:avLst/>
          </a:prstGeom>
          <a:noFill/>
          <a:ln/>
        </p:spPr>
        <p:txBody>
          <a:bodyPr wrap="square" lIns="0" tIns="0" rIns="0" bIns="0" rtlCol="0" anchor="ctr"/>
          <a:lstStyle/>
          <a:p>
            <a:pPr marL="0" indent="0">
              <a:buNone/>
            </a:pPr>
            <a:r>
              <a:rPr lang="en-US" sz="1050" b="1" dirty="0">
                <a:solidFill>
                  <a:srgbClr val="185FA5"/>
                </a:solidFill>
                <a:latin typeface="Calibri" pitchFamily="34" charset="0"/>
                <a:ea typeface="Calibri" pitchFamily="34" charset="-122"/>
                <a:cs typeface="Calibri" pitchFamily="34" charset="-120"/>
              </a:rPr>
              <a:t>Race inference</a:t>
            </a:r>
            <a:endParaRPr lang="en-US" sz="1050" dirty="0"/>
          </a:p>
        </p:txBody>
      </p:sp>
      <p:sp>
        <p:nvSpPr>
          <p:cNvPr id="24" name="Text 22">
            <a:extLst>
              <a:ext uri="{FF2B5EF4-FFF2-40B4-BE49-F238E27FC236}">
                <a16:creationId xmlns:a16="http://schemas.microsoft.com/office/drawing/2014/main" id="{85C8A51C-945C-BB7E-0361-C6C50AE118D4}"/>
              </a:ext>
            </a:extLst>
          </p:cNvPr>
          <p:cNvSpPr/>
          <p:nvPr/>
        </p:nvSpPr>
        <p:spPr>
          <a:xfrm>
            <a:off x="2084832" y="4352544"/>
            <a:ext cx="3639312" cy="329184"/>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BIFSG (Bayesian Improved First Name Surname Geocoding) where race not directly observed</a:t>
            </a:r>
            <a:endParaRPr lang="en-US" sz="1050" dirty="0"/>
          </a:p>
        </p:txBody>
      </p:sp>
      <p:sp>
        <p:nvSpPr>
          <p:cNvPr id="25" name="Shape 23">
            <a:extLst>
              <a:ext uri="{FF2B5EF4-FFF2-40B4-BE49-F238E27FC236}">
                <a16:creationId xmlns:a16="http://schemas.microsoft.com/office/drawing/2014/main" id="{4B9D2F72-3158-8ABB-53EE-BD28DE7D7B89}"/>
              </a:ext>
            </a:extLst>
          </p:cNvPr>
          <p:cNvSpPr/>
          <p:nvPr/>
        </p:nvSpPr>
        <p:spPr>
          <a:xfrm>
            <a:off x="566928" y="4736592"/>
            <a:ext cx="5120640" cy="0"/>
          </a:xfrm>
          <a:prstGeom prst="line">
            <a:avLst/>
          </a:prstGeom>
          <a:noFill/>
          <a:ln w="6350">
            <a:solidFill>
              <a:srgbClr val="D0DDE8"/>
            </a:solidFill>
            <a:prstDash val="solid"/>
          </a:ln>
        </p:spPr>
        <p:txBody>
          <a:bodyPr/>
          <a:lstStyle/>
          <a:p>
            <a:endParaRPr lang="en-US"/>
          </a:p>
        </p:txBody>
      </p:sp>
      <p:sp>
        <p:nvSpPr>
          <p:cNvPr id="26" name="Text 24">
            <a:extLst>
              <a:ext uri="{FF2B5EF4-FFF2-40B4-BE49-F238E27FC236}">
                <a16:creationId xmlns:a16="http://schemas.microsoft.com/office/drawing/2014/main" id="{011EE7D5-93A1-9E64-5F39-B962A3DC49DB}"/>
              </a:ext>
            </a:extLst>
          </p:cNvPr>
          <p:cNvSpPr/>
          <p:nvPr/>
        </p:nvSpPr>
        <p:spPr>
          <a:xfrm>
            <a:off x="566928" y="4809744"/>
            <a:ext cx="1463040" cy="274320"/>
          </a:xfrm>
          <a:prstGeom prst="rect">
            <a:avLst/>
          </a:prstGeom>
          <a:noFill/>
          <a:ln/>
        </p:spPr>
        <p:txBody>
          <a:bodyPr wrap="square" lIns="0" tIns="0" rIns="0" bIns="0" rtlCol="0" anchor="ctr"/>
          <a:lstStyle/>
          <a:p>
            <a:pPr marL="0" indent="0">
              <a:buNone/>
            </a:pPr>
            <a:r>
              <a:rPr lang="en-US" sz="1050" b="1" dirty="0">
                <a:solidFill>
                  <a:srgbClr val="185FA5"/>
                </a:solidFill>
                <a:latin typeface="Calibri" pitchFamily="34" charset="0"/>
                <a:ea typeface="Calibri" pitchFamily="34" charset="-122"/>
                <a:cs typeface="Calibri" pitchFamily="34" charset="-120"/>
              </a:rPr>
              <a:t>Model type</a:t>
            </a:r>
            <a:endParaRPr lang="en-US" sz="1050" dirty="0"/>
          </a:p>
        </p:txBody>
      </p:sp>
      <p:sp>
        <p:nvSpPr>
          <p:cNvPr id="27" name="Text 25">
            <a:extLst>
              <a:ext uri="{FF2B5EF4-FFF2-40B4-BE49-F238E27FC236}">
                <a16:creationId xmlns:a16="http://schemas.microsoft.com/office/drawing/2014/main" id="{EC9CDBB2-39ED-3098-2951-E92278E3CED9}"/>
              </a:ext>
            </a:extLst>
          </p:cNvPr>
          <p:cNvSpPr/>
          <p:nvPr/>
        </p:nvSpPr>
        <p:spPr>
          <a:xfrm>
            <a:off x="2084832" y="4809744"/>
            <a:ext cx="3639312" cy="329184"/>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Logistic regression for binary approval outcomes; linear regression for premium rates</a:t>
            </a:r>
            <a:endParaRPr lang="en-US" sz="1050" dirty="0"/>
          </a:p>
        </p:txBody>
      </p:sp>
      <p:sp>
        <p:nvSpPr>
          <p:cNvPr id="28" name="Shape 26">
            <a:extLst>
              <a:ext uri="{FF2B5EF4-FFF2-40B4-BE49-F238E27FC236}">
                <a16:creationId xmlns:a16="http://schemas.microsoft.com/office/drawing/2014/main" id="{E27DAED4-C051-EA24-6ABF-01E9D597F1FE}"/>
              </a:ext>
            </a:extLst>
          </p:cNvPr>
          <p:cNvSpPr/>
          <p:nvPr/>
        </p:nvSpPr>
        <p:spPr>
          <a:xfrm>
            <a:off x="566928" y="5193792"/>
            <a:ext cx="5120640" cy="0"/>
          </a:xfrm>
          <a:prstGeom prst="line">
            <a:avLst/>
          </a:prstGeom>
          <a:noFill/>
          <a:ln w="6350">
            <a:solidFill>
              <a:srgbClr val="D0DDE8"/>
            </a:solidFill>
            <a:prstDash val="solid"/>
          </a:ln>
        </p:spPr>
        <p:txBody>
          <a:bodyPr/>
          <a:lstStyle/>
          <a:p>
            <a:endParaRPr lang="en-US"/>
          </a:p>
        </p:txBody>
      </p:sp>
      <p:sp>
        <p:nvSpPr>
          <p:cNvPr id="29" name="Text 27">
            <a:extLst>
              <a:ext uri="{FF2B5EF4-FFF2-40B4-BE49-F238E27FC236}">
                <a16:creationId xmlns:a16="http://schemas.microsoft.com/office/drawing/2014/main" id="{F3F0022B-BBFC-A19F-1F96-80984A01B17E}"/>
              </a:ext>
            </a:extLst>
          </p:cNvPr>
          <p:cNvSpPr/>
          <p:nvPr/>
        </p:nvSpPr>
        <p:spPr>
          <a:xfrm>
            <a:off x="566928" y="5266944"/>
            <a:ext cx="1463040" cy="274320"/>
          </a:xfrm>
          <a:prstGeom prst="rect">
            <a:avLst/>
          </a:prstGeom>
          <a:noFill/>
          <a:ln/>
        </p:spPr>
        <p:txBody>
          <a:bodyPr wrap="square" lIns="0" tIns="0" rIns="0" bIns="0" rtlCol="0" anchor="ctr"/>
          <a:lstStyle/>
          <a:p>
            <a:pPr marL="0" indent="0">
              <a:buNone/>
            </a:pPr>
            <a:r>
              <a:rPr lang="en-US" sz="1050" b="1" dirty="0">
                <a:solidFill>
                  <a:srgbClr val="185FA5"/>
                </a:solidFill>
                <a:latin typeface="Calibri" pitchFamily="34" charset="0"/>
                <a:ea typeface="Calibri" pitchFamily="34" charset="-122"/>
                <a:cs typeface="Calibri" pitchFamily="34" charset="-120"/>
              </a:rPr>
              <a:t>Scope</a:t>
            </a:r>
            <a:endParaRPr lang="en-US" sz="1050" dirty="0"/>
          </a:p>
        </p:txBody>
      </p:sp>
      <p:sp>
        <p:nvSpPr>
          <p:cNvPr id="30" name="Text 28">
            <a:extLst>
              <a:ext uri="{FF2B5EF4-FFF2-40B4-BE49-F238E27FC236}">
                <a16:creationId xmlns:a16="http://schemas.microsoft.com/office/drawing/2014/main" id="{B866DC15-7AB9-F129-FB77-AB25AB166308}"/>
              </a:ext>
            </a:extLst>
          </p:cNvPr>
          <p:cNvSpPr/>
          <p:nvPr/>
        </p:nvSpPr>
        <p:spPr>
          <a:xfrm>
            <a:off x="2084832" y="5266944"/>
            <a:ext cx="3639312" cy="329184"/>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External consumer data, algorithms, and predictive models used in life insurance underwriting</a:t>
            </a:r>
            <a:endParaRPr lang="en-US" sz="1050" dirty="0"/>
          </a:p>
        </p:txBody>
      </p:sp>
      <p:sp>
        <p:nvSpPr>
          <p:cNvPr id="31" name="Shape 29">
            <a:extLst>
              <a:ext uri="{FF2B5EF4-FFF2-40B4-BE49-F238E27FC236}">
                <a16:creationId xmlns:a16="http://schemas.microsoft.com/office/drawing/2014/main" id="{F7A0F2C6-3B94-47D1-44A1-35AC2587F44C}"/>
              </a:ext>
            </a:extLst>
          </p:cNvPr>
          <p:cNvSpPr/>
          <p:nvPr/>
        </p:nvSpPr>
        <p:spPr>
          <a:xfrm>
            <a:off x="6053328" y="1261872"/>
            <a:ext cx="5468112" cy="5120640"/>
          </a:xfrm>
          <a:prstGeom prst="rect">
            <a:avLst/>
          </a:prstGeom>
          <a:solidFill>
            <a:srgbClr val="EEEDFE"/>
          </a:solidFill>
          <a:ln w="12700">
            <a:solidFill>
              <a:srgbClr val="534AB7"/>
            </a:solidFill>
            <a:prstDash val="solid"/>
          </a:ln>
        </p:spPr>
        <p:txBody>
          <a:bodyPr/>
          <a:lstStyle/>
          <a:p>
            <a:endParaRPr lang="en-US"/>
          </a:p>
        </p:txBody>
      </p:sp>
      <p:sp>
        <p:nvSpPr>
          <p:cNvPr id="32" name="Shape 30">
            <a:extLst>
              <a:ext uri="{FF2B5EF4-FFF2-40B4-BE49-F238E27FC236}">
                <a16:creationId xmlns:a16="http://schemas.microsoft.com/office/drawing/2014/main" id="{A65257B9-6FF0-FADF-77F1-BAF6A70F8F9A}"/>
              </a:ext>
            </a:extLst>
          </p:cNvPr>
          <p:cNvSpPr/>
          <p:nvPr/>
        </p:nvSpPr>
        <p:spPr>
          <a:xfrm>
            <a:off x="6053328" y="1261872"/>
            <a:ext cx="64008" cy="5120640"/>
          </a:xfrm>
          <a:prstGeom prst="rect">
            <a:avLst/>
          </a:prstGeom>
          <a:solidFill>
            <a:srgbClr val="534AB7"/>
          </a:solidFill>
          <a:ln w="12700">
            <a:solidFill>
              <a:srgbClr val="534AB7"/>
            </a:solidFill>
            <a:prstDash val="solid"/>
          </a:ln>
        </p:spPr>
        <p:txBody>
          <a:bodyPr/>
          <a:lstStyle/>
          <a:p>
            <a:endParaRPr lang="en-US"/>
          </a:p>
        </p:txBody>
      </p:sp>
      <p:sp>
        <p:nvSpPr>
          <p:cNvPr id="33" name="Shape 31">
            <a:extLst>
              <a:ext uri="{FF2B5EF4-FFF2-40B4-BE49-F238E27FC236}">
                <a16:creationId xmlns:a16="http://schemas.microsoft.com/office/drawing/2014/main" id="{DD6F07C6-0992-F8E4-E03A-E33C6EFC9D98}"/>
              </a:ext>
            </a:extLst>
          </p:cNvPr>
          <p:cNvSpPr/>
          <p:nvPr/>
        </p:nvSpPr>
        <p:spPr>
          <a:xfrm>
            <a:off x="6117336" y="1261872"/>
            <a:ext cx="5404104" cy="731520"/>
          </a:xfrm>
          <a:prstGeom prst="rect">
            <a:avLst/>
          </a:prstGeom>
          <a:solidFill>
            <a:srgbClr val="534AB7"/>
          </a:solidFill>
          <a:ln w="12700">
            <a:solidFill>
              <a:srgbClr val="534AB7"/>
            </a:solidFill>
            <a:prstDash val="solid"/>
          </a:ln>
        </p:spPr>
        <p:txBody>
          <a:bodyPr/>
          <a:lstStyle/>
          <a:p>
            <a:endParaRPr lang="en-US"/>
          </a:p>
        </p:txBody>
      </p:sp>
      <p:sp>
        <p:nvSpPr>
          <p:cNvPr id="34" name="Text 32">
            <a:extLst>
              <a:ext uri="{FF2B5EF4-FFF2-40B4-BE49-F238E27FC236}">
                <a16:creationId xmlns:a16="http://schemas.microsoft.com/office/drawing/2014/main" id="{69300605-B983-2DD7-656D-78F9A5B0027C}"/>
              </a:ext>
            </a:extLst>
          </p:cNvPr>
          <p:cNvSpPr/>
          <p:nvPr/>
        </p:nvSpPr>
        <p:spPr>
          <a:xfrm>
            <a:off x="6254496" y="1335024"/>
            <a:ext cx="5193792" cy="329184"/>
          </a:xfrm>
          <a:prstGeom prst="rect">
            <a:avLst/>
          </a:prstGeom>
          <a:noFill/>
          <a:ln/>
        </p:spPr>
        <p:txBody>
          <a:bodyPr wrap="square" lIns="0" tIns="0" rIns="0" bIns="0" rtlCol="0" anchor="ctr"/>
          <a:lstStyle/>
          <a:p>
            <a:pPr marL="0" indent="0">
              <a:buNone/>
            </a:pPr>
            <a:r>
              <a:rPr lang="en-US" sz="1400" b="1" dirty="0">
                <a:solidFill>
                  <a:srgbClr val="FFFFFF"/>
                </a:solidFill>
                <a:latin typeface="Georgia" pitchFamily="34" charset="0"/>
                <a:ea typeface="Georgia" pitchFamily="34" charset="-122"/>
                <a:cs typeface="Georgia" pitchFamily="34" charset="-120"/>
              </a:rPr>
              <a:t>NY DFS Circular Letter (Jan 2024)</a:t>
            </a:r>
            <a:endParaRPr lang="en-US" sz="1400" dirty="0"/>
          </a:p>
        </p:txBody>
      </p:sp>
      <p:sp>
        <p:nvSpPr>
          <p:cNvPr id="35" name="Text 33">
            <a:extLst>
              <a:ext uri="{FF2B5EF4-FFF2-40B4-BE49-F238E27FC236}">
                <a16:creationId xmlns:a16="http://schemas.microsoft.com/office/drawing/2014/main" id="{72465555-F5F1-603D-3692-846A7132C838}"/>
              </a:ext>
            </a:extLst>
          </p:cNvPr>
          <p:cNvSpPr/>
          <p:nvPr/>
        </p:nvSpPr>
        <p:spPr>
          <a:xfrm>
            <a:off x="6254496" y="1664208"/>
            <a:ext cx="5193792" cy="256032"/>
          </a:xfrm>
          <a:prstGeom prst="rect">
            <a:avLst/>
          </a:prstGeom>
          <a:noFill/>
          <a:ln/>
        </p:spPr>
        <p:txBody>
          <a:bodyPr wrap="square" lIns="0" tIns="0" rIns="0" bIns="0" rtlCol="0" anchor="ctr"/>
          <a:lstStyle/>
          <a:p>
            <a:pPr marL="0" indent="0">
              <a:buNone/>
            </a:pPr>
            <a:r>
              <a:rPr lang="en-US" sz="1000" i="1" dirty="0">
                <a:solidFill>
                  <a:srgbClr val="DDE8F5"/>
                </a:solidFill>
                <a:latin typeface="Calibri" pitchFamily="34" charset="0"/>
                <a:ea typeface="Calibri" pitchFamily="34" charset="-122"/>
                <a:cs typeface="Calibri" pitchFamily="34" charset="-120"/>
              </a:rPr>
              <a:t>New York Department of Financial Services  ·  All lines</a:t>
            </a:r>
            <a:endParaRPr lang="en-US" sz="1000" dirty="0"/>
          </a:p>
        </p:txBody>
      </p:sp>
      <p:sp>
        <p:nvSpPr>
          <p:cNvPr id="36" name="Text 34">
            <a:extLst>
              <a:ext uri="{FF2B5EF4-FFF2-40B4-BE49-F238E27FC236}">
                <a16:creationId xmlns:a16="http://schemas.microsoft.com/office/drawing/2014/main" id="{AE5E3C17-F895-8C2F-A2CE-AFC4E8161D52}"/>
              </a:ext>
            </a:extLst>
          </p:cNvPr>
          <p:cNvSpPr/>
          <p:nvPr/>
        </p:nvSpPr>
        <p:spPr>
          <a:xfrm>
            <a:off x="6254496" y="2084832"/>
            <a:ext cx="1463040" cy="274320"/>
          </a:xfrm>
          <a:prstGeom prst="rect">
            <a:avLst/>
          </a:prstGeom>
          <a:noFill/>
          <a:ln/>
        </p:spPr>
        <p:txBody>
          <a:bodyPr wrap="square" lIns="0" tIns="0" rIns="0" bIns="0" rtlCol="0" anchor="ctr"/>
          <a:lstStyle/>
          <a:p>
            <a:pPr marL="0" indent="0">
              <a:buNone/>
            </a:pPr>
            <a:r>
              <a:rPr lang="en-US" sz="1050" b="1" dirty="0">
                <a:solidFill>
                  <a:srgbClr val="534AB7"/>
                </a:solidFill>
                <a:latin typeface="Calibri" pitchFamily="34" charset="0"/>
                <a:ea typeface="Calibri" pitchFamily="34" charset="-122"/>
                <a:cs typeface="Calibri" pitchFamily="34" charset="-120"/>
              </a:rPr>
              <a:t>Instrument</a:t>
            </a:r>
            <a:endParaRPr lang="en-US" sz="1050" dirty="0"/>
          </a:p>
        </p:txBody>
      </p:sp>
      <p:sp>
        <p:nvSpPr>
          <p:cNvPr id="37" name="Text 35">
            <a:extLst>
              <a:ext uri="{FF2B5EF4-FFF2-40B4-BE49-F238E27FC236}">
                <a16:creationId xmlns:a16="http://schemas.microsoft.com/office/drawing/2014/main" id="{7E689D10-568E-59E5-079F-5EE1B7D00979}"/>
              </a:ext>
            </a:extLst>
          </p:cNvPr>
          <p:cNvSpPr/>
          <p:nvPr/>
        </p:nvSpPr>
        <p:spPr>
          <a:xfrm>
            <a:off x="7772400" y="2084832"/>
            <a:ext cx="3639312" cy="329184"/>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Proposed Insurance Circular Letter; applies to all insurers authorised in New York State</a:t>
            </a:r>
            <a:endParaRPr lang="en-US" sz="1050" dirty="0"/>
          </a:p>
        </p:txBody>
      </p:sp>
      <p:sp>
        <p:nvSpPr>
          <p:cNvPr id="38" name="Shape 36">
            <a:extLst>
              <a:ext uri="{FF2B5EF4-FFF2-40B4-BE49-F238E27FC236}">
                <a16:creationId xmlns:a16="http://schemas.microsoft.com/office/drawing/2014/main" id="{0A89280A-18F4-42C6-A9D6-8431E690D414}"/>
              </a:ext>
            </a:extLst>
          </p:cNvPr>
          <p:cNvSpPr/>
          <p:nvPr/>
        </p:nvSpPr>
        <p:spPr>
          <a:xfrm>
            <a:off x="6254496" y="2468880"/>
            <a:ext cx="5120640" cy="0"/>
          </a:xfrm>
          <a:prstGeom prst="line">
            <a:avLst/>
          </a:prstGeom>
          <a:noFill/>
          <a:ln w="6350">
            <a:solidFill>
              <a:srgbClr val="D0DDE8"/>
            </a:solidFill>
            <a:prstDash val="solid"/>
          </a:ln>
        </p:spPr>
        <p:txBody>
          <a:bodyPr/>
          <a:lstStyle/>
          <a:p>
            <a:endParaRPr lang="en-US"/>
          </a:p>
        </p:txBody>
      </p:sp>
      <p:sp>
        <p:nvSpPr>
          <p:cNvPr id="39" name="Text 37">
            <a:extLst>
              <a:ext uri="{FF2B5EF4-FFF2-40B4-BE49-F238E27FC236}">
                <a16:creationId xmlns:a16="http://schemas.microsoft.com/office/drawing/2014/main" id="{DA4D537C-E126-DCD9-3537-F73A92D0DB6A}"/>
              </a:ext>
            </a:extLst>
          </p:cNvPr>
          <p:cNvSpPr/>
          <p:nvPr/>
        </p:nvSpPr>
        <p:spPr>
          <a:xfrm>
            <a:off x="6254496" y="2542032"/>
            <a:ext cx="1463040" cy="274320"/>
          </a:xfrm>
          <a:prstGeom prst="rect">
            <a:avLst/>
          </a:prstGeom>
          <a:noFill/>
          <a:ln/>
        </p:spPr>
        <p:txBody>
          <a:bodyPr wrap="square" lIns="0" tIns="0" rIns="0" bIns="0" rtlCol="0" anchor="ctr"/>
          <a:lstStyle/>
          <a:p>
            <a:pPr marL="0" indent="0">
              <a:buNone/>
            </a:pPr>
            <a:r>
              <a:rPr lang="en-US" sz="1050" b="1" dirty="0">
                <a:solidFill>
                  <a:srgbClr val="534AB7"/>
                </a:solidFill>
                <a:latin typeface="Calibri" pitchFamily="34" charset="0"/>
                <a:ea typeface="Calibri" pitchFamily="34" charset="-122"/>
                <a:cs typeface="Calibri" pitchFamily="34" charset="-120"/>
              </a:rPr>
              <a:t>Criterion tested</a:t>
            </a:r>
            <a:endParaRPr lang="en-US" sz="1050" dirty="0"/>
          </a:p>
        </p:txBody>
      </p:sp>
      <p:sp>
        <p:nvSpPr>
          <p:cNvPr id="40" name="Text 38">
            <a:extLst>
              <a:ext uri="{FF2B5EF4-FFF2-40B4-BE49-F238E27FC236}">
                <a16:creationId xmlns:a16="http://schemas.microsoft.com/office/drawing/2014/main" id="{F0176081-40AB-E2C8-7D8C-734E4492E30D}"/>
              </a:ext>
            </a:extLst>
          </p:cNvPr>
          <p:cNvSpPr/>
          <p:nvPr/>
        </p:nvSpPr>
        <p:spPr>
          <a:xfrm>
            <a:off x="7772400" y="2542032"/>
            <a:ext cx="3639312" cy="329184"/>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Proxy discrimination ('drivers of disparity') + Independence / CDP</a:t>
            </a:r>
            <a:endParaRPr lang="en-US" sz="1050" dirty="0"/>
          </a:p>
        </p:txBody>
      </p:sp>
      <p:sp>
        <p:nvSpPr>
          <p:cNvPr id="41" name="Shape 39">
            <a:extLst>
              <a:ext uri="{FF2B5EF4-FFF2-40B4-BE49-F238E27FC236}">
                <a16:creationId xmlns:a16="http://schemas.microsoft.com/office/drawing/2014/main" id="{D758EB21-F4BA-EC5F-4372-26E900EA9C6D}"/>
              </a:ext>
            </a:extLst>
          </p:cNvPr>
          <p:cNvSpPr/>
          <p:nvPr/>
        </p:nvSpPr>
        <p:spPr>
          <a:xfrm>
            <a:off x="6254496" y="2926080"/>
            <a:ext cx="5120640" cy="0"/>
          </a:xfrm>
          <a:prstGeom prst="line">
            <a:avLst/>
          </a:prstGeom>
          <a:noFill/>
          <a:ln w="6350">
            <a:solidFill>
              <a:srgbClr val="D0DDE8"/>
            </a:solidFill>
            <a:prstDash val="solid"/>
          </a:ln>
        </p:spPr>
        <p:txBody>
          <a:bodyPr/>
          <a:lstStyle/>
          <a:p>
            <a:endParaRPr lang="en-US"/>
          </a:p>
        </p:txBody>
      </p:sp>
      <p:sp>
        <p:nvSpPr>
          <p:cNvPr id="42" name="Text 40">
            <a:extLst>
              <a:ext uri="{FF2B5EF4-FFF2-40B4-BE49-F238E27FC236}">
                <a16:creationId xmlns:a16="http://schemas.microsoft.com/office/drawing/2014/main" id="{A27918DD-79AC-90DA-2B26-DC7B197BD656}"/>
              </a:ext>
            </a:extLst>
          </p:cNvPr>
          <p:cNvSpPr/>
          <p:nvPr/>
        </p:nvSpPr>
        <p:spPr>
          <a:xfrm>
            <a:off x="6254496" y="2999232"/>
            <a:ext cx="1463040" cy="274320"/>
          </a:xfrm>
          <a:prstGeom prst="rect">
            <a:avLst/>
          </a:prstGeom>
          <a:noFill/>
          <a:ln/>
        </p:spPr>
        <p:txBody>
          <a:bodyPr wrap="square" lIns="0" tIns="0" rIns="0" bIns="0" rtlCol="0" anchor="ctr"/>
          <a:lstStyle/>
          <a:p>
            <a:pPr marL="0" indent="0">
              <a:buNone/>
            </a:pPr>
            <a:r>
              <a:rPr lang="en-US" sz="1050" b="1" dirty="0">
                <a:solidFill>
                  <a:srgbClr val="534AB7"/>
                </a:solidFill>
                <a:latin typeface="Calibri" pitchFamily="34" charset="0"/>
                <a:ea typeface="Calibri" pitchFamily="34" charset="-122"/>
                <a:cs typeface="Calibri" pitchFamily="34" charset="-120"/>
              </a:rPr>
              <a:t>Proxy test</a:t>
            </a:r>
            <a:endParaRPr lang="en-US" sz="1050" dirty="0"/>
          </a:p>
        </p:txBody>
      </p:sp>
      <p:sp>
        <p:nvSpPr>
          <p:cNvPr id="43" name="Text 41">
            <a:extLst>
              <a:ext uri="{FF2B5EF4-FFF2-40B4-BE49-F238E27FC236}">
                <a16:creationId xmlns:a16="http://schemas.microsoft.com/office/drawing/2014/main" id="{FB82C654-4EC3-DF83-060B-0C556A2C9BDC}"/>
              </a:ext>
            </a:extLst>
          </p:cNvPr>
          <p:cNvSpPr/>
          <p:nvPr/>
        </p:nvSpPr>
        <p:spPr>
          <a:xfrm>
            <a:off x="7772400" y="2999232"/>
            <a:ext cx="3639312" cy="548640"/>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Identify variables that 'cause differences in outcomes for protected classes' or 'serve as a proxy for any protected class'. Operationalised via coefficient-shift analysis across two regressions</a:t>
            </a:r>
            <a:endParaRPr lang="en-US" sz="1050" dirty="0"/>
          </a:p>
        </p:txBody>
      </p:sp>
      <p:sp>
        <p:nvSpPr>
          <p:cNvPr id="44" name="Shape 42">
            <a:extLst>
              <a:ext uri="{FF2B5EF4-FFF2-40B4-BE49-F238E27FC236}">
                <a16:creationId xmlns:a16="http://schemas.microsoft.com/office/drawing/2014/main" id="{27A11065-F9C9-C282-A88A-35B197D342BA}"/>
              </a:ext>
            </a:extLst>
          </p:cNvPr>
          <p:cNvSpPr/>
          <p:nvPr/>
        </p:nvSpPr>
        <p:spPr>
          <a:xfrm>
            <a:off x="6254496" y="3602736"/>
            <a:ext cx="5120640" cy="0"/>
          </a:xfrm>
          <a:prstGeom prst="line">
            <a:avLst/>
          </a:prstGeom>
          <a:noFill/>
          <a:ln w="6350">
            <a:solidFill>
              <a:srgbClr val="D0DDE8"/>
            </a:solidFill>
            <a:prstDash val="solid"/>
          </a:ln>
        </p:spPr>
        <p:txBody>
          <a:bodyPr/>
          <a:lstStyle/>
          <a:p>
            <a:endParaRPr lang="en-US"/>
          </a:p>
        </p:txBody>
      </p:sp>
      <p:sp>
        <p:nvSpPr>
          <p:cNvPr id="45" name="Text 43">
            <a:extLst>
              <a:ext uri="{FF2B5EF4-FFF2-40B4-BE49-F238E27FC236}">
                <a16:creationId xmlns:a16="http://schemas.microsoft.com/office/drawing/2014/main" id="{22FE621A-578D-014A-7A30-C671046DAFBD}"/>
              </a:ext>
            </a:extLst>
          </p:cNvPr>
          <p:cNvSpPr/>
          <p:nvPr/>
        </p:nvSpPr>
        <p:spPr>
          <a:xfrm>
            <a:off x="6254496" y="3675888"/>
            <a:ext cx="1463040" cy="274320"/>
          </a:xfrm>
          <a:prstGeom prst="rect">
            <a:avLst/>
          </a:prstGeom>
          <a:noFill/>
          <a:ln/>
        </p:spPr>
        <p:txBody>
          <a:bodyPr wrap="square" lIns="0" tIns="0" rIns="0" bIns="0" rtlCol="0" anchor="ctr"/>
          <a:lstStyle/>
          <a:p>
            <a:pPr marL="0" indent="0">
              <a:buNone/>
            </a:pPr>
            <a:r>
              <a:rPr lang="en-US" sz="1050" b="1" dirty="0">
                <a:solidFill>
                  <a:srgbClr val="534AB7"/>
                </a:solidFill>
                <a:latin typeface="Calibri" pitchFamily="34" charset="0"/>
                <a:ea typeface="Calibri" pitchFamily="34" charset="-122"/>
                <a:cs typeface="Calibri" pitchFamily="34" charset="-120"/>
              </a:rPr>
              <a:t>Disparity metrics</a:t>
            </a:r>
            <a:endParaRPr lang="en-US" sz="1050" dirty="0"/>
          </a:p>
        </p:txBody>
      </p:sp>
      <p:sp>
        <p:nvSpPr>
          <p:cNvPr id="46" name="Text 44">
            <a:extLst>
              <a:ext uri="{FF2B5EF4-FFF2-40B4-BE49-F238E27FC236}">
                <a16:creationId xmlns:a16="http://schemas.microsoft.com/office/drawing/2014/main" id="{7EA8C098-0FFC-5177-67AB-EB2B6FBFC155}"/>
              </a:ext>
            </a:extLst>
          </p:cNvPr>
          <p:cNvSpPr/>
          <p:nvPr/>
        </p:nvSpPr>
        <p:spPr>
          <a:xfrm>
            <a:off x="7772400" y="3675888"/>
            <a:ext cx="3639312" cy="548640"/>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Adverse Impact Ratio, Denials Odds Ratio, Standardised Mean Difference, z/t-tests — applicable to observed outcomes (demographic parity) or regression residuals (CDP)</a:t>
            </a:r>
            <a:endParaRPr lang="en-US" sz="1050" dirty="0"/>
          </a:p>
        </p:txBody>
      </p:sp>
      <p:sp>
        <p:nvSpPr>
          <p:cNvPr id="47" name="Shape 45">
            <a:extLst>
              <a:ext uri="{FF2B5EF4-FFF2-40B4-BE49-F238E27FC236}">
                <a16:creationId xmlns:a16="http://schemas.microsoft.com/office/drawing/2014/main" id="{0EC31756-F0A2-2A21-BBCF-3CFE332DAC54}"/>
              </a:ext>
            </a:extLst>
          </p:cNvPr>
          <p:cNvSpPr/>
          <p:nvPr/>
        </p:nvSpPr>
        <p:spPr>
          <a:xfrm>
            <a:off x="6254496" y="4279392"/>
            <a:ext cx="5120640" cy="0"/>
          </a:xfrm>
          <a:prstGeom prst="line">
            <a:avLst/>
          </a:prstGeom>
          <a:noFill/>
          <a:ln w="6350">
            <a:solidFill>
              <a:srgbClr val="D0DDE8"/>
            </a:solidFill>
            <a:prstDash val="solid"/>
          </a:ln>
        </p:spPr>
        <p:txBody>
          <a:bodyPr/>
          <a:lstStyle/>
          <a:p>
            <a:endParaRPr lang="en-US"/>
          </a:p>
        </p:txBody>
      </p:sp>
      <p:sp>
        <p:nvSpPr>
          <p:cNvPr id="48" name="Text 46">
            <a:extLst>
              <a:ext uri="{FF2B5EF4-FFF2-40B4-BE49-F238E27FC236}">
                <a16:creationId xmlns:a16="http://schemas.microsoft.com/office/drawing/2014/main" id="{C85F547C-0D1C-538D-17B4-8ACD580D6D65}"/>
              </a:ext>
            </a:extLst>
          </p:cNvPr>
          <p:cNvSpPr/>
          <p:nvPr/>
        </p:nvSpPr>
        <p:spPr>
          <a:xfrm>
            <a:off x="6254496" y="4352544"/>
            <a:ext cx="1463040" cy="274320"/>
          </a:xfrm>
          <a:prstGeom prst="rect">
            <a:avLst/>
          </a:prstGeom>
          <a:noFill/>
          <a:ln/>
        </p:spPr>
        <p:txBody>
          <a:bodyPr wrap="square" lIns="0" tIns="0" rIns="0" bIns="0" rtlCol="0" anchor="ctr"/>
          <a:lstStyle/>
          <a:p>
            <a:pPr marL="0" indent="0">
              <a:buNone/>
            </a:pPr>
            <a:r>
              <a:rPr lang="en-US" sz="1050" b="1" dirty="0">
                <a:solidFill>
                  <a:srgbClr val="534AB7"/>
                </a:solidFill>
                <a:latin typeface="Calibri" pitchFamily="34" charset="0"/>
                <a:ea typeface="Calibri" pitchFamily="34" charset="-122"/>
                <a:cs typeface="Calibri" pitchFamily="34" charset="-120"/>
              </a:rPr>
              <a:t>Race inference</a:t>
            </a:r>
            <a:endParaRPr lang="en-US" sz="1050" dirty="0"/>
          </a:p>
        </p:txBody>
      </p:sp>
      <p:sp>
        <p:nvSpPr>
          <p:cNvPr id="49" name="Text 47">
            <a:extLst>
              <a:ext uri="{FF2B5EF4-FFF2-40B4-BE49-F238E27FC236}">
                <a16:creationId xmlns:a16="http://schemas.microsoft.com/office/drawing/2014/main" id="{6D9C02B5-0686-6176-6B7F-781A6D6EEF68}"/>
              </a:ext>
            </a:extLst>
          </p:cNvPr>
          <p:cNvSpPr/>
          <p:nvPr/>
        </p:nvSpPr>
        <p:spPr>
          <a:xfrm>
            <a:off x="7772400" y="4352544"/>
            <a:ext cx="3639312" cy="329184"/>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BIFSG or any approved method with demonstrably greater accuracy</a:t>
            </a:r>
            <a:endParaRPr lang="en-US" sz="1050" dirty="0"/>
          </a:p>
        </p:txBody>
      </p:sp>
      <p:sp>
        <p:nvSpPr>
          <p:cNvPr id="50" name="Shape 48">
            <a:extLst>
              <a:ext uri="{FF2B5EF4-FFF2-40B4-BE49-F238E27FC236}">
                <a16:creationId xmlns:a16="http://schemas.microsoft.com/office/drawing/2014/main" id="{44765EEB-443D-E34A-7281-C5A9DF25B06A}"/>
              </a:ext>
            </a:extLst>
          </p:cNvPr>
          <p:cNvSpPr/>
          <p:nvPr/>
        </p:nvSpPr>
        <p:spPr>
          <a:xfrm>
            <a:off x="6254496" y="4736592"/>
            <a:ext cx="5120640" cy="0"/>
          </a:xfrm>
          <a:prstGeom prst="line">
            <a:avLst/>
          </a:prstGeom>
          <a:noFill/>
          <a:ln w="6350">
            <a:solidFill>
              <a:srgbClr val="D0DDE8"/>
            </a:solidFill>
            <a:prstDash val="solid"/>
          </a:ln>
        </p:spPr>
        <p:txBody>
          <a:bodyPr/>
          <a:lstStyle/>
          <a:p>
            <a:endParaRPr lang="en-US"/>
          </a:p>
        </p:txBody>
      </p:sp>
      <p:sp>
        <p:nvSpPr>
          <p:cNvPr id="51" name="Text 49">
            <a:extLst>
              <a:ext uri="{FF2B5EF4-FFF2-40B4-BE49-F238E27FC236}">
                <a16:creationId xmlns:a16="http://schemas.microsoft.com/office/drawing/2014/main" id="{101652A3-1B85-B1C3-098D-B40A838CF20C}"/>
              </a:ext>
            </a:extLst>
          </p:cNvPr>
          <p:cNvSpPr/>
          <p:nvPr/>
        </p:nvSpPr>
        <p:spPr>
          <a:xfrm>
            <a:off x="6254496" y="4809744"/>
            <a:ext cx="1463040" cy="274320"/>
          </a:xfrm>
          <a:prstGeom prst="rect">
            <a:avLst/>
          </a:prstGeom>
          <a:noFill/>
          <a:ln/>
        </p:spPr>
        <p:txBody>
          <a:bodyPr wrap="square" lIns="0" tIns="0" rIns="0" bIns="0" rtlCol="0" anchor="ctr"/>
          <a:lstStyle/>
          <a:p>
            <a:pPr marL="0" indent="0">
              <a:buNone/>
            </a:pPr>
            <a:r>
              <a:rPr lang="en-US" sz="1050" b="1" dirty="0">
                <a:solidFill>
                  <a:srgbClr val="534AB7"/>
                </a:solidFill>
                <a:latin typeface="Calibri" pitchFamily="34" charset="0"/>
                <a:ea typeface="Calibri" pitchFamily="34" charset="-122"/>
                <a:cs typeface="Calibri" pitchFamily="34" charset="-120"/>
              </a:rPr>
              <a:t>Governance</a:t>
            </a:r>
            <a:endParaRPr lang="en-US" sz="1050" dirty="0"/>
          </a:p>
        </p:txBody>
      </p:sp>
      <p:sp>
        <p:nvSpPr>
          <p:cNvPr id="52" name="Text 50">
            <a:extLst>
              <a:ext uri="{FF2B5EF4-FFF2-40B4-BE49-F238E27FC236}">
                <a16:creationId xmlns:a16="http://schemas.microsoft.com/office/drawing/2014/main" id="{5353AF4B-B11F-CBD9-420B-D406392EEC50}"/>
              </a:ext>
            </a:extLst>
          </p:cNvPr>
          <p:cNvSpPr/>
          <p:nvPr/>
        </p:nvSpPr>
        <p:spPr>
          <a:xfrm>
            <a:off x="7772400" y="4809744"/>
            <a:ext cx="3639312" cy="329184"/>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Requires documented risk management framework, board oversight, and ongoing monitoring of AI systems</a:t>
            </a:r>
            <a:endParaRPr lang="en-US" sz="1050" dirty="0"/>
          </a:p>
        </p:txBody>
      </p:sp>
      <p:sp>
        <p:nvSpPr>
          <p:cNvPr id="53" name="Shape 51">
            <a:extLst>
              <a:ext uri="{FF2B5EF4-FFF2-40B4-BE49-F238E27FC236}">
                <a16:creationId xmlns:a16="http://schemas.microsoft.com/office/drawing/2014/main" id="{09389BF0-0666-56E9-EF9F-F7DD6EEA9DB4}"/>
              </a:ext>
            </a:extLst>
          </p:cNvPr>
          <p:cNvSpPr/>
          <p:nvPr/>
        </p:nvSpPr>
        <p:spPr>
          <a:xfrm>
            <a:off x="6254496" y="5193792"/>
            <a:ext cx="5120640" cy="0"/>
          </a:xfrm>
          <a:prstGeom prst="line">
            <a:avLst/>
          </a:prstGeom>
          <a:noFill/>
          <a:ln w="6350">
            <a:solidFill>
              <a:srgbClr val="D0DDE8"/>
            </a:solidFill>
            <a:prstDash val="solid"/>
          </a:ln>
        </p:spPr>
        <p:txBody>
          <a:bodyPr/>
          <a:lstStyle/>
          <a:p>
            <a:endParaRPr lang="en-US"/>
          </a:p>
        </p:txBody>
      </p:sp>
      <p:sp>
        <p:nvSpPr>
          <p:cNvPr id="54" name="Text 52">
            <a:extLst>
              <a:ext uri="{FF2B5EF4-FFF2-40B4-BE49-F238E27FC236}">
                <a16:creationId xmlns:a16="http://schemas.microsoft.com/office/drawing/2014/main" id="{02F6F33C-39C0-544D-7277-97EC29F81F45}"/>
              </a:ext>
            </a:extLst>
          </p:cNvPr>
          <p:cNvSpPr/>
          <p:nvPr/>
        </p:nvSpPr>
        <p:spPr>
          <a:xfrm>
            <a:off x="6254496" y="5266944"/>
            <a:ext cx="1463040" cy="274320"/>
          </a:xfrm>
          <a:prstGeom prst="rect">
            <a:avLst/>
          </a:prstGeom>
          <a:noFill/>
          <a:ln/>
        </p:spPr>
        <p:txBody>
          <a:bodyPr wrap="square" lIns="0" tIns="0" rIns="0" bIns="0" rtlCol="0" anchor="ctr"/>
          <a:lstStyle/>
          <a:p>
            <a:pPr marL="0" indent="0">
              <a:buNone/>
            </a:pPr>
            <a:r>
              <a:rPr lang="en-US" sz="1050" b="1" dirty="0">
                <a:solidFill>
                  <a:srgbClr val="534AB7"/>
                </a:solidFill>
                <a:latin typeface="Calibri" pitchFamily="34" charset="0"/>
                <a:ea typeface="Calibri" pitchFamily="34" charset="-122"/>
                <a:cs typeface="Calibri" pitchFamily="34" charset="-120"/>
              </a:rPr>
              <a:t>Scope</a:t>
            </a:r>
            <a:endParaRPr lang="en-US" sz="1050" dirty="0"/>
          </a:p>
        </p:txBody>
      </p:sp>
      <p:sp>
        <p:nvSpPr>
          <p:cNvPr id="55" name="Text 53">
            <a:extLst>
              <a:ext uri="{FF2B5EF4-FFF2-40B4-BE49-F238E27FC236}">
                <a16:creationId xmlns:a16="http://schemas.microsoft.com/office/drawing/2014/main" id="{4C648877-1BD8-8369-87D7-1ED542E36015}"/>
              </a:ext>
            </a:extLst>
          </p:cNvPr>
          <p:cNvSpPr/>
          <p:nvPr/>
        </p:nvSpPr>
        <p:spPr>
          <a:xfrm>
            <a:off x="7772400" y="5266944"/>
            <a:ext cx="3639312" cy="329184"/>
          </a:xfrm>
          <a:prstGeom prst="rect">
            <a:avLst/>
          </a:prstGeom>
          <a:noFill/>
          <a:ln/>
        </p:spPr>
        <p:txBody>
          <a:bodyPr wrap="square" lIns="0" tIns="0" rIns="0" bIns="0" rtlCol="0" anchor="ctr"/>
          <a:lstStyle/>
          <a:p>
            <a:pPr marL="0" indent="0">
              <a:lnSpc>
                <a:spcPct val="128000"/>
              </a:lnSpc>
              <a:buNone/>
            </a:pPr>
            <a:r>
              <a:rPr lang="en-US" sz="1050" dirty="0">
                <a:solidFill>
                  <a:srgbClr val="3D4F61"/>
                </a:solidFill>
                <a:latin typeface="Calibri" pitchFamily="34" charset="0"/>
                <a:ea typeface="Calibri" pitchFamily="34" charset="-122"/>
                <a:cs typeface="Calibri" pitchFamily="34" charset="-120"/>
              </a:rPr>
              <a:t>All AI systems and external consumer data used in underwriting, rating, and pricing across all insurance lines</a:t>
            </a:r>
            <a:endParaRPr lang="en-US" sz="1050" dirty="0"/>
          </a:p>
        </p:txBody>
      </p:sp>
    </p:spTree>
    <p:extLst>
      <p:ext uri="{BB962C8B-B14F-4D97-AF65-F5344CB8AC3E}">
        <p14:creationId xmlns:p14="http://schemas.microsoft.com/office/powerpoint/2010/main" val="2348903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F664AC4-6983-1DEF-2DD3-6A431B361104}"/>
              </a:ext>
            </a:extLst>
          </p:cNvPr>
          <p:cNvSpPr>
            <a:spLocks noGrp="1"/>
          </p:cNvSpPr>
          <p:nvPr>
            <p:ph type="sldNum" sz="quarter" idx="12"/>
          </p:nvPr>
        </p:nvSpPr>
        <p:spPr/>
        <p:txBody>
          <a:bodyPr/>
          <a:lstStyle/>
          <a:p>
            <a:fld id="{741AFF56-1126-4107-9C02-BC0EFBF16431}" type="slidenum">
              <a:rPr lang="en-GB" smtClean="0"/>
              <a:t>33</a:t>
            </a:fld>
            <a:endParaRPr lang="en-GB"/>
          </a:p>
        </p:txBody>
      </p:sp>
      <p:sp>
        <p:nvSpPr>
          <p:cNvPr id="31" name="Shape 2">
            <a:extLst>
              <a:ext uri="{FF2B5EF4-FFF2-40B4-BE49-F238E27FC236}">
                <a16:creationId xmlns:a16="http://schemas.microsoft.com/office/drawing/2014/main" id="{1E0272E9-9427-85F6-DCCD-49BAFB844D68}"/>
              </a:ext>
            </a:extLst>
          </p:cNvPr>
          <p:cNvSpPr/>
          <p:nvPr/>
        </p:nvSpPr>
        <p:spPr>
          <a:xfrm>
            <a:off x="365759" y="182880"/>
            <a:ext cx="2119023" cy="411480"/>
          </a:xfrm>
          <a:prstGeom prst="rect">
            <a:avLst/>
          </a:prstGeom>
          <a:solidFill>
            <a:srgbClr val="C0392B"/>
          </a:solidFill>
          <a:ln w="12700">
            <a:solidFill>
              <a:srgbClr val="C0392B"/>
            </a:solidFill>
            <a:prstDash val="solid"/>
          </a:ln>
        </p:spPr>
        <p:txBody>
          <a:bodyPr/>
          <a:lstStyle/>
          <a:p>
            <a:endParaRPr lang="en-US"/>
          </a:p>
        </p:txBody>
      </p:sp>
      <p:sp>
        <p:nvSpPr>
          <p:cNvPr id="32" name="Text 3">
            <a:extLst>
              <a:ext uri="{FF2B5EF4-FFF2-40B4-BE49-F238E27FC236}">
                <a16:creationId xmlns:a16="http://schemas.microsoft.com/office/drawing/2014/main" id="{50F811AC-B257-3336-9680-2FC0EFEA6A7B}"/>
              </a:ext>
            </a:extLst>
          </p:cNvPr>
          <p:cNvSpPr/>
          <p:nvPr/>
        </p:nvSpPr>
        <p:spPr>
          <a:xfrm>
            <a:off x="256031" y="182880"/>
            <a:ext cx="2407655" cy="393192"/>
          </a:xfrm>
          <a:prstGeom prst="rect">
            <a:avLst/>
          </a:prstGeom>
          <a:noFill/>
          <a:ln/>
        </p:spPr>
        <p:txBody>
          <a:bodyPr wrap="square" lIns="0" tIns="0" rIns="0" bIns="0" rtlCol="0" anchor="ctr"/>
          <a:lstStyle/>
          <a:p>
            <a:pPr marL="0" indent="0" algn="ctr">
              <a:buNone/>
            </a:pPr>
            <a:r>
              <a:rPr lang="en-US" sz="2400" b="1" dirty="0">
                <a:solidFill>
                  <a:srgbClr val="FFFFFF"/>
                </a:solidFill>
                <a:latin typeface="Calibri" pitchFamily="34" charset="0"/>
                <a:ea typeface="Calibri" pitchFamily="34" charset="-122"/>
                <a:cs typeface="Calibri" pitchFamily="34" charset="-120"/>
              </a:rPr>
              <a:t>Core problem</a:t>
            </a:r>
            <a:endParaRPr lang="en-US" sz="2400" dirty="0"/>
          </a:p>
        </p:txBody>
      </p:sp>
      <p:sp>
        <p:nvSpPr>
          <p:cNvPr id="33" name="Text 4">
            <a:extLst>
              <a:ext uri="{FF2B5EF4-FFF2-40B4-BE49-F238E27FC236}">
                <a16:creationId xmlns:a16="http://schemas.microsoft.com/office/drawing/2014/main" id="{E7E85324-3A40-A2BB-DFB3-5F47BC2B7461}"/>
              </a:ext>
            </a:extLst>
          </p:cNvPr>
          <p:cNvSpPr/>
          <p:nvPr/>
        </p:nvSpPr>
        <p:spPr>
          <a:xfrm>
            <a:off x="1078992" y="822960"/>
            <a:ext cx="11430000" cy="329184"/>
          </a:xfrm>
          <a:prstGeom prst="rect">
            <a:avLst/>
          </a:prstGeom>
          <a:noFill/>
          <a:ln/>
        </p:spPr>
        <p:txBody>
          <a:bodyPr wrap="square" lIns="0" tIns="0" rIns="0" bIns="0" rtlCol="0" anchor="ctr"/>
          <a:lstStyle/>
          <a:p>
            <a:pPr marL="0" indent="0">
              <a:buNone/>
            </a:pPr>
            <a:r>
              <a:rPr lang="en-US" b="1" dirty="0">
                <a:latin typeface="Calibri" pitchFamily="34" charset="0"/>
                <a:ea typeface="Calibri" pitchFamily="34" charset="-122"/>
                <a:cs typeface="Calibri" pitchFamily="34" charset="-120"/>
              </a:rPr>
              <a:t>Pricing outputs are deterministic.</a:t>
            </a:r>
            <a:r>
              <a:rPr lang="en-US" dirty="0">
                <a:latin typeface="Calibri" pitchFamily="34" charset="0"/>
                <a:ea typeface="Calibri" pitchFamily="34" charset="-122"/>
                <a:cs typeface="Calibri" pitchFamily="34" charset="-120"/>
              </a:rPr>
              <a:t>  Standard audit statistics assume random residuals.</a:t>
            </a:r>
            <a:endParaRPr lang="en-US" dirty="0"/>
          </a:p>
        </p:txBody>
      </p:sp>
      <p:sp>
        <p:nvSpPr>
          <p:cNvPr id="35" name="Shape 6">
            <a:extLst>
              <a:ext uri="{FF2B5EF4-FFF2-40B4-BE49-F238E27FC236}">
                <a16:creationId xmlns:a16="http://schemas.microsoft.com/office/drawing/2014/main" id="{E65FB209-E071-6FA1-D91B-37E7A3746D27}"/>
              </a:ext>
            </a:extLst>
          </p:cNvPr>
          <p:cNvSpPr/>
          <p:nvPr/>
        </p:nvSpPr>
        <p:spPr>
          <a:xfrm>
            <a:off x="365760" y="1620822"/>
            <a:ext cx="3805057" cy="2588657"/>
          </a:xfrm>
          <a:prstGeom prst="rect">
            <a:avLst/>
          </a:prstGeom>
          <a:solidFill>
            <a:srgbClr val="E6F1FB"/>
          </a:solidFill>
          <a:ln w="12700">
            <a:solidFill>
              <a:srgbClr val="185FA5"/>
            </a:solidFill>
            <a:prstDash val="solid"/>
          </a:ln>
        </p:spPr>
        <p:txBody>
          <a:bodyPr/>
          <a:lstStyle/>
          <a:p>
            <a:endParaRPr lang="en-US"/>
          </a:p>
        </p:txBody>
      </p:sp>
      <p:sp>
        <p:nvSpPr>
          <p:cNvPr id="37" name="Text 8">
            <a:extLst>
              <a:ext uri="{FF2B5EF4-FFF2-40B4-BE49-F238E27FC236}">
                <a16:creationId xmlns:a16="http://schemas.microsoft.com/office/drawing/2014/main" id="{A73F32D0-2C84-9E77-AF1B-82A71FAD3B27}"/>
              </a:ext>
            </a:extLst>
          </p:cNvPr>
          <p:cNvSpPr/>
          <p:nvPr/>
        </p:nvSpPr>
        <p:spPr>
          <a:xfrm>
            <a:off x="530352" y="1664208"/>
            <a:ext cx="1097280" cy="1005840"/>
          </a:xfrm>
          <a:prstGeom prst="rect">
            <a:avLst/>
          </a:prstGeom>
          <a:noFill/>
          <a:ln/>
        </p:spPr>
        <p:txBody>
          <a:bodyPr wrap="square" lIns="0" tIns="0" rIns="0" bIns="0" rtlCol="0" anchor="ctr"/>
          <a:lstStyle/>
          <a:p>
            <a:pPr marL="0" indent="0" algn="l">
              <a:buNone/>
            </a:pPr>
            <a:r>
              <a:rPr lang="en-US" sz="7200" b="1" dirty="0">
                <a:solidFill>
                  <a:srgbClr val="185FA5">
                    <a:alpha val="18000"/>
                  </a:srgbClr>
                </a:solidFill>
                <a:latin typeface="Georgia" pitchFamily="34" charset="0"/>
                <a:ea typeface="Georgia" pitchFamily="34" charset="-122"/>
                <a:cs typeface="Georgia" pitchFamily="34" charset="-120"/>
              </a:rPr>
              <a:t>1</a:t>
            </a:r>
            <a:endParaRPr lang="en-US" sz="7200" dirty="0"/>
          </a:p>
        </p:txBody>
      </p:sp>
      <p:sp>
        <p:nvSpPr>
          <p:cNvPr id="38" name="Text 9">
            <a:extLst>
              <a:ext uri="{FF2B5EF4-FFF2-40B4-BE49-F238E27FC236}">
                <a16:creationId xmlns:a16="http://schemas.microsoft.com/office/drawing/2014/main" id="{89A7FE15-E0FF-0D41-D238-91F534A52E14}"/>
              </a:ext>
            </a:extLst>
          </p:cNvPr>
          <p:cNvSpPr/>
          <p:nvPr/>
        </p:nvSpPr>
        <p:spPr>
          <a:xfrm>
            <a:off x="566928" y="2688336"/>
            <a:ext cx="3413760" cy="384048"/>
          </a:xfrm>
          <a:prstGeom prst="rect">
            <a:avLst/>
          </a:prstGeom>
          <a:noFill/>
          <a:ln/>
        </p:spPr>
        <p:txBody>
          <a:bodyPr wrap="square" lIns="0" tIns="0" rIns="0" bIns="0" rtlCol="0" anchor="ctr"/>
          <a:lstStyle/>
          <a:p>
            <a:pPr marL="0" indent="0">
              <a:buNone/>
            </a:pPr>
            <a:r>
              <a:rPr lang="en-US" sz="1500" b="1" dirty="0">
                <a:solidFill>
                  <a:srgbClr val="0C447C"/>
                </a:solidFill>
                <a:latin typeface="Georgia" pitchFamily="34" charset="0"/>
                <a:ea typeface="Georgia" pitchFamily="34" charset="-122"/>
                <a:cs typeface="Georgia" pitchFamily="34" charset="-120"/>
              </a:rPr>
              <a:t>No Fairness Standard</a:t>
            </a:r>
            <a:endParaRPr lang="en-US" sz="1500" dirty="0"/>
          </a:p>
        </p:txBody>
      </p:sp>
      <p:sp>
        <p:nvSpPr>
          <p:cNvPr id="42" name="Shape 13">
            <a:extLst>
              <a:ext uri="{FF2B5EF4-FFF2-40B4-BE49-F238E27FC236}">
                <a16:creationId xmlns:a16="http://schemas.microsoft.com/office/drawing/2014/main" id="{3BA5A918-AEA8-98C0-CA89-1179B0963421}"/>
              </a:ext>
            </a:extLst>
          </p:cNvPr>
          <p:cNvSpPr/>
          <p:nvPr/>
        </p:nvSpPr>
        <p:spPr>
          <a:xfrm>
            <a:off x="4177245" y="1627687"/>
            <a:ext cx="3891882" cy="2581781"/>
          </a:xfrm>
          <a:prstGeom prst="rect">
            <a:avLst/>
          </a:prstGeom>
          <a:solidFill>
            <a:srgbClr val="EEEDFE"/>
          </a:solidFill>
          <a:ln w="12700">
            <a:solidFill>
              <a:srgbClr val="534AB7"/>
            </a:solidFill>
            <a:prstDash val="solid"/>
          </a:ln>
        </p:spPr>
        <p:txBody>
          <a:bodyPr/>
          <a:lstStyle/>
          <a:p>
            <a:endParaRPr lang="en-US"/>
          </a:p>
        </p:txBody>
      </p:sp>
      <p:sp>
        <p:nvSpPr>
          <p:cNvPr id="44" name="Text 15">
            <a:extLst>
              <a:ext uri="{FF2B5EF4-FFF2-40B4-BE49-F238E27FC236}">
                <a16:creationId xmlns:a16="http://schemas.microsoft.com/office/drawing/2014/main" id="{421528D5-6FB9-FBAE-B34C-6120AD9FB2A9}"/>
              </a:ext>
            </a:extLst>
          </p:cNvPr>
          <p:cNvSpPr/>
          <p:nvPr/>
        </p:nvSpPr>
        <p:spPr>
          <a:xfrm>
            <a:off x="4383024" y="1664208"/>
            <a:ext cx="1097280" cy="1005840"/>
          </a:xfrm>
          <a:prstGeom prst="rect">
            <a:avLst/>
          </a:prstGeom>
          <a:noFill/>
          <a:ln/>
        </p:spPr>
        <p:txBody>
          <a:bodyPr wrap="square" lIns="0" tIns="0" rIns="0" bIns="0" rtlCol="0" anchor="ctr"/>
          <a:lstStyle/>
          <a:p>
            <a:pPr marL="0" indent="0" algn="l">
              <a:buNone/>
            </a:pPr>
            <a:r>
              <a:rPr lang="en-US" sz="7200" b="1" dirty="0">
                <a:solidFill>
                  <a:srgbClr val="534AB7">
                    <a:alpha val="18000"/>
                  </a:srgbClr>
                </a:solidFill>
                <a:latin typeface="Georgia" pitchFamily="34" charset="0"/>
                <a:ea typeface="Georgia" pitchFamily="34" charset="-122"/>
                <a:cs typeface="Georgia" pitchFamily="34" charset="-120"/>
              </a:rPr>
              <a:t>2</a:t>
            </a:r>
            <a:endParaRPr lang="en-US" sz="7200" dirty="0"/>
          </a:p>
        </p:txBody>
      </p:sp>
      <p:sp>
        <p:nvSpPr>
          <p:cNvPr id="45" name="Text 16">
            <a:extLst>
              <a:ext uri="{FF2B5EF4-FFF2-40B4-BE49-F238E27FC236}">
                <a16:creationId xmlns:a16="http://schemas.microsoft.com/office/drawing/2014/main" id="{719EBE14-A90C-091E-713A-D529186182AF}"/>
              </a:ext>
            </a:extLst>
          </p:cNvPr>
          <p:cNvSpPr/>
          <p:nvPr/>
        </p:nvSpPr>
        <p:spPr>
          <a:xfrm>
            <a:off x="4419600" y="2688336"/>
            <a:ext cx="3413760" cy="384048"/>
          </a:xfrm>
          <a:prstGeom prst="rect">
            <a:avLst/>
          </a:prstGeom>
          <a:noFill/>
          <a:ln/>
        </p:spPr>
        <p:txBody>
          <a:bodyPr wrap="square" lIns="0" tIns="0" rIns="0" bIns="0" rtlCol="0" anchor="ctr"/>
          <a:lstStyle/>
          <a:p>
            <a:pPr marL="0" indent="0">
              <a:buNone/>
            </a:pPr>
            <a:r>
              <a:rPr lang="en-US" sz="1500" b="1" dirty="0">
                <a:solidFill>
                  <a:srgbClr val="3C3489"/>
                </a:solidFill>
                <a:latin typeface="Georgia" pitchFamily="34" charset="0"/>
                <a:ea typeface="Georgia" pitchFamily="34" charset="-122"/>
                <a:cs typeface="Georgia" pitchFamily="34" charset="-120"/>
              </a:rPr>
              <a:t>Wrong test</a:t>
            </a:r>
            <a:endParaRPr lang="en-US" sz="1500" dirty="0"/>
          </a:p>
        </p:txBody>
      </p:sp>
      <p:sp>
        <p:nvSpPr>
          <p:cNvPr id="49" name="Shape 20">
            <a:extLst>
              <a:ext uri="{FF2B5EF4-FFF2-40B4-BE49-F238E27FC236}">
                <a16:creationId xmlns:a16="http://schemas.microsoft.com/office/drawing/2014/main" id="{184EAA35-7CA5-8A6A-4027-05C2604AD8C1}"/>
              </a:ext>
            </a:extLst>
          </p:cNvPr>
          <p:cNvSpPr/>
          <p:nvPr/>
        </p:nvSpPr>
        <p:spPr>
          <a:xfrm>
            <a:off x="8087086" y="1600226"/>
            <a:ext cx="3581426" cy="2609241"/>
          </a:xfrm>
          <a:prstGeom prst="rect">
            <a:avLst/>
          </a:prstGeom>
          <a:solidFill>
            <a:srgbClr val="E1F5EE"/>
          </a:solidFill>
          <a:ln w="12700">
            <a:solidFill>
              <a:srgbClr val="0F6E56"/>
            </a:solidFill>
            <a:prstDash val="solid"/>
          </a:ln>
        </p:spPr>
        <p:txBody>
          <a:bodyPr/>
          <a:lstStyle/>
          <a:p>
            <a:endParaRPr lang="en-US"/>
          </a:p>
        </p:txBody>
      </p:sp>
      <p:sp>
        <p:nvSpPr>
          <p:cNvPr id="51" name="Text 22">
            <a:extLst>
              <a:ext uri="{FF2B5EF4-FFF2-40B4-BE49-F238E27FC236}">
                <a16:creationId xmlns:a16="http://schemas.microsoft.com/office/drawing/2014/main" id="{B7B98F76-38FD-9F2C-1BD5-A9B8710D8D77}"/>
              </a:ext>
            </a:extLst>
          </p:cNvPr>
          <p:cNvSpPr/>
          <p:nvPr/>
        </p:nvSpPr>
        <p:spPr>
          <a:xfrm>
            <a:off x="8235696" y="1664208"/>
            <a:ext cx="1097280" cy="1005840"/>
          </a:xfrm>
          <a:prstGeom prst="rect">
            <a:avLst/>
          </a:prstGeom>
          <a:noFill/>
          <a:ln/>
        </p:spPr>
        <p:txBody>
          <a:bodyPr wrap="square" lIns="0" tIns="0" rIns="0" bIns="0" rtlCol="0" anchor="ctr"/>
          <a:lstStyle/>
          <a:p>
            <a:pPr marL="0" indent="0" algn="l">
              <a:buNone/>
            </a:pPr>
            <a:r>
              <a:rPr lang="en-US" sz="7200" b="1" dirty="0">
                <a:solidFill>
                  <a:srgbClr val="0F6E56">
                    <a:alpha val="18000"/>
                  </a:srgbClr>
                </a:solidFill>
                <a:latin typeface="Georgia" pitchFamily="34" charset="0"/>
                <a:ea typeface="Georgia" pitchFamily="34" charset="-122"/>
                <a:cs typeface="Georgia" pitchFamily="34" charset="-120"/>
              </a:rPr>
              <a:t>3</a:t>
            </a:r>
            <a:endParaRPr lang="en-US" sz="7200" dirty="0"/>
          </a:p>
        </p:txBody>
      </p:sp>
      <p:sp>
        <p:nvSpPr>
          <p:cNvPr id="52" name="Text 23">
            <a:extLst>
              <a:ext uri="{FF2B5EF4-FFF2-40B4-BE49-F238E27FC236}">
                <a16:creationId xmlns:a16="http://schemas.microsoft.com/office/drawing/2014/main" id="{87898A18-2E47-3380-299D-BDB02AA4C8F5}"/>
              </a:ext>
            </a:extLst>
          </p:cNvPr>
          <p:cNvSpPr/>
          <p:nvPr/>
        </p:nvSpPr>
        <p:spPr>
          <a:xfrm>
            <a:off x="8272272" y="2688336"/>
            <a:ext cx="3413760" cy="384048"/>
          </a:xfrm>
          <a:prstGeom prst="rect">
            <a:avLst/>
          </a:prstGeom>
          <a:noFill/>
          <a:ln/>
        </p:spPr>
        <p:txBody>
          <a:bodyPr wrap="square" lIns="0" tIns="0" rIns="0" bIns="0" rtlCol="0" anchor="ctr"/>
          <a:lstStyle/>
          <a:p>
            <a:pPr marL="0" indent="0">
              <a:buNone/>
            </a:pPr>
            <a:r>
              <a:rPr lang="en-US" sz="1500" b="1" dirty="0">
                <a:solidFill>
                  <a:srgbClr val="085041"/>
                </a:solidFill>
                <a:latin typeface="Georgia" pitchFamily="34" charset="0"/>
                <a:ea typeface="Georgia" pitchFamily="34" charset="-122"/>
                <a:cs typeface="Georgia" pitchFamily="34" charset="-120"/>
              </a:rPr>
              <a:t>No protocol</a:t>
            </a:r>
            <a:endParaRPr lang="en-US" sz="1500" dirty="0"/>
          </a:p>
        </p:txBody>
      </p:sp>
    </p:spTree>
    <p:extLst>
      <p:ext uri="{BB962C8B-B14F-4D97-AF65-F5344CB8AC3E}">
        <p14:creationId xmlns:p14="http://schemas.microsoft.com/office/powerpoint/2010/main" val="37440066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75807-5875-A624-01FF-6F4C155CF8DE}"/>
              </a:ext>
            </a:extLst>
          </p:cNvPr>
          <p:cNvSpPr>
            <a:spLocks noGrp="1"/>
          </p:cNvSpPr>
          <p:nvPr>
            <p:ph type="title"/>
          </p:nvPr>
        </p:nvSpPr>
        <p:spPr/>
        <p:txBody>
          <a:bodyPr>
            <a:normAutofit/>
          </a:bodyPr>
          <a:lstStyle/>
          <a:p>
            <a:r>
              <a:rPr lang="en-US" sz="3200" dirty="0"/>
              <a:t>Fairness Criterion: Proxy Discrimination</a:t>
            </a:r>
          </a:p>
        </p:txBody>
      </p:sp>
      <p:pic>
        <p:nvPicPr>
          <p:cNvPr id="6" name="Content Placeholder 5" descr="A white paper with black text and black text&#10;&#10;AI-generated content may be incorrect.">
            <a:extLst>
              <a:ext uri="{FF2B5EF4-FFF2-40B4-BE49-F238E27FC236}">
                <a16:creationId xmlns:a16="http://schemas.microsoft.com/office/drawing/2014/main" id="{ABEEE7C1-1B61-F616-DA62-DE6C1EB7F35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22110" y="1690688"/>
            <a:ext cx="9444131" cy="4280797"/>
          </a:xfrm>
        </p:spPr>
      </p:pic>
      <p:sp>
        <p:nvSpPr>
          <p:cNvPr id="4" name="Slide Number Placeholder 3">
            <a:extLst>
              <a:ext uri="{FF2B5EF4-FFF2-40B4-BE49-F238E27FC236}">
                <a16:creationId xmlns:a16="http://schemas.microsoft.com/office/drawing/2014/main" id="{45419FAC-3ADF-1A3C-3EA4-6981B40714B4}"/>
              </a:ext>
            </a:extLst>
          </p:cNvPr>
          <p:cNvSpPr>
            <a:spLocks noGrp="1"/>
          </p:cNvSpPr>
          <p:nvPr>
            <p:ph type="sldNum" sz="quarter" idx="12"/>
          </p:nvPr>
        </p:nvSpPr>
        <p:spPr/>
        <p:txBody>
          <a:bodyPr/>
          <a:lstStyle/>
          <a:p>
            <a:fld id="{741AFF56-1126-4107-9C02-BC0EFBF16431}" type="slidenum">
              <a:rPr lang="en-GB" smtClean="0"/>
              <a:t>34</a:t>
            </a:fld>
            <a:endParaRPr lang="en-GB"/>
          </a:p>
        </p:txBody>
      </p:sp>
    </p:spTree>
    <p:extLst>
      <p:ext uri="{BB962C8B-B14F-4D97-AF65-F5344CB8AC3E}">
        <p14:creationId xmlns:p14="http://schemas.microsoft.com/office/powerpoint/2010/main" val="41650543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152BE-2EF4-FF80-7924-34763E81242F}"/>
              </a:ext>
            </a:extLst>
          </p:cNvPr>
          <p:cNvSpPr>
            <a:spLocks noGrp="1"/>
          </p:cNvSpPr>
          <p:nvPr>
            <p:ph type="title"/>
          </p:nvPr>
        </p:nvSpPr>
        <p:spPr/>
        <p:txBody>
          <a:bodyPr/>
          <a:lstStyle/>
          <a:p>
            <a:r>
              <a:rPr lang="en-AU" dirty="0"/>
              <a:t>A solution</a:t>
            </a:r>
          </a:p>
        </p:txBody>
      </p:sp>
      <p:sp>
        <p:nvSpPr>
          <p:cNvPr id="5" name="Shape 6">
            <a:extLst>
              <a:ext uri="{FF2B5EF4-FFF2-40B4-BE49-F238E27FC236}">
                <a16:creationId xmlns:a16="http://schemas.microsoft.com/office/drawing/2014/main" id="{B1486BF8-0BB1-5C66-088F-3C1D3F690E2E}"/>
              </a:ext>
            </a:extLst>
          </p:cNvPr>
          <p:cNvSpPr/>
          <p:nvPr/>
        </p:nvSpPr>
        <p:spPr>
          <a:xfrm>
            <a:off x="579951" y="2606040"/>
            <a:ext cx="5394960" cy="1645920"/>
          </a:xfrm>
          <a:prstGeom prst="rect">
            <a:avLst/>
          </a:prstGeom>
          <a:solidFill>
            <a:srgbClr val="FEF0EF"/>
          </a:solidFill>
          <a:ln w="12700">
            <a:solidFill>
              <a:srgbClr val="C0392B"/>
            </a:solidFill>
            <a:prstDash val="solid"/>
          </a:ln>
        </p:spPr>
        <p:txBody>
          <a:bodyPr/>
          <a:lstStyle/>
          <a:p>
            <a:endParaRPr lang="en-US"/>
          </a:p>
        </p:txBody>
      </p:sp>
      <p:sp>
        <p:nvSpPr>
          <p:cNvPr id="6" name="Shape 7">
            <a:extLst>
              <a:ext uri="{FF2B5EF4-FFF2-40B4-BE49-F238E27FC236}">
                <a16:creationId xmlns:a16="http://schemas.microsoft.com/office/drawing/2014/main" id="{B9A0BE14-0335-FDF9-3799-B9AF6972FF70}"/>
              </a:ext>
            </a:extLst>
          </p:cNvPr>
          <p:cNvSpPr/>
          <p:nvPr/>
        </p:nvSpPr>
        <p:spPr>
          <a:xfrm>
            <a:off x="579951" y="2606040"/>
            <a:ext cx="64008" cy="1645920"/>
          </a:xfrm>
          <a:prstGeom prst="rect">
            <a:avLst/>
          </a:prstGeom>
          <a:solidFill>
            <a:srgbClr val="C0392B"/>
          </a:solidFill>
          <a:ln w="12700">
            <a:solidFill>
              <a:srgbClr val="C0392B"/>
            </a:solidFill>
            <a:prstDash val="solid"/>
          </a:ln>
        </p:spPr>
        <p:txBody>
          <a:bodyPr/>
          <a:lstStyle/>
          <a:p>
            <a:endParaRPr lang="en-US"/>
          </a:p>
        </p:txBody>
      </p:sp>
      <p:sp>
        <p:nvSpPr>
          <p:cNvPr id="7" name="Text 8">
            <a:extLst>
              <a:ext uri="{FF2B5EF4-FFF2-40B4-BE49-F238E27FC236}">
                <a16:creationId xmlns:a16="http://schemas.microsoft.com/office/drawing/2014/main" id="{23ADFEED-017C-BD25-918E-FB45B40BADB7}"/>
              </a:ext>
            </a:extLst>
          </p:cNvPr>
          <p:cNvSpPr/>
          <p:nvPr/>
        </p:nvSpPr>
        <p:spPr>
          <a:xfrm>
            <a:off x="762831" y="2734056"/>
            <a:ext cx="5138928" cy="274320"/>
          </a:xfrm>
          <a:prstGeom prst="rect">
            <a:avLst/>
          </a:prstGeom>
          <a:noFill/>
          <a:ln/>
        </p:spPr>
        <p:txBody>
          <a:bodyPr wrap="square" lIns="0" tIns="0" rIns="0" bIns="0" rtlCol="0" anchor="ctr"/>
          <a:lstStyle/>
          <a:p>
            <a:pPr marL="0" indent="0">
              <a:buNone/>
            </a:pPr>
            <a:r>
              <a:rPr lang="en-US" sz="1050" b="1" dirty="0">
                <a:solidFill>
                  <a:srgbClr val="C0392B"/>
                </a:solidFill>
                <a:latin typeface="Calibri" pitchFamily="34" charset="0"/>
                <a:ea typeface="Calibri" pitchFamily="34" charset="-122"/>
                <a:cs typeface="Calibri" pitchFamily="34" charset="-120"/>
              </a:rPr>
              <a:t>Classical formula — invalid for deterministic outputs</a:t>
            </a:r>
            <a:endParaRPr lang="en-US" sz="1050" dirty="0"/>
          </a:p>
        </p:txBody>
      </p:sp>
      <mc:AlternateContent xmlns:mc="http://schemas.openxmlformats.org/markup-compatibility/2006" xmlns:a14="http://schemas.microsoft.com/office/drawing/2010/main">
        <mc:Choice Requires="a14">
          <p:sp>
            <p:nvSpPr>
              <p:cNvPr id="8" name="Text 9">
                <a:extLst>
                  <a:ext uri="{FF2B5EF4-FFF2-40B4-BE49-F238E27FC236}">
                    <a16:creationId xmlns:a16="http://schemas.microsoft.com/office/drawing/2014/main" id="{E1A03166-68F2-DF39-237F-3D78DD03FBB5}"/>
                  </a:ext>
                </a:extLst>
              </p:cNvPr>
              <p:cNvSpPr/>
              <p:nvPr/>
            </p:nvSpPr>
            <p:spPr>
              <a:xfrm>
                <a:off x="762831" y="3099816"/>
                <a:ext cx="5138928" cy="493776"/>
              </a:xfrm>
              <a:prstGeom prst="rect">
                <a:avLst/>
              </a:prstGeom>
              <a:noFill/>
              <a:ln/>
            </p:spPr>
            <p:txBody>
              <a:bodyPr wrap="square" lIns="0" tIns="0" rIns="0" bIns="0" rtlCol="0" anchor="ctr"/>
              <a:lstStyle/>
              <a:p>
                <a:pPr marL="0" indent="0" algn="ctr">
                  <a:buNone/>
                </a:pPr>
                <a14:m>
                  <m:oMathPara xmlns:m="http://schemas.openxmlformats.org/officeDocument/2006/math">
                    <m:oMathParaPr>
                      <m:jc m:val="centerGroup"/>
                    </m:oMathParaPr>
                    <m:oMath xmlns:m="http://schemas.openxmlformats.org/officeDocument/2006/math">
                      <m:r>
                        <a:rPr lang="en-US" sz="2200" b="1" i="1" dirty="0" smtClean="0">
                          <a:solidFill>
                            <a:srgbClr val="C0392B"/>
                          </a:solidFill>
                          <a:latin typeface="Cambria Math" panose="02040503050406030204" pitchFamily="18" charset="0"/>
                          <a:ea typeface="Georgia" pitchFamily="34" charset="-122"/>
                          <a:cs typeface="Georgia" pitchFamily="34" charset="-120"/>
                        </a:rPr>
                        <m:t>𝑽𝒂𝒓</m:t>
                      </m:r>
                      <m:r>
                        <a:rPr lang="en-US" sz="2200" b="1" i="1" dirty="0" smtClean="0">
                          <a:solidFill>
                            <a:srgbClr val="C0392B"/>
                          </a:solidFill>
                          <a:latin typeface="Cambria Math" panose="02040503050406030204" pitchFamily="18" charset="0"/>
                          <a:ea typeface="Georgia" pitchFamily="34" charset="-122"/>
                          <a:cs typeface="Georgia" pitchFamily="34" charset="-120"/>
                        </a:rPr>
                        <m:t>(</m:t>
                      </m:r>
                      <m:acc>
                        <m:accPr>
                          <m:chr m:val="̂"/>
                          <m:ctrlPr>
                            <a:rPr lang="en-AU" sz="2200" b="1" i="1" dirty="0" smtClean="0">
                              <a:solidFill>
                                <a:srgbClr val="C0392B"/>
                              </a:solidFill>
                              <a:latin typeface="Cambria Math" panose="02040503050406030204" pitchFamily="18" charset="0"/>
                              <a:ea typeface="Georgia" pitchFamily="34" charset="-122"/>
                              <a:cs typeface="Georgia" pitchFamily="34" charset="-120"/>
                            </a:rPr>
                          </m:ctrlPr>
                        </m:accPr>
                        <m:e>
                          <m:r>
                            <a:rPr lang="en-AU" sz="2200" b="1" i="1" dirty="0" smtClean="0">
                              <a:solidFill>
                                <a:srgbClr val="C0392B"/>
                              </a:solidFill>
                              <a:latin typeface="Cambria Math" panose="02040503050406030204" pitchFamily="18" charset="0"/>
                              <a:ea typeface="Georgia" pitchFamily="34" charset="-122"/>
                              <a:cs typeface="Georgia" pitchFamily="34" charset="-120"/>
                            </a:rPr>
                            <m:t>𝜷</m:t>
                          </m:r>
                        </m:e>
                      </m:acc>
                      <m:r>
                        <a:rPr lang="en-US" sz="2200" b="1" i="1" dirty="0" smtClean="0">
                          <a:solidFill>
                            <a:srgbClr val="C0392B"/>
                          </a:solidFill>
                          <a:latin typeface="Cambria Math" panose="02040503050406030204" pitchFamily="18" charset="0"/>
                          <a:ea typeface="Georgia" pitchFamily="34" charset="-122"/>
                          <a:cs typeface="Georgia" pitchFamily="34" charset="-120"/>
                        </a:rPr>
                        <m:t>) = </m:t>
                      </m:r>
                      <m:r>
                        <a:rPr lang="en-US" sz="2200" b="1" i="1" dirty="0" smtClean="0">
                          <a:solidFill>
                            <a:srgbClr val="C0392B"/>
                          </a:solidFill>
                          <a:latin typeface="Cambria Math" panose="02040503050406030204" pitchFamily="18" charset="0"/>
                          <a:ea typeface="Georgia" pitchFamily="34" charset="-122"/>
                          <a:cs typeface="Georgia" pitchFamily="34" charset="-120"/>
                        </a:rPr>
                        <m:t>𝝈</m:t>
                      </m:r>
                      <m:r>
                        <a:rPr lang="en-US" sz="2200" b="1" i="1" dirty="0" smtClean="0">
                          <a:solidFill>
                            <a:srgbClr val="C0392B"/>
                          </a:solidFill>
                          <a:latin typeface="Cambria Math" panose="02040503050406030204" pitchFamily="18" charset="0"/>
                          <a:ea typeface="Georgia" pitchFamily="34" charset="-122"/>
                          <a:cs typeface="Georgia" pitchFamily="34" charset="-120"/>
                        </a:rPr>
                        <m:t>² × (</m:t>
                      </m:r>
                      <m:r>
                        <a:rPr lang="en-US" sz="2200" b="1" i="1" dirty="0" smtClean="0">
                          <a:solidFill>
                            <a:srgbClr val="C0392B"/>
                          </a:solidFill>
                          <a:latin typeface="Cambria Math" panose="02040503050406030204" pitchFamily="18" charset="0"/>
                          <a:ea typeface="Georgia" pitchFamily="34" charset="-122"/>
                          <a:cs typeface="Georgia" pitchFamily="34" charset="-120"/>
                        </a:rPr>
                        <m:t>𝑿</m:t>
                      </m:r>
                      <m:r>
                        <a:rPr lang="en-US" sz="2200" b="1" i="1" dirty="0" smtClean="0">
                          <a:solidFill>
                            <a:srgbClr val="C0392B"/>
                          </a:solidFill>
                          <a:latin typeface="Cambria Math" panose="02040503050406030204" pitchFamily="18" charset="0"/>
                          <a:ea typeface="Georgia" pitchFamily="34" charset="-122"/>
                          <a:cs typeface="Georgia" pitchFamily="34" charset="-120"/>
                        </a:rPr>
                        <m:t>ᵀ</m:t>
                      </m:r>
                      <m:r>
                        <a:rPr lang="en-US" sz="2200" b="1" i="1" dirty="0" smtClean="0">
                          <a:solidFill>
                            <a:srgbClr val="C0392B"/>
                          </a:solidFill>
                          <a:latin typeface="Cambria Math" panose="02040503050406030204" pitchFamily="18" charset="0"/>
                          <a:ea typeface="Georgia" pitchFamily="34" charset="-122"/>
                          <a:cs typeface="Georgia" pitchFamily="34" charset="-120"/>
                        </a:rPr>
                        <m:t>𝑿</m:t>
                      </m:r>
                      <m:r>
                        <a:rPr lang="en-US" sz="2200" b="1" i="1" dirty="0" smtClean="0">
                          <a:solidFill>
                            <a:srgbClr val="C0392B"/>
                          </a:solidFill>
                          <a:latin typeface="Cambria Math" panose="02040503050406030204" pitchFamily="18" charset="0"/>
                          <a:ea typeface="Georgia" pitchFamily="34" charset="-122"/>
                          <a:cs typeface="Georgia" pitchFamily="34" charset="-120"/>
                        </a:rPr>
                        <m:t>)⁻¹</m:t>
                      </m:r>
                    </m:oMath>
                  </m:oMathPara>
                </a14:m>
                <a:endParaRPr/>
              </a:p>
            </p:txBody>
          </p:sp>
        </mc:Choice>
        <mc:Fallback xmlns="">
          <p:sp>
            <p:nvSpPr>
              <p:cNvPr id="8" name="Text 9">
                <a:extLst>
                  <a:ext uri="{FF2B5EF4-FFF2-40B4-BE49-F238E27FC236}">
                    <a16:creationId xmlns:a16="http://schemas.microsoft.com/office/drawing/2014/main" id="{E1A03166-68F2-DF39-237F-3D78DD03FBB5}"/>
                  </a:ext>
                </a:extLst>
              </p:cNvPr>
              <p:cNvSpPr>
                <a:spLocks noRot="1" noChangeAspect="1" noMove="1" noResize="1" noEditPoints="1" noAdjustHandles="1" noChangeArrowheads="1" noChangeShapeType="1" noTextEdit="1"/>
              </p:cNvSpPr>
              <p:nvPr/>
            </p:nvSpPr>
            <p:spPr>
              <a:xfrm>
                <a:off x="762831" y="3099816"/>
                <a:ext cx="5138928" cy="493776"/>
              </a:xfrm>
              <a:prstGeom prst="rect">
                <a:avLst/>
              </a:prstGeom>
              <a:blipFill>
                <a:blip r:embed="rId2"/>
                <a:stretch>
                  <a:fillRect t="-2500" b="-17500"/>
                </a:stretch>
              </a:blipFill>
              <a:ln/>
            </p:spPr>
            <p:txBody>
              <a:bodyPr/>
              <a:lstStyle/>
              <a:p>
                <a:r>
                  <a:rPr lang="en-US">
                    <a:noFill/>
                  </a:rPr>
                  <a:t> </a:t>
                </a:r>
              </a:p>
            </p:txBody>
          </p:sp>
        </mc:Fallback>
      </mc:AlternateContent>
      <p:sp>
        <p:nvSpPr>
          <p:cNvPr id="9" name="Text 10">
            <a:extLst>
              <a:ext uri="{FF2B5EF4-FFF2-40B4-BE49-F238E27FC236}">
                <a16:creationId xmlns:a16="http://schemas.microsoft.com/office/drawing/2014/main" id="{0D108EC8-68DE-C02D-560C-F3F70C637E6E}"/>
              </a:ext>
            </a:extLst>
          </p:cNvPr>
          <p:cNvSpPr/>
          <p:nvPr/>
        </p:nvSpPr>
        <p:spPr>
          <a:xfrm>
            <a:off x="762831" y="3666744"/>
            <a:ext cx="5138928" cy="402336"/>
          </a:xfrm>
          <a:prstGeom prst="rect">
            <a:avLst/>
          </a:prstGeom>
          <a:noFill/>
          <a:ln/>
        </p:spPr>
        <p:txBody>
          <a:bodyPr wrap="square" lIns="0" tIns="0" rIns="0" bIns="0" rtlCol="0" anchor="ctr"/>
          <a:lstStyle/>
          <a:p>
            <a:pPr marL="0" indent="0" algn="ctr">
              <a:buNone/>
            </a:pPr>
            <a:r>
              <a:rPr lang="en-US" sz="1100" i="1" dirty="0">
                <a:solidFill>
                  <a:srgbClr val="3D4F61"/>
                </a:solidFill>
                <a:latin typeface="Calibri" pitchFamily="34" charset="0"/>
                <a:ea typeface="Calibri" pitchFamily="34" charset="-122"/>
                <a:cs typeface="Calibri" pitchFamily="34" charset="-120"/>
              </a:rPr>
              <a:t>Assumes residuals are random i.i.d. draws from a distribution</a:t>
            </a:r>
            <a:endParaRPr lang="en-US" sz="1100" dirty="0"/>
          </a:p>
        </p:txBody>
      </p:sp>
      <p:sp>
        <p:nvSpPr>
          <p:cNvPr id="10" name="Shape 11">
            <a:extLst>
              <a:ext uri="{FF2B5EF4-FFF2-40B4-BE49-F238E27FC236}">
                <a16:creationId xmlns:a16="http://schemas.microsoft.com/office/drawing/2014/main" id="{4C2E445C-97D6-4BD9-56B5-B46516820E7F}"/>
              </a:ext>
            </a:extLst>
          </p:cNvPr>
          <p:cNvSpPr/>
          <p:nvPr/>
        </p:nvSpPr>
        <p:spPr>
          <a:xfrm>
            <a:off x="6523551" y="2606040"/>
            <a:ext cx="5394960" cy="1645920"/>
          </a:xfrm>
          <a:prstGeom prst="rect">
            <a:avLst/>
          </a:prstGeom>
          <a:solidFill>
            <a:srgbClr val="EEF8F2"/>
          </a:solidFill>
          <a:ln w="12700">
            <a:solidFill>
              <a:srgbClr val="0F6E56"/>
            </a:solidFill>
            <a:prstDash val="solid"/>
          </a:ln>
        </p:spPr>
        <p:txBody>
          <a:bodyPr/>
          <a:lstStyle/>
          <a:p>
            <a:endParaRPr lang="en-US"/>
          </a:p>
        </p:txBody>
      </p:sp>
      <p:sp>
        <p:nvSpPr>
          <p:cNvPr id="11" name="Shape 12">
            <a:extLst>
              <a:ext uri="{FF2B5EF4-FFF2-40B4-BE49-F238E27FC236}">
                <a16:creationId xmlns:a16="http://schemas.microsoft.com/office/drawing/2014/main" id="{1936A471-C569-2612-7A19-D96C84BCAC15}"/>
              </a:ext>
            </a:extLst>
          </p:cNvPr>
          <p:cNvSpPr/>
          <p:nvPr/>
        </p:nvSpPr>
        <p:spPr>
          <a:xfrm>
            <a:off x="6523551" y="2606040"/>
            <a:ext cx="64008" cy="1645920"/>
          </a:xfrm>
          <a:prstGeom prst="rect">
            <a:avLst/>
          </a:prstGeom>
          <a:solidFill>
            <a:srgbClr val="0F6E56"/>
          </a:solidFill>
          <a:ln w="12700">
            <a:solidFill>
              <a:srgbClr val="0F6E56"/>
            </a:solidFill>
            <a:prstDash val="solid"/>
          </a:ln>
        </p:spPr>
        <p:txBody>
          <a:bodyPr/>
          <a:lstStyle/>
          <a:p>
            <a:endParaRPr lang="en-US"/>
          </a:p>
        </p:txBody>
      </p:sp>
      <p:sp>
        <p:nvSpPr>
          <p:cNvPr id="12" name="Text 13">
            <a:extLst>
              <a:ext uri="{FF2B5EF4-FFF2-40B4-BE49-F238E27FC236}">
                <a16:creationId xmlns:a16="http://schemas.microsoft.com/office/drawing/2014/main" id="{B7411A45-20A5-E333-DA5A-B1C04C61D403}"/>
              </a:ext>
            </a:extLst>
          </p:cNvPr>
          <p:cNvSpPr/>
          <p:nvPr/>
        </p:nvSpPr>
        <p:spPr>
          <a:xfrm>
            <a:off x="6706431" y="2734056"/>
            <a:ext cx="5138928" cy="274320"/>
          </a:xfrm>
          <a:prstGeom prst="rect">
            <a:avLst/>
          </a:prstGeom>
          <a:noFill/>
          <a:ln/>
        </p:spPr>
        <p:txBody>
          <a:bodyPr wrap="square" lIns="0" tIns="0" rIns="0" bIns="0" rtlCol="0" anchor="ctr"/>
          <a:lstStyle/>
          <a:p>
            <a:r>
              <a:rPr lang="en-US" sz="1050" b="1" dirty="0">
                <a:solidFill>
                  <a:srgbClr val="0F6E56"/>
                </a:solidFill>
                <a:latin typeface="Calibri"/>
                <a:ea typeface="Calibri"/>
                <a:cs typeface="Calibri"/>
              </a:rPr>
              <a:t>HC3 sandwich estimator — more appropriate for this setting</a:t>
            </a:r>
            <a:endParaRPr lang="en-US" sz="1050" dirty="0">
              <a:latin typeface="Calibri"/>
              <a:ea typeface="Calibri"/>
              <a:cs typeface="Calibri"/>
            </a:endParaRPr>
          </a:p>
        </p:txBody>
      </p:sp>
      <mc:AlternateContent xmlns:mc="http://schemas.openxmlformats.org/markup-compatibility/2006" xmlns:a14="http://schemas.microsoft.com/office/drawing/2010/main">
        <mc:Choice Requires="a14">
          <p:sp>
            <p:nvSpPr>
              <p:cNvPr id="13" name="Text 14">
                <a:extLst>
                  <a:ext uri="{FF2B5EF4-FFF2-40B4-BE49-F238E27FC236}">
                    <a16:creationId xmlns:a16="http://schemas.microsoft.com/office/drawing/2014/main" id="{EF06F448-7221-D838-A48D-7C879F59D3A5}"/>
                  </a:ext>
                </a:extLst>
              </p:cNvPr>
              <p:cNvSpPr/>
              <p:nvPr/>
            </p:nvSpPr>
            <p:spPr>
              <a:xfrm>
                <a:off x="6706431" y="3099816"/>
                <a:ext cx="5138928" cy="493776"/>
              </a:xfrm>
              <a:prstGeom prst="rect">
                <a:avLst/>
              </a:prstGeom>
              <a:noFill/>
              <a:ln/>
            </p:spPr>
            <p:txBody>
              <a:bodyPr wrap="square" lIns="0" tIns="0" rIns="0" bIns="0" rtlCol="0" anchor="ctr"/>
              <a:lstStyle/>
              <a:p>
                <a:pPr algn="ctr"/>
                <a14:m>
                  <m:oMathPara xmlns:m="http://schemas.openxmlformats.org/officeDocument/2006/math">
                    <m:oMathParaPr>
                      <m:jc m:val="centerGroup"/>
                    </m:oMathParaPr>
                    <m:oMath xmlns:m="http://schemas.openxmlformats.org/officeDocument/2006/math">
                      <m:r>
                        <a:rPr lang="en-US" sz="2200" b="1" i="1" dirty="0">
                          <a:solidFill>
                            <a:srgbClr val="0F6E56"/>
                          </a:solidFill>
                          <a:latin typeface="Cambria Math" panose="02040503050406030204" pitchFamily="18" charset="0"/>
                          <a:ea typeface="Georgia" pitchFamily="34" charset="-122"/>
                          <a:cs typeface="Georgia" pitchFamily="34" charset="-120"/>
                        </a:rPr>
                        <m:t>𝑽𝒂𝒓</m:t>
                      </m:r>
                      <m:r>
                        <a:rPr lang="en-US" sz="2200" b="1" i="1" dirty="0">
                          <a:solidFill>
                            <a:srgbClr val="0F6E56"/>
                          </a:solidFill>
                          <a:latin typeface="Cambria Math" panose="02040503050406030204" pitchFamily="18" charset="0"/>
                          <a:ea typeface="Georgia" pitchFamily="34" charset="-122"/>
                          <a:cs typeface="Georgia" pitchFamily="34" charset="-120"/>
                        </a:rPr>
                        <m:t>(</m:t>
                      </m:r>
                      <m:acc>
                        <m:accPr>
                          <m:chr m:val="̂"/>
                          <m:ctrlPr>
                            <a:rPr lang="en-AU" sz="2200" b="1" i="1" dirty="0">
                              <a:solidFill>
                                <a:srgbClr val="0F6E56"/>
                              </a:solidFill>
                              <a:latin typeface="Cambria Math" panose="02040503050406030204" pitchFamily="18" charset="0"/>
                              <a:ea typeface="Georgia" pitchFamily="34" charset="-122"/>
                              <a:cs typeface="Georgia" pitchFamily="34" charset="-120"/>
                            </a:rPr>
                          </m:ctrlPr>
                        </m:accPr>
                        <m:e>
                          <m:r>
                            <a:rPr lang="en-AU" sz="2200" b="1" i="1" dirty="0">
                              <a:solidFill>
                                <a:srgbClr val="0F6E56"/>
                              </a:solidFill>
                              <a:latin typeface="Cambria Math" panose="02040503050406030204" pitchFamily="18" charset="0"/>
                              <a:ea typeface="Georgia" pitchFamily="34" charset="-122"/>
                              <a:cs typeface="Georgia" pitchFamily="34" charset="-120"/>
                            </a:rPr>
                            <m:t>𝜷</m:t>
                          </m:r>
                        </m:e>
                      </m:acc>
                      <m:r>
                        <a:rPr lang="en-US" sz="2200" b="1" i="1" dirty="0">
                          <a:solidFill>
                            <a:srgbClr val="0F6E56"/>
                          </a:solidFill>
                          <a:latin typeface="Cambria Math" panose="02040503050406030204" pitchFamily="18" charset="0"/>
                          <a:ea typeface="Georgia" pitchFamily="34" charset="-122"/>
                          <a:cs typeface="Georgia" pitchFamily="34" charset="-120"/>
                        </a:rPr>
                        <m:t>) = (</m:t>
                      </m:r>
                      <m:r>
                        <a:rPr lang="en-US" sz="2200" b="1" i="1" dirty="0">
                          <a:solidFill>
                            <a:srgbClr val="0F6E56"/>
                          </a:solidFill>
                          <a:latin typeface="Cambria Math" panose="02040503050406030204" pitchFamily="18" charset="0"/>
                          <a:ea typeface="Georgia" pitchFamily="34" charset="-122"/>
                          <a:cs typeface="Georgia" pitchFamily="34" charset="-120"/>
                        </a:rPr>
                        <m:t>𝑿</m:t>
                      </m:r>
                      <m:r>
                        <a:rPr lang="en-US" sz="2200" b="1" i="1" dirty="0">
                          <a:solidFill>
                            <a:srgbClr val="0F6E56"/>
                          </a:solidFill>
                          <a:latin typeface="Cambria Math" panose="02040503050406030204" pitchFamily="18" charset="0"/>
                          <a:ea typeface="Georgia" pitchFamily="34" charset="-122"/>
                          <a:cs typeface="Georgia" pitchFamily="34" charset="-120"/>
                        </a:rPr>
                        <m:t>ᵀ</m:t>
                      </m:r>
                      <m:r>
                        <a:rPr lang="en-US" sz="2200" b="1" i="1" dirty="0">
                          <a:solidFill>
                            <a:srgbClr val="0F6E56"/>
                          </a:solidFill>
                          <a:latin typeface="Cambria Math" panose="02040503050406030204" pitchFamily="18" charset="0"/>
                          <a:ea typeface="Georgia" pitchFamily="34" charset="-122"/>
                          <a:cs typeface="Georgia" pitchFamily="34" charset="-120"/>
                        </a:rPr>
                        <m:t>𝑿</m:t>
                      </m:r>
                      <m:r>
                        <a:rPr lang="en-US" sz="2200" b="1" i="1" dirty="0">
                          <a:solidFill>
                            <a:srgbClr val="0F6E56"/>
                          </a:solidFill>
                          <a:latin typeface="Cambria Math" panose="02040503050406030204" pitchFamily="18" charset="0"/>
                          <a:ea typeface="Georgia" pitchFamily="34" charset="-122"/>
                          <a:cs typeface="Georgia" pitchFamily="34" charset="-120"/>
                        </a:rPr>
                        <m:t>)⁻¹ × </m:t>
                      </m:r>
                      <m:r>
                        <a:rPr lang="en-US" sz="2200" b="1" i="1" dirty="0">
                          <a:solidFill>
                            <a:srgbClr val="0F6E56"/>
                          </a:solidFill>
                          <a:latin typeface="Cambria Math" panose="02040503050406030204" pitchFamily="18" charset="0"/>
                          <a:ea typeface="Georgia" pitchFamily="34" charset="-122"/>
                          <a:cs typeface="Georgia" pitchFamily="34" charset="-120"/>
                        </a:rPr>
                        <m:t>𝚺</m:t>
                      </m:r>
                      <m:r>
                        <a:rPr lang="en-US" sz="2200" b="1" i="1" dirty="0">
                          <a:solidFill>
                            <a:srgbClr val="0F6E56"/>
                          </a:solidFill>
                          <a:latin typeface="Cambria Math" panose="02040503050406030204" pitchFamily="18" charset="0"/>
                          <a:ea typeface="Georgia" pitchFamily="34" charset="-122"/>
                          <a:cs typeface="Georgia" pitchFamily="34" charset="-120"/>
                        </a:rPr>
                        <m:t> × (</m:t>
                      </m:r>
                      <m:r>
                        <a:rPr lang="en-US" sz="2200" b="1" i="1" dirty="0">
                          <a:solidFill>
                            <a:srgbClr val="0F6E56"/>
                          </a:solidFill>
                          <a:latin typeface="Cambria Math" panose="02040503050406030204" pitchFamily="18" charset="0"/>
                          <a:ea typeface="Georgia" pitchFamily="34" charset="-122"/>
                          <a:cs typeface="Georgia" pitchFamily="34" charset="-120"/>
                        </a:rPr>
                        <m:t>𝑿</m:t>
                      </m:r>
                      <m:r>
                        <a:rPr lang="en-US" sz="2200" b="1" i="1" dirty="0">
                          <a:solidFill>
                            <a:srgbClr val="0F6E56"/>
                          </a:solidFill>
                          <a:latin typeface="Cambria Math" panose="02040503050406030204" pitchFamily="18" charset="0"/>
                          <a:ea typeface="Georgia" pitchFamily="34" charset="-122"/>
                          <a:cs typeface="Georgia" pitchFamily="34" charset="-120"/>
                        </a:rPr>
                        <m:t>ᵀ</m:t>
                      </m:r>
                      <m:r>
                        <a:rPr lang="en-US" sz="2200" b="1" i="1" dirty="0">
                          <a:solidFill>
                            <a:srgbClr val="0F6E56"/>
                          </a:solidFill>
                          <a:latin typeface="Cambria Math" panose="02040503050406030204" pitchFamily="18" charset="0"/>
                          <a:ea typeface="Georgia" pitchFamily="34" charset="-122"/>
                          <a:cs typeface="Georgia" pitchFamily="34" charset="-120"/>
                        </a:rPr>
                        <m:t>𝑿</m:t>
                      </m:r>
                      <m:r>
                        <a:rPr lang="en-US" sz="2200" b="1" i="1" dirty="0">
                          <a:solidFill>
                            <a:srgbClr val="0F6E56"/>
                          </a:solidFill>
                          <a:latin typeface="Cambria Math" panose="02040503050406030204" pitchFamily="18" charset="0"/>
                          <a:ea typeface="Georgia" pitchFamily="34" charset="-122"/>
                          <a:cs typeface="Georgia" pitchFamily="34" charset="-120"/>
                        </a:rPr>
                        <m:t>)⁻¹</m:t>
                      </m:r>
                    </m:oMath>
                  </m:oMathPara>
                </a14:m>
                <a:endParaRPr/>
              </a:p>
            </p:txBody>
          </p:sp>
        </mc:Choice>
        <mc:Fallback xmlns="">
          <p:sp>
            <p:nvSpPr>
              <p:cNvPr id="13" name="Text 14">
                <a:extLst>
                  <a:ext uri="{FF2B5EF4-FFF2-40B4-BE49-F238E27FC236}">
                    <a16:creationId xmlns:a16="http://schemas.microsoft.com/office/drawing/2014/main" id="{EF06F448-7221-D838-A48D-7C879F59D3A5}"/>
                  </a:ext>
                </a:extLst>
              </p:cNvPr>
              <p:cNvSpPr>
                <a:spLocks noRot="1" noChangeAspect="1" noMove="1" noResize="1" noEditPoints="1" noAdjustHandles="1" noChangeArrowheads="1" noChangeShapeType="1" noTextEdit="1"/>
              </p:cNvSpPr>
              <p:nvPr/>
            </p:nvSpPr>
            <p:spPr>
              <a:xfrm>
                <a:off x="6706431" y="3099816"/>
                <a:ext cx="5138928" cy="493776"/>
              </a:xfrm>
              <a:prstGeom prst="rect">
                <a:avLst/>
              </a:prstGeom>
              <a:blipFill>
                <a:blip r:embed="rId3"/>
                <a:stretch>
                  <a:fillRect t="-2500" b="-17500"/>
                </a:stretch>
              </a:blipFill>
              <a:ln/>
            </p:spPr>
            <p:txBody>
              <a:bodyPr/>
              <a:lstStyle/>
              <a:p>
                <a:r>
                  <a:rPr lang="en-US">
                    <a:noFill/>
                  </a:rPr>
                  <a:t> </a:t>
                </a:r>
              </a:p>
            </p:txBody>
          </p:sp>
        </mc:Fallback>
      </mc:AlternateContent>
      <p:sp>
        <p:nvSpPr>
          <p:cNvPr id="14" name="Text 15">
            <a:extLst>
              <a:ext uri="{FF2B5EF4-FFF2-40B4-BE49-F238E27FC236}">
                <a16:creationId xmlns:a16="http://schemas.microsoft.com/office/drawing/2014/main" id="{C872A9CF-7750-812A-A41C-252F39F011E3}"/>
              </a:ext>
            </a:extLst>
          </p:cNvPr>
          <p:cNvSpPr/>
          <p:nvPr/>
        </p:nvSpPr>
        <p:spPr>
          <a:xfrm>
            <a:off x="6706431" y="3666744"/>
            <a:ext cx="5138928" cy="402336"/>
          </a:xfrm>
          <a:prstGeom prst="rect">
            <a:avLst/>
          </a:prstGeom>
          <a:noFill/>
          <a:ln/>
        </p:spPr>
        <p:txBody>
          <a:bodyPr wrap="square" lIns="0" tIns="0" rIns="0" bIns="0" rtlCol="0" anchor="ctr"/>
          <a:lstStyle/>
          <a:p>
            <a:pPr marL="0" indent="0" algn="ctr">
              <a:buNone/>
            </a:pPr>
            <a:r>
              <a:rPr lang="en-US" sz="1100" i="1" dirty="0">
                <a:solidFill>
                  <a:srgbClr val="3D4F61"/>
                </a:solidFill>
                <a:latin typeface="Calibri" pitchFamily="34" charset="0"/>
                <a:ea typeface="Calibri" pitchFamily="34" charset="-122"/>
                <a:cs typeface="Calibri" pitchFamily="34" charset="-120"/>
              </a:rPr>
              <a:t>Where Σ is built from the actual squared residuals of each observation</a:t>
            </a:r>
            <a:endParaRPr lang="en-US" sz="1100" dirty="0"/>
          </a:p>
        </p:txBody>
      </p:sp>
      <p:sp>
        <p:nvSpPr>
          <p:cNvPr id="3" name="Right Arrow 2">
            <a:extLst>
              <a:ext uri="{FF2B5EF4-FFF2-40B4-BE49-F238E27FC236}">
                <a16:creationId xmlns:a16="http://schemas.microsoft.com/office/drawing/2014/main" id="{D3BF17C0-0BE2-519D-1D8F-E2E735DC6D2B}"/>
              </a:ext>
            </a:extLst>
          </p:cNvPr>
          <p:cNvSpPr/>
          <p:nvPr/>
        </p:nvSpPr>
        <p:spPr>
          <a:xfrm>
            <a:off x="6020631" y="3099816"/>
            <a:ext cx="502920" cy="32918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02474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52F2633-AF6C-600D-C39E-591A30460705}"/>
              </a:ext>
            </a:extLst>
          </p:cNvPr>
          <p:cNvSpPr>
            <a:spLocks noGrp="1"/>
          </p:cNvSpPr>
          <p:nvPr>
            <p:ph type="sldNum" sz="quarter" idx="12"/>
          </p:nvPr>
        </p:nvSpPr>
        <p:spPr/>
        <p:txBody>
          <a:bodyPr/>
          <a:lstStyle/>
          <a:p>
            <a:fld id="{741AFF56-1126-4107-9C02-BC0EFBF16431}" type="slidenum">
              <a:rPr lang="en-GB" smtClean="0"/>
              <a:t>36</a:t>
            </a:fld>
            <a:endParaRPr lang="en-GB"/>
          </a:p>
        </p:txBody>
      </p:sp>
      <p:sp>
        <p:nvSpPr>
          <p:cNvPr id="5" name="Shape 6">
            <a:extLst>
              <a:ext uri="{FF2B5EF4-FFF2-40B4-BE49-F238E27FC236}">
                <a16:creationId xmlns:a16="http://schemas.microsoft.com/office/drawing/2014/main" id="{789C335D-5F32-123B-6F12-C137B946DCCC}"/>
              </a:ext>
            </a:extLst>
          </p:cNvPr>
          <p:cNvSpPr/>
          <p:nvPr/>
        </p:nvSpPr>
        <p:spPr>
          <a:xfrm>
            <a:off x="365760" y="1572768"/>
            <a:ext cx="5029200" cy="3383280"/>
          </a:xfrm>
          <a:prstGeom prst="rect">
            <a:avLst/>
          </a:prstGeom>
          <a:noFill/>
          <a:ln w="12700">
            <a:solidFill>
              <a:srgbClr val="C0392B"/>
            </a:solidFill>
            <a:prstDash val="solid"/>
          </a:ln>
        </p:spPr>
        <p:txBody>
          <a:bodyPr/>
          <a:lstStyle/>
          <a:p>
            <a:endParaRPr lang="en-US"/>
          </a:p>
        </p:txBody>
      </p:sp>
      <p:sp>
        <p:nvSpPr>
          <p:cNvPr id="6" name="Shape 7">
            <a:extLst>
              <a:ext uri="{FF2B5EF4-FFF2-40B4-BE49-F238E27FC236}">
                <a16:creationId xmlns:a16="http://schemas.microsoft.com/office/drawing/2014/main" id="{25FE4AB8-FF13-1980-F9FA-F5E9301D111B}"/>
              </a:ext>
            </a:extLst>
          </p:cNvPr>
          <p:cNvSpPr/>
          <p:nvPr/>
        </p:nvSpPr>
        <p:spPr>
          <a:xfrm>
            <a:off x="365760" y="1572768"/>
            <a:ext cx="64008" cy="3383280"/>
          </a:xfrm>
          <a:prstGeom prst="rect">
            <a:avLst/>
          </a:prstGeom>
          <a:solidFill>
            <a:srgbClr val="C0392B"/>
          </a:solidFill>
          <a:ln w="12700">
            <a:solidFill>
              <a:srgbClr val="C0392B"/>
            </a:solidFill>
            <a:prstDash val="solid"/>
          </a:ln>
        </p:spPr>
        <p:txBody>
          <a:bodyPr/>
          <a:lstStyle/>
          <a:p>
            <a:endParaRPr lang="en-US"/>
          </a:p>
        </p:txBody>
      </p:sp>
      <p:sp>
        <p:nvSpPr>
          <p:cNvPr id="7" name="Text 8">
            <a:extLst>
              <a:ext uri="{FF2B5EF4-FFF2-40B4-BE49-F238E27FC236}">
                <a16:creationId xmlns:a16="http://schemas.microsoft.com/office/drawing/2014/main" id="{59528317-755F-BAFD-73A1-D52C8816B6AF}"/>
              </a:ext>
            </a:extLst>
          </p:cNvPr>
          <p:cNvSpPr/>
          <p:nvPr/>
        </p:nvSpPr>
        <p:spPr>
          <a:xfrm>
            <a:off x="548640" y="1719072"/>
            <a:ext cx="4773168" cy="310896"/>
          </a:xfrm>
          <a:prstGeom prst="rect">
            <a:avLst/>
          </a:prstGeom>
          <a:noFill/>
          <a:ln/>
        </p:spPr>
        <p:txBody>
          <a:bodyPr wrap="square" lIns="0" tIns="0" rIns="0" bIns="0" rtlCol="0" anchor="ctr"/>
          <a:lstStyle/>
          <a:p>
            <a:pPr marL="0" indent="0">
              <a:buNone/>
            </a:pPr>
            <a:r>
              <a:rPr lang="en-US" sz="1300" b="1" dirty="0">
                <a:solidFill>
                  <a:srgbClr val="C0392B"/>
                </a:solidFill>
                <a:latin typeface="Georgia" pitchFamily="34" charset="0"/>
                <a:ea typeface="Georgia" pitchFamily="34" charset="-122"/>
                <a:cs typeface="Georgia" pitchFamily="34" charset="-120"/>
              </a:rPr>
              <a:t>Significance testing</a:t>
            </a:r>
            <a:endParaRPr lang="en-US" sz="1300" dirty="0"/>
          </a:p>
        </p:txBody>
      </p:sp>
      <p:sp>
        <p:nvSpPr>
          <p:cNvPr id="8" name="Text 9">
            <a:extLst>
              <a:ext uri="{FF2B5EF4-FFF2-40B4-BE49-F238E27FC236}">
                <a16:creationId xmlns:a16="http://schemas.microsoft.com/office/drawing/2014/main" id="{0B906495-C182-C8AC-2010-07123D2DCF18}"/>
              </a:ext>
            </a:extLst>
          </p:cNvPr>
          <p:cNvSpPr/>
          <p:nvPr/>
        </p:nvSpPr>
        <p:spPr>
          <a:xfrm>
            <a:off x="548640" y="2139696"/>
            <a:ext cx="1188720" cy="384048"/>
          </a:xfrm>
          <a:prstGeom prst="rect">
            <a:avLst/>
          </a:prstGeom>
          <a:noFill/>
          <a:ln/>
        </p:spPr>
        <p:txBody>
          <a:bodyPr wrap="square" lIns="0" tIns="0" rIns="0" bIns="0" rtlCol="0" anchor="ctr"/>
          <a:lstStyle/>
          <a:p>
            <a:pPr marL="0" indent="0">
              <a:buNone/>
            </a:pPr>
            <a:r>
              <a:rPr lang="en-US" sz="1100" b="1" dirty="0">
                <a:solidFill>
                  <a:srgbClr val="C0392B"/>
                </a:solidFill>
                <a:latin typeface="Calibri" pitchFamily="34" charset="0"/>
                <a:ea typeface="Calibri" pitchFamily="34" charset="-122"/>
                <a:cs typeface="Calibri" pitchFamily="34" charset="-120"/>
              </a:rPr>
              <a:t>Null</a:t>
            </a:r>
            <a:endParaRPr lang="en-US" sz="1100" dirty="0"/>
          </a:p>
        </p:txBody>
      </p:sp>
      <p:sp>
        <p:nvSpPr>
          <p:cNvPr id="9" name="Text 10">
            <a:extLst>
              <a:ext uri="{FF2B5EF4-FFF2-40B4-BE49-F238E27FC236}">
                <a16:creationId xmlns:a16="http://schemas.microsoft.com/office/drawing/2014/main" id="{A69DD2F3-C63F-0C7B-A863-2F3BA2DB497D}"/>
              </a:ext>
            </a:extLst>
          </p:cNvPr>
          <p:cNvSpPr/>
          <p:nvPr/>
        </p:nvSpPr>
        <p:spPr>
          <a:xfrm>
            <a:off x="1792224" y="2139696"/>
            <a:ext cx="3529584" cy="384048"/>
          </a:xfrm>
          <a:prstGeom prst="rect">
            <a:avLst/>
          </a:prstGeom>
          <a:noFill/>
          <a:ln/>
        </p:spPr>
        <p:txBody>
          <a:bodyPr wrap="square" lIns="0" tIns="0" rIns="0" bIns="0" rtlCol="0" anchor="ctr"/>
          <a:lstStyle/>
          <a:p>
            <a:pPr marL="0" indent="0">
              <a:buNone/>
            </a:pPr>
            <a:r>
              <a:rPr lang="en-US" sz="1100" dirty="0">
                <a:solidFill>
                  <a:srgbClr val="3D4F61"/>
                </a:solidFill>
                <a:latin typeface="Calibri" pitchFamily="34" charset="0"/>
                <a:ea typeface="Calibri" pitchFamily="34" charset="-122"/>
                <a:cs typeface="Calibri" pitchFamily="34" charset="-120"/>
              </a:rPr>
              <a:t>Gap = 0</a:t>
            </a:r>
            <a:endParaRPr lang="en-US" sz="1100" dirty="0"/>
          </a:p>
        </p:txBody>
      </p:sp>
      <p:sp>
        <p:nvSpPr>
          <p:cNvPr id="10" name="Shape 11">
            <a:extLst>
              <a:ext uri="{FF2B5EF4-FFF2-40B4-BE49-F238E27FC236}">
                <a16:creationId xmlns:a16="http://schemas.microsoft.com/office/drawing/2014/main" id="{95FC0923-7358-6BE7-36A2-CFD99516A3FF}"/>
              </a:ext>
            </a:extLst>
          </p:cNvPr>
          <p:cNvSpPr/>
          <p:nvPr/>
        </p:nvSpPr>
        <p:spPr>
          <a:xfrm>
            <a:off x="548640" y="2542032"/>
            <a:ext cx="4700016" cy="0"/>
          </a:xfrm>
          <a:prstGeom prst="line">
            <a:avLst/>
          </a:prstGeom>
          <a:noFill/>
          <a:ln w="6350">
            <a:solidFill>
              <a:srgbClr val="EAC8C4"/>
            </a:solidFill>
            <a:prstDash val="solid"/>
          </a:ln>
        </p:spPr>
        <p:txBody>
          <a:bodyPr/>
          <a:lstStyle/>
          <a:p>
            <a:endParaRPr lang="en-US"/>
          </a:p>
        </p:txBody>
      </p:sp>
      <p:sp>
        <p:nvSpPr>
          <p:cNvPr id="11" name="Text 12">
            <a:extLst>
              <a:ext uri="{FF2B5EF4-FFF2-40B4-BE49-F238E27FC236}">
                <a16:creationId xmlns:a16="http://schemas.microsoft.com/office/drawing/2014/main" id="{D6287D14-436C-C20E-C5AF-6175F8C70276}"/>
              </a:ext>
            </a:extLst>
          </p:cNvPr>
          <p:cNvSpPr/>
          <p:nvPr/>
        </p:nvSpPr>
        <p:spPr>
          <a:xfrm>
            <a:off x="548640" y="2670048"/>
            <a:ext cx="1188720" cy="384048"/>
          </a:xfrm>
          <a:prstGeom prst="rect">
            <a:avLst/>
          </a:prstGeom>
          <a:noFill/>
          <a:ln/>
        </p:spPr>
        <p:txBody>
          <a:bodyPr wrap="square" lIns="0" tIns="0" rIns="0" bIns="0" rtlCol="0" anchor="ctr"/>
          <a:lstStyle/>
          <a:p>
            <a:pPr marL="0" indent="0">
              <a:buNone/>
            </a:pPr>
            <a:r>
              <a:rPr lang="en-US" sz="1100" b="1" dirty="0">
                <a:solidFill>
                  <a:srgbClr val="C0392B"/>
                </a:solidFill>
                <a:latin typeface="Calibri" pitchFamily="34" charset="0"/>
                <a:ea typeface="Calibri" pitchFamily="34" charset="-122"/>
                <a:cs typeface="Calibri" pitchFamily="34" charset="-120"/>
              </a:rPr>
              <a:t>Pass means</a:t>
            </a:r>
            <a:endParaRPr lang="en-US" sz="1100" dirty="0"/>
          </a:p>
        </p:txBody>
      </p:sp>
      <p:sp>
        <p:nvSpPr>
          <p:cNvPr id="12" name="Text 13">
            <a:extLst>
              <a:ext uri="{FF2B5EF4-FFF2-40B4-BE49-F238E27FC236}">
                <a16:creationId xmlns:a16="http://schemas.microsoft.com/office/drawing/2014/main" id="{A291A5A0-BD50-C323-4391-46458D261951}"/>
              </a:ext>
            </a:extLst>
          </p:cNvPr>
          <p:cNvSpPr/>
          <p:nvPr/>
        </p:nvSpPr>
        <p:spPr>
          <a:xfrm>
            <a:off x="1792224" y="2670048"/>
            <a:ext cx="3529584" cy="384048"/>
          </a:xfrm>
          <a:prstGeom prst="rect">
            <a:avLst/>
          </a:prstGeom>
          <a:noFill/>
          <a:ln/>
        </p:spPr>
        <p:txBody>
          <a:bodyPr wrap="square" lIns="0" tIns="0" rIns="0" bIns="0" rtlCol="0" anchor="ctr"/>
          <a:lstStyle/>
          <a:p>
            <a:pPr marL="0" indent="0">
              <a:buNone/>
            </a:pPr>
            <a:r>
              <a:rPr lang="en-US" sz="1100" dirty="0">
                <a:solidFill>
                  <a:srgbClr val="3D4F61"/>
                </a:solidFill>
                <a:latin typeface="Calibri" pitchFamily="34" charset="0"/>
                <a:ea typeface="Calibri" pitchFamily="34" charset="-122"/>
                <a:cs typeface="Calibri" pitchFamily="34" charset="-120"/>
              </a:rPr>
              <a:t>Failed to detect violation (not necessarily fair)</a:t>
            </a:r>
            <a:endParaRPr lang="en-US" sz="1100" dirty="0"/>
          </a:p>
        </p:txBody>
      </p:sp>
      <p:sp>
        <p:nvSpPr>
          <p:cNvPr id="13" name="Shape 14">
            <a:extLst>
              <a:ext uri="{FF2B5EF4-FFF2-40B4-BE49-F238E27FC236}">
                <a16:creationId xmlns:a16="http://schemas.microsoft.com/office/drawing/2014/main" id="{029A7E08-A601-DAE0-086D-BE31DB7CFB2E}"/>
              </a:ext>
            </a:extLst>
          </p:cNvPr>
          <p:cNvSpPr/>
          <p:nvPr/>
        </p:nvSpPr>
        <p:spPr>
          <a:xfrm>
            <a:off x="548640" y="3072384"/>
            <a:ext cx="4700016" cy="0"/>
          </a:xfrm>
          <a:prstGeom prst="line">
            <a:avLst/>
          </a:prstGeom>
          <a:noFill/>
          <a:ln w="6350">
            <a:solidFill>
              <a:srgbClr val="EAC8C4"/>
            </a:solidFill>
            <a:prstDash val="solid"/>
          </a:ln>
        </p:spPr>
        <p:txBody>
          <a:bodyPr/>
          <a:lstStyle/>
          <a:p>
            <a:endParaRPr lang="en-US"/>
          </a:p>
        </p:txBody>
      </p:sp>
      <p:sp>
        <p:nvSpPr>
          <p:cNvPr id="14" name="Text 15">
            <a:extLst>
              <a:ext uri="{FF2B5EF4-FFF2-40B4-BE49-F238E27FC236}">
                <a16:creationId xmlns:a16="http://schemas.microsoft.com/office/drawing/2014/main" id="{ABCF265D-FA5E-EF23-BE66-974598A36E62}"/>
              </a:ext>
            </a:extLst>
          </p:cNvPr>
          <p:cNvSpPr/>
          <p:nvPr/>
        </p:nvSpPr>
        <p:spPr>
          <a:xfrm>
            <a:off x="548640" y="3200400"/>
            <a:ext cx="1188720" cy="384048"/>
          </a:xfrm>
          <a:prstGeom prst="rect">
            <a:avLst/>
          </a:prstGeom>
          <a:noFill/>
          <a:ln/>
        </p:spPr>
        <p:txBody>
          <a:bodyPr wrap="square" lIns="0" tIns="0" rIns="0" bIns="0" rtlCol="0" anchor="ctr"/>
          <a:lstStyle/>
          <a:p>
            <a:pPr marL="0" indent="0">
              <a:buNone/>
            </a:pPr>
            <a:r>
              <a:rPr lang="en-US" sz="1100" b="1" dirty="0">
                <a:solidFill>
                  <a:srgbClr val="C0392B"/>
                </a:solidFill>
                <a:latin typeface="Calibri" pitchFamily="34" charset="0"/>
                <a:ea typeface="Calibri" pitchFamily="34" charset="-122"/>
                <a:cs typeface="Calibri" pitchFamily="34" charset="-120"/>
              </a:rPr>
              <a:t>Large samples</a:t>
            </a:r>
            <a:endParaRPr lang="en-US" sz="1100" dirty="0"/>
          </a:p>
        </p:txBody>
      </p:sp>
      <p:sp>
        <p:nvSpPr>
          <p:cNvPr id="15" name="Text 16">
            <a:extLst>
              <a:ext uri="{FF2B5EF4-FFF2-40B4-BE49-F238E27FC236}">
                <a16:creationId xmlns:a16="http://schemas.microsoft.com/office/drawing/2014/main" id="{9A78AAA1-12F2-4C75-6DD5-7A1F3D3C0C02}"/>
              </a:ext>
            </a:extLst>
          </p:cNvPr>
          <p:cNvSpPr/>
          <p:nvPr/>
        </p:nvSpPr>
        <p:spPr>
          <a:xfrm>
            <a:off x="1792224" y="3200400"/>
            <a:ext cx="3529584" cy="384048"/>
          </a:xfrm>
          <a:prstGeom prst="rect">
            <a:avLst/>
          </a:prstGeom>
          <a:noFill/>
          <a:ln/>
        </p:spPr>
        <p:txBody>
          <a:bodyPr wrap="square" lIns="0" tIns="0" rIns="0" bIns="0" rtlCol="0" anchor="ctr"/>
          <a:lstStyle/>
          <a:p>
            <a:pPr marL="0" indent="0">
              <a:buNone/>
            </a:pPr>
            <a:r>
              <a:rPr lang="en-US" sz="1100" dirty="0">
                <a:solidFill>
                  <a:srgbClr val="3D4F61"/>
                </a:solidFill>
                <a:latin typeface="Calibri" pitchFamily="34" charset="0"/>
                <a:ea typeface="Calibri" pitchFamily="34" charset="-122"/>
                <a:cs typeface="Calibri" pitchFamily="34" charset="-120"/>
              </a:rPr>
              <a:t>Flags trivial gaps as violations</a:t>
            </a:r>
            <a:endParaRPr lang="en-US" sz="1100" dirty="0"/>
          </a:p>
        </p:txBody>
      </p:sp>
      <p:sp>
        <p:nvSpPr>
          <p:cNvPr id="16" name="Shape 17">
            <a:extLst>
              <a:ext uri="{FF2B5EF4-FFF2-40B4-BE49-F238E27FC236}">
                <a16:creationId xmlns:a16="http://schemas.microsoft.com/office/drawing/2014/main" id="{AB544254-C0EB-D252-3420-20240FFACF21}"/>
              </a:ext>
            </a:extLst>
          </p:cNvPr>
          <p:cNvSpPr/>
          <p:nvPr/>
        </p:nvSpPr>
        <p:spPr>
          <a:xfrm>
            <a:off x="548640" y="3602736"/>
            <a:ext cx="4700016" cy="0"/>
          </a:xfrm>
          <a:prstGeom prst="line">
            <a:avLst/>
          </a:prstGeom>
          <a:noFill/>
          <a:ln w="6350">
            <a:solidFill>
              <a:srgbClr val="EAC8C4"/>
            </a:solidFill>
            <a:prstDash val="solid"/>
          </a:ln>
        </p:spPr>
        <p:txBody>
          <a:bodyPr/>
          <a:lstStyle/>
          <a:p>
            <a:endParaRPr lang="en-US"/>
          </a:p>
        </p:txBody>
      </p:sp>
      <p:sp>
        <p:nvSpPr>
          <p:cNvPr id="17" name="Text 18">
            <a:extLst>
              <a:ext uri="{FF2B5EF4-FFF2-40B4-BE49-F238E27FC236}">
                <a16:creationId xmlns:a16="http://schemas.microsoft.com/office/drawing/2014/main" id="{333B3905-F3E5-7C44-00BB-5C234C1B4F52}"/>
              </a:ext>
            </a:extLst>
          </p:cNvPr>
          <p:cNvSpPr/>
          <p:nvPr/>
        </p:nvSpPr>
        <p:spPr>
          <a:xfrm>
            <a:off x="548640" y="3730752"/>
            <a:ext cx="1188720" cy="384048"/>
          </a:xfrm>
          <a:prstGeom prst="rect">
            <a:avLst/>
          </a:prstGeom>
          <a:noFill/>
          <a:ln/>
        </p:spPr>
        <p:txBody>
          <a:bodyPr wrap="square" lIns="0" tIns="0" rIns="0" bIns="0" rtlCol="0" anchor="ctr"/>
          <a:lstStyle/>
          <a:p>
            <a:pPr marL="0" indent="0">
              <a:buNone/>
            </a:pPr>
            <a:r>
              <a:rPr lang="en-US" sz="1100" b="1" dirty="0">
                <a:solidFill>
                  <a:srgbClr val="C0392B"/>
                </a:solidFill>
                <a:latin typeface="Calibri" pitchFamily="34" charset="0"/>
                <a:ea typeface="Calibri" pitchFamily="34" charset="-122"/>
                <a:cs typeface="Calibri" pitchFamily="34" charset="-120"/>
              </a:rPr>
              <a:t>Small samples</a:t>
            </a:r>
            <a:endParaRPr lang="en-US" sz="1100" dirty="0"/>
          </a:p>
        </p:txBody>
      </p:sp>
      <p:sp>
        <p:nvSpPr>
          <p:cNvPr id="18" name="Text 19">
            <a:extLst>
              <a:ext uri="{FF2B5EF4-FFF2-40B4-BE49-F238E27FC236}">
                <a16:creationId xmlns:a16="http://schemas.microsoft.com/office/drawing/2014/main" id="{230CE744-703A-5212-0F91-513E1322D74E}"/>
              </a:ext>
            </a:extLst>
          </p:cNvPr>
          <p:cNvSpPr/>
          <p:nvPr/>
        </p:nvSpPr>
        <p:spPr>
          <a:xfrm>
            <a:off x="1792224" y="3730752"/>
            <a:ext cx="3529584" cy="384048"/>
          </a:xfrm>
          <a:prstGeom prst="rect">
            <a:avLst/>
          </a:prstGeom>
          <a:noFill/>
          <a:ln/>
        </p:spPr>
        <p:txBody>
          <a:bodyPr wrap="square" lIns="0" tIns="0" rIns="0" bIns="0" rtlCol="0" anchor="ctr"/>
          <a:lstStyle/>
          <a:p>
            <a:pPr marL="0" indent="0">
              <a:buNone/>
            </a:pPr>
            <a:r>
              <a:rPr lang="en-US" sz="1100" dirty="0">
                <a:solidFill>
                  <a:srgbClr val="3D4F61"/>
                </a:solidFill>
                <a:latin typeface="Calibri" pitchFamily="34" charset="0"/>
                <a:ea typeface="Calibri" pitchFamily="34" charset="-122"/>
                <a:cs typeface="Calibri" pitchFamily="34" charset="-120"/>
              </a:rPr>
              <a:t>Misses genuine gaps</a:t>
            </a:r>
            <a:endParaRPr lang="en-US" sz="1100" dirty="0"/>
          </a:p>
        </p:txBody>
      </p:sp>
      <p:sp>
        <p:nvSpPr>
          <p:cNvPr id="19" name="Shape 20">
            <a:extLst>
              <a:ext uri="{FF2B5EF4-FFF2-40B4-BE49-F238E27FC236}">
                <a16:creationId xmlns:a16="http://schemas.microsoft.com/office/drawing/2014/main" id="{36B6BDBE-D98B-DAA5-8AE8-FD1070FA7660}"/>
              </a:ext>
            </a:extLst>
          </p:cNvPr>
          <p:cNvSpPr/>
          <p:nvPr/>
        </p:nvSpPr>
        <p:spPr>
          <a:xfrm>
            <a:off x="548640" y="4133088"/>
            <a:ext cx="4700016" cy="0"/>
          </a:xfrm>
          <a:prstGeom prst="line">
            <a:avLst/>
          </a:prstGeom>
          <a:noFill/>
          <a:ln w="6350">
            <a:solidFill>
              <a:srgbClr val="EAC8C4"/>
            </a:solidFill>
            <a:prstDash val="solid"/>
          </a:ln>
        </p:spPr>
        <p:txBody>
          <a:bodyPr/>
          <a:lstStyle/>
          <a:p>
            <a:endParaRPr lang="en-US"/>
          </a:p>
        </p:txBody>
      </p:sp>
      <p:sp>
        <p:nvSpPr>
          <p:cNvPr id="20" name="Text 21">
            <a:extLst>
              <a:ext uri="{FF2B5EF4-FFF2-40B4-BE49-F238E27FC236}">
                <a16:creationId xmlns:a16="http://schemas.microsoft.com/office/drawing/2014/main" id="{653EF195-D4C6-D834-E9CB-EB6BB504C633}"/>
              </a:ext>
            </a:extLst>
          </p:cNvPr>
          <p:cNvSpPr/>
          <p:nvPr/>
        </p:nvSpPr>
        <p:spPr>
          <a:xfrm>
            <a:off x="548640" y="4261104"/>
            <a:ext cx="1188720" cy="384048"/>
          </a:xfrm>
          <a:prstGeom prst="rect">
            <a:avLst/>
          </a:prstGeom>
          <a:noFill/>
          <a:ln/>
        </p:spPr>
        <p:txBody>
          <a:bodyPr wrap="square" lIns="0" tIns="0" rIns="0" bIns="0" rtlCol="0" anchor="ctr"/>
          <a:lstStyle/>
          <a:p>
            <a:pPr marL="0" indent="0">
              <a:buNone/>
            </a:pPr>
            <a:r>
              <a:rPr lang="en-US" sz="1100" b="1" dirty="0">
                <a:solidFill>
                  <a:srgbClr val="C0392B"/>
                </a:solidFill>
                <a:latin typeface="Calibri" pitchFamily="34" charset="0"/>
                <a:ea typeface="Calibri" pitchFamily="34" charset="-122"/>
                <a:cs typeface="Calibri" pitchFamily="34" charset="-120"/>
              </a:rPr>
              <a:t>Verdict</a:t>
            </a:r>
            <a:endParaRPr lang="en-US" sz="1100" dirty="0"/>
          </a:p>
        </p:txBody>
      </p:sp>
      <p:sp>
        <p:nvSpPr>
          <p:cNvPr id="21" name="Text 22">
            <a:extLst>
              <a:ext uri="{FF2B5EF4-FFF2-40B4-BE49-F238E27FC236}">
                <a16:creationId xmlns:a16="http://schemas.microsoft.com/office/drawing/2014/main" id="{BA08C3C3-CF8E-DF6F-ECB0-AE8FE2F57678}"/>
              </a:ext>
            </a:extLst>
          </p:cNvPr>
          <p:cNvSpPr/>
          <p:nvPr/>
        </p:nvSpPr>
        <p:spPr>
          <a:xfrm>
            <a:off x="1792224" y="4261104"/>
            <a:ext cx="3529584" cy="384048"/>
          </a:xfrm>
          <a:prstGeom prst="rect">
            <a:avLst/>
          </a:prstGeom>
          <a:noFill/>
          <a:ln/>
        </p:spPr>
        <p:txBody>
          <a:bodyPr wrap="square" lIns="0" tIns="0" rIns="0" bIns="0" rtlCol="0" anchor="ctr"/>
          <a:lstStyle/>
          <a:p>
            <a:pPr marL="0" indent="0">
              <a:buNone/>
            </a:pPr>
            <a:r>
              <a:rPr lang="en-US" sz="1100" dirty="0">
                <a:solidFill>
                  <a:srgbClr val="3D4F61"/>
                </a:solidFill>
                <a:latin typeface="Calibri" pitchFamily="34" charset="0"/>
                <a:ea typeface="Calibri" pitchFamily="34" charset="-122"/>
                <a:cs typeface="Calibri" pitchFamily="34" charset="-120"/>
              </a:rPr>
              <a:t>'Not significant' ≠ 'fair'</a:t>
            </a:r>
            <a:endParaRPr lang="en-US" sz="1100" dirty="0"/>
          </a:p>
        </p:txBody>
      </p:sp>
      <p:sp>
        <p:nvSpPr>
          <p:cNvPr id="23" name="Text 24">
            <a:extLst>
              <a:ext uri="{FF2B5EF4-FFF2-40B4-BE49-F238E27FC236}">
                <a16:creationId xmlns:a16="http://schemas.microsoft.com/office/drawing/2014/main" id="{70F2BF6B-1AE8-BCAB-79D2-D988D5838B1E}"/>
              </a:ext>
            </a:extLst>
          </p:cNvPr>
          <p:cNvSpPr/>
          <p:nvPr/>
        </p:nvSpPr>
        <p:spPr>
          <a:xfrm>
            <a:off x="5486400" y="3063240"/>
            <a:ext cx="566928" cy="402336"/>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vs.</a:t>
            </a:r>
            <a:endParaRPr lang="en-US" sz="1300" dirty="0"/>
          </a:p>
        </p:txBody>
      </p:sp>
      <p:sp>
        <p:nvSpPr>
          <p:cNvPr id="24" name="Shape 25">
            <a:extLst>
              <a:ext uri="{FF2B5EF4-FFF2-40B4-BE49-F238E27FC236}">
                <a16:creationId xmlns:a16="http://schemas.microsoft.com/office/drawing/2014/main" id="{4EF9BB26-D5EC-56FB-9330-1D720172C413}"/>
              </a:ext>
            </a:extLst>
          </p:cNvPr>
          <p:cNvSpPr/>
          <p:nvPr/>
        </p:nvSpPr>
        <p:spPr>
          <a:xfrm>
            <a:off x="6163056" y="1572768"/>
            <a:ext cx="5632704" cy="3383280"/>
          </a:xfrm>
          <a:prstGeom prst="rect">
            <a:avLst/>
          </a:prstGeom>
          <a:noFill/>
          <a:ln w="12700">
            <a:solidFill>
              <a:srgbClr val="0F6E56"/>
            </a:solidFill>
            <a:prstDash val="solid"/>
          </a:ln>
        </p:spPr>
        <p:txBody>
          <a:bodyPr/>
          <a:lstStyle/>
          <a:p>
            <a:endParaRPr lang="en-US"/>
          </a:p>
        </p:txBody>
      </p:sp>
      <p:sp>
        <p:nvSpPr>
          <p:cNvPr id="25" name="Shape 26">
            <a:extLst>
              <a:ext uri="{FF2B5EF4-FFF2-40B4-BE49-F238E27FC236}">
                <a16:creationId xmlns:a16="http://schemas.microsoft.com/office/drawing/2014/main" id="{02744167-0FBF-DF79-A3A6-2546F9F74687}"/>
              </a:ext>
            </a:extLst>
          </p:cNvPr>
          <p:cNvSpPr/>
          <p:nvPr/>
        </p:nvSpPr>
        <p:spPr>
          <a:xfrm>
            <a:off x="6163056" y="1572768"/>
            <a:ext cx="64008" cy="3383280"/>
          </a:xfrm>
          <a:prstGeom prst="rect">
            <a:avLst/>
          </a:prstGeom>
          <a:solidFill>
            <a:srgbClr val="0F6E56"/>
          </a:solidFill>
          <a:ln w="12700">
            <a:solidFill>
              <a:srgbClr val="0F6E56"/>
            </a:solidFill>
            <a:prstDash val="solid"/>
          </a:ln>
        </p:spPr>
        <p:txBody>
          <a:bodyPr/>
          <a:lstStyle/>
          <a:p>
            <a:endParaRPr lang="en-US"/>
          </a:p>
        </p:txBody>
      </p:sp>
      <p:sp>
        <p:nvSpPr>
          <p:cNvPr id="26" name="Text 27">
            <a:extLst>
              <a:ext uri="{FF2B5EF4-FFF2-40B4-BE49-F238E27FC236}">
                <a16:creationId xmlns:a16="http://schemas.microsoft.com/office/drawing/2014/main" id="{F85F0965-C266-C59E-0D0B-8EE50A54F3AD}"/>
              </a:ext>
            </a:extLst>
          </p:cNvPr>
          <p:cNvSpPr/>
          <p:nvPr/>
        </p:nvSpPr>
        <p:spPr>
          <a:xfrm>
            <a:off x="6345936" y="1719072"/>
            <a:ext cx="5376672" cy="310896"/>
          </a:xfrm>
          <a:prstGeom prst="rect">
            <a:avLst/>
          </a:prstGeom>
          <a:noFill/>
          <a:ln/>
        </p:spPr>
        <p:txBody>
          <a:bodyPr wrap="square" lIns="0" tIns="0" rIns="0" bIns="0" rtlCol="0" anchor="ctr"/>
          <a:lstStyle/>
          <a:p>
            <a:pPr marL="0" indent="0">
              <a:buNone/>
            </a:pPr>
            <a:r>
              <a:rPr lang="en-US" sz="1300" b="1" dirty="0">
                <a:solidFill>
                  <a:srgbClr val="0F6E56"/>
                </a:solidFill>
                <a:latin typeface="Georgia" pitchFamily="34" charset="0"/>
                <a:ea typeface="Georgia" pitchFamily="34" charset="-122"/>
                <a:cs typeface="Georgia" pitchFamily="34" charset="-120"/>
              </a:rPr>
              <a:t>TOST equivalence testing</a:t>
            </a:r>
            <a:endParaRPr lang="en-US" sz="1300" dirty="0"/>
          </a:p>
        </p:txBody>
      </p:sp>
      <p:sp>
        <p:nvSpPr>
          <p:cNvPr id="27" name="Text 28">
            <a:extLst>
              <a:ext uri="{FF2B5EF4-FFF2-40B4-BE49-F238E27FC236}">
                <a16:creationId xmlns:a16="http://schemas.microsoft.com/office/drawing/2014/main" id="{24E58B1B-56D4-41BB-1A37-9A03CD9B46F1}"/>
              </a:ext>
            </a:extLst>
          </p:cNvPr>
          <p:cNvSpPr/>
          <p:nvPr/>
        </p:nvSpPr>
        <p:spPr>
          <a:xfrm>
            <a:off x="6345936" y="2139696"/>
            <a:ext cx="1280160" cy="384048"/>
          </a:xfrm>
          <a:prstGeom prst="rect">
            <a:avLst/>
          </a:prstGeom>
          <a:noFill/>
          <a:ln/>
        </p:spPr>
        <p:txBody>
          <a:bodyPr wrap="square" lIns="0" tIns="0" rIns="0" bIns="0" rtlCol="0" anchor="ctr"/>
          <a:lstStyle/>
          <a:p>
            <a:pPr marL="0" indent="0">
              <a:buNone/>
            </a:pPr>
            <a:r>
              <a:rPr lang="en-US" sz="1100" b="1" dirty="0">
                <a:solidFill>
                  <a:srgbClr val="0F6E56"/>
                </a:solidFill>
                <a:latin typeface="Calibri" pitchFamily="34" charset="0"/>
                <a:ea typeface="Calibri" pitchFamily="34" charset="-122"/>
                <a:cs typeface="Calibri" pitchFamily="34" charset="-120"/>
              </a:rPr>
              <a:t>Null</a:t>
            </a:r>
            <a:endParaRPr lang="en-US" sz="1100" dirty="0"/>
          </a:p>
        </p:txBody>
      </p:sp>
      <p:sp>
        <p:nvSpPr>
          <p:cNvPr id="28" name="Text 29">
            <a:extLst>
              <a:ext uri="{FF2B5EF4-FFF2-40B4-BE49-F238E27FC236}">
                <a16:creationId xmlns:a16="http://schemas.microsoft.com/office/drawing/2014/main" id="{0EFE68BB-3C81-9622-7002-6F6EE8F74A7A}"/>
              </a:ext>
            </a:extLst>
          </p:cNvPr>
          <p:cNvSpPr/>
          <p:nvPr/>
        </p:nvSpPr>
        <p:spPr>
          <a:xfrm>
            <a:off x="7680960" y="2139696"/>
            <a:ext cx="4041648" cy="384048"/>
          </a:xfrm>
          <a:prstGeom prst="rect">
            <a:avLst/>
          </a:prstGeom>
          <a:noFill/>
          <a:ln/>
        </p:spPr>
        <p:txBody>
          <a:bodyPr wrap="square" lIns="0" tIns="0" rIns="0" bIns="0" rtlCol="0" anchor="ctr"/>
          <a:lstStyle/>
          <a:p>
            <a:pPr marL="0" indent="0">
              <a:buNone/>
            </a:pPr>
            <a:r>
              <a:rPr lang="en-US" sz="1100" dirty="0">
                <a:solidFill>
                  <a:srgbClr val="3D4F61"/>
                </a:solidFill>
                <a:latin typeface="Calibri" pitchFamily="34" charset="0"/>
                <a:ea typeface="Calibri" pitchFamily="34" charset="-122"/>
                <a:cs typeface="Calibri" pitchFamily="34" charset="-120"/>
              </a:rPr>
              <a:t>Gap ≥ tolerance</a:t>
            </a:r>
            <a:endParaRPr lang="en-US" sz="1100" dirty="0"/>
          </a:p>
        </p:txBody>
      </p:sp>
      <p:sp>
        <p:nvSpPr>
          <p:cNvPr id="29" name="Shape 30">
            <a:extLst>
              <a:ext uri="{FF2B5EF4-FFF2-40B4-BE49-F238E27FC236}">
                <a16:creationId xmlns:a16="http://schemas.microsoft.com/office/drawing/2014/main" id="{E8A230F2-7DEA-687A-59D9-0EC8FAF973DF}"/>
              </a:ext>
            </a:extLst>
          </p:cNvPr>
          <p:cNvSpPr/>
          <p:nvPr/>
        </p:nvSpPr>
        <p:spPr>
          <a:xfrm>
            <a:off x="6345936" y="2542032"/>
            <a:ext cx="5303520" cy="0"/>
          </a:xfrm>
          <a:prstGeom prst="line">
            <a:avLst/>
          </a:prstGeom>
          <a:noFill/>
          <a:ln w="6350">
            <a:solidFill>
              <a:srgbClr val="9FD4B8"/>
            </a:solidFill>
            <a:prstDash val="solid"/>
          </a:ln>
        </p:spPr>
        <p:txBody>
          <a:bodyPr/>
          <a:lstStyle/>
          <a:p>
            <a:endParaRPr lang="en-US"/>
          </a:p>
        </p:txBody>
      </p:sp>
      <p:sp>
        <p:nvSpPr>
          <p:cNvPr id="30" name="Text 31">
            <a:extLst>
              <a:ext uri="{FF2B5EF4-FFF2-40B4-BE49-F238E27FC236}">
                <a16:creationId xmlns:a16="http://schemas.microsoft.com/office/drawing/2014/main" id="{1BB2BA4C-CCAE-EDEB-4DD9-B18EED802E70}"/>
              </a:ext>
            </a:extLst>
          </p:cNvPr>
          <p:cNvSpPr/>
          <p:nvPr/>
        </p:nvSpPr>
        <p:spPr>
          <a:xfrm>
            <a:off x="6345936" y="2670048"/>
            <a:ext cx="1280160" cy="384048"/>
          </a:xfrm>
          <a:prstGeom prst="rect">
            <a:avLst/>
          </a:prstGeom>
          <a:noFill/>
          <a:ln/>
        </p:spPr>
        <p:txBody>
          <a:bodyPr wrap="square" lIns="0" tIns="0" rIns="0" bIns="0" rtlCol="0" anchor="ctr"/>
          <a:lstStyle/>
          <a:p>
            <a:pPr marL="0" indent="0">
              <a:buNone/>
            </a:pPr>
            <a:r>
              <a:rPr lang="en-US" sz="1100" b="1" dirty="0">
                <a:solidFill>
                  <a:srgbClr val="0F6E56"/>
                </a:solidFill>
                <a:latin typeface="Calibri" pitchFamily="34" charset="0"/>
                <a:ea typeface="Calibri" pitchFamily="34" charset="-122"/>
                <a:cs typeface="Calibri" pitchFamily="34" charset="-120"/>
              </a:rPr>
              <a:t>Pass means</a:t>
            </a:r>
            <a:endParaRPr lang="en-US" sz="1100" dirty="0"/>
          </a:p>
        </p:txBody>
      </p:sp>
      <p:sp>
        <p:nvSpPr>
          <p:cNvPr id="31" name="Text 32">
            <a:extLst>
              <a:ext uri="{FF2B5EF4-FFF2-40B4-BE49-F238E27FC236}">
                <a16:creationId xmlns:a16="http://schemas.microsoft.com/office/drawing/2014/main" id="{9BCD4C0A-67A8-075E-FDF3-F63F57A2B905}"/>
              </a:ext>
            </a:extLst>
          </p:cNvPr>
          <p:cNvSpPr/>
          <p:nvPr/>
        </p:nvSpPr>
        <p:spPr>
          <a:xfrm>
            <a:off x="7680960" y="2670048"/>
            <a:ext cx="4041648" cy="384048"/>
          </a:xfrm>
          <a:prstGeom prst="rect">
            <a:avLst/>
          </a:prstGeom>
          <a:noFill/>
          <a:ln/>
        </p:spPr>
        <p:txBody>
          <a:bodyPr wrap="square" lIns="0" tIns="0" rIns="0" bIns="0" rtlCol="0" anchor="ctr"/>
          <a:lstStyle/>
          <a:p>
            <a:pPr marL="0" indent="0">
              <a:buNone/>
            </a:pPr>
            <a:r>
              <a:rPr lang="en-US" sz="1100" dirty="0">
                <a:solidFill>
                  <a:srgbClr val="3D4F61"/>
                </a:solidFill>
                <a:latin typeface="Calibri" pitchFamily="34" charset="0"/>
                <a:ea typeface="Calibri" pitchFamily="34" charset="-122"/>
                <a:cs typeface="Calibri" pitchFamily="34" charset="-120"/>
              </a:rPr>
              <a:t>Positive evidence gap is small enough </a:t>
            </a:r>
            <a:endParaRPr lang="en-US" sz="1100" dirty="0"/>
          </a:p>
        </p:txBody>
      </p:sp>
      <p:sp>
        <p:nvSpPr>
          <p:cNvPr id="32" name="Shape 33">
            <a:extLst>
              <a:ext uri="{FF2B5EF4-FFF2-40B4-BE49-F238E27FC236}">
                <a16:creationId xmlns:a16="http://schemas.microsoft.com/office/drawing/2014/main" id="{5533D098-CADE-BC98-2CB0-46A9B0FB9217}"/>
              </a:ext>
            </a:extLst>
          </p:cNvPr>
          <p:cNvSpPr/>
          <p:nvPr/>
        </p:nvSpPr>
        <p:spPr>
          <a:xfrm>
            <a:off x="6345936" y="3072384"/>
            <a:ext cx="5303520" cy="0"/>
          </a:xfrm>
          <a:prstGeom prst="line">
            <a:avLst/>
          </a:prstGeom>
          <a:noFill/>
          <a:ln w="6350">
            <a:solidFill>
              <a:srgbClr val="9FD4B8"/>
            </a:solidFill>
            <a:prstDash val="solid"/>
          </a:ln>
        </p:spPr>
        <p:txBody>
          <a:bodyPr/>
          <a:lstStyle/>
          <a:p>
            <a:endParaRPr lang="en-US"/>
          </a:p>
        </p:txBody>
      </p:sp>
      <p:sp>
        <p:nvSpPr>
          <p:cNvPr id="33" name="Text 34">
            <a:extLst>
              <a:ext uri="{FF2B5EF4-FFF2-40B4-BE49-F238E27FC236}">
                <a16:creationId xmlns:a16="http://schemas.microsoft.com/office/drawing/2014/main" id="{984EFF18-C5A9-0BBC-1000-5A464F2BADCC}"/>
              </a:ext>
            </a:extLst>
          </p:cNvPr>
          <p:cNvSpPr/>
          <p:nvPr/>
        </p:nvSpPr>
        <p:spPr>
          <a:xfrm>
            <a:off x="6345936" y="3200400"/>
            <a:ext cx="1280160" cy="384048"/>
          </a:xfrm>
          <a:prstGeom prst="rect">
            <a:avLst/>
          </a:prstGeom>
          <a:noFill/>
          <a:ln/>
        </p:spPr>
        <p:txBody>
          <a:bodyPr wrap="square" lIns="0" tIns="0" rIns="0" bIns="0" rtlCol="0" anchor="ctr"/>
          <a:lstStyle/>
          <a:p>
            <a:pPr marL="0" indent="0">
              <a:buNone/>
            </a:pPr>
            <a:r>
              <a:rPr lang="en-US" sz="1100" b="1" dirty="0">
                <a:solidFill>
                  <a:srgbClr val="0F6E56"/>
                </a:solidFill>
                <a:latin typeface="Calibri" pitchFamily="34" charset="0"/>
                <a:ea typeface="Calibri" pitchFamily="34" charset="-122"/>
                <a:cs typeface="Calibri" pitchFamily="34" charset="-120"/>
              </a:rPr>
              <a:t>Large samples</a:t>
            </a:r>
            <a:endParaRPr lang="en-US" sz="1100" dirty="0"/>
          </a:p>
        </p:txBody>
      </p:sp>
      <p:sp>
        <p:nvSpPr>
          <p:cNvPr id="34" name="Text 35">
            <a:extLst>
              <a:ext uri="{FF2B5EF4-FFF2-40B4-BE49-F238E27FC236}">
                <a16:creationId xmlns:a16="http://schemas.microsoft.com/office/drawing/2014/main" id="{5A0CBC2E-34B3-6BBF-00BD-9F35F99C8CD4}"/>
              </a:ext>
            </a:extLst>
          </p:cNvPr>
          <p:cNvSpPr/>
          <p:nvPr/>
        </p:nvSpPr>
        <p:spPr>
          <a:xfrm>
            <a:off x="7680960" y="3200400"/>
            <a:ext cx="4041648" cy="384048"/>
          </a:xfrm>
          <a:prstGeom prst="rect">
            <a:avLst/>
          </a:prstGeom>
          <a:noFill/>
          <a:ln/>
        </p:spPr>
        <p:txBody>
          <a:bodyPr wrap="square" lIns="0" tIns="0" rIns="0" bIns="0" rtlCol="0" anchor="ctr"/>
          <a:lstStyle/>
          <a:p>
            <a:pPr marL="0" indent="0">
              <a:buNone/>
            </a:pPr>
            <a:r>
              <a:rPr lang="en-US" sz="1100" dirty="0">
                <a:solidFill>
                  <a:srgbClr val="3D4F61"/>
                </a:solidFill>
                <a:latin typeface="Calibri" pitchFamily="34" charset="0"/>
                <a:ea typeface="Calibri" pitchFamily="34" charset="-122"/>
                <a:cs typeface="Calibri" pitchFamily="34" charset="-120"/>
              </a:rPr>
              <a:t>Help — tighter CI confirms fairness</a:t>
            </a:r>
            <a:endParaRPr lang="en-US" sz="1100" dirty="0"/>
          </a:p>
        </p:txBody>
      </p:sp>
      <p:sp>
        <p:nvSpPr>
          <p:cNvPr id="35" name="Shape 36">
            <a:extLst>
              <a:ext uri="{FF2B5EF4-FFF2-40B4-BE49-F238E27FC236}">
                <a16:creationId xmlns:a16="http://schemas.microsoft.com/office/drawing/2014/main" id="{37D51CE1-0F2A-4A5E-F435-728DFAD98BDA}"/>
              </a:ext>
            </a:extLst>
          </p:cNvPr>
          <p:cNvSpPr/>
          <p:nvPr/>
        </p:nvSpPr>
        <p:spPr>
          <a:xfrm>
            <a:off x="6345936" y="3602736"/>
            <a:ext cx="5303520" cy="0"/>
          </a:xfrm>
          <a:prstGeom prst="line">
            <a:avLst/>
          </a:prstGeom>
          <a:noFill/>
          <a:ln w="6350">
            <a:solidFill>
              <a:srgbClr val="9FD4B8"/>
            </a:solidFill>
            <a:prstDash val="solid"/>
          </a:ln>
        </p:spPr>
        <p:txBody>
          <a:bodyPr/>
          <a:lstStyle/>
          <a:p>
            <a:endParaRPr lang="en-US"/>
          </a:p>
        </p:txBody>
      </p:sp>
      <p:sp>
        <p:nvSpPr>
          <p:cNvPr id="36" name="Text 37">
            <a:extLst>
              <a:ext uri="{FF2B5EF4-FFF2-40B4-BE49-F238E27FC236}">
                <a16:creationId xmlns:a16="http://schemas.microsoft.com/office/drawing/2014/main" id="{C8C3127F-DAF0-3A3D-494E-F99F75103713}"/>
              </a:ext>
            </a:extLst>
          </p:cNvPr>
          <p:cNvSpPr/>
          <p:nvPr/>
        </p:nvSpPr>
        <p:spPr>
          <a:xfrm>
            <a:off x="6345936" y="3730752"/>
            <a:ext cx="1280160" cy="384048"/>
          </a:xfrm>
          <a:prstGeom prst="rect">
            <a:avLst/>
          </a:prstGeom>
          <a:noFill/>
          <a:ln/>
        </p:spPr>
        <p:txBody>
          <a:bodyPr wrap="square" lIns="0" tIns="0" rIns="0" bIns="0" rtlCol="0" anchor="ctr"/>
          <a:lstStyle/>
          <a:p>
            <a:pPr marL="0" indent="0">
              <a:buNone/>
            </a:pPr>
            <a:r>
              <a:rPr lang="en-US" sz="1100" b="1" dirty="0">
                <a:solidFill>
                  <a:srgbClr val="0F6E56"/>
                </a:solidFill>
                <a:latin typeface="Calibri" pitchFamily="34" charset="0"/>
                <a:ea typeface="Calibri" pitchFamily="34" charset="-122"/>
                <a:cs typeface="Calibri" pitchFamily="34" charset="-120"/>
              </a:rPr>
              <a:t>Small samples</a:t>
            </a:r>
            <a:endParaRPr lang="en-US" sz="1100" dirty="0"/>
          </a:p>
        </p:txBody>
      </p:sp>
      <p:sp>
        <p:nvSpPr>
          <p:cNvPr id="37" name="Text 38">
            <a:extLst>
              <a:ext uri="{FF2B5EF4-FFF2-40B4-BE49-F238E27FC236}">
                <a16:creationId xmlns:a16="http://schemas.microsoft.com/office/drawing/2014/main" id="{31C4FC8D-9B61-336D-4053-AA1D6671D51C}"/>
              </a:ext>
            </a:extLst>
          </p:cNvPr>
          <p:cNvSpPr/>
          <p:nvPr/>
        </p:nvSpPr>
        <p:spPr>
          <a:xfrm>
            <a:off x="7680960" y="3730752"/>
            <a:ext cx="4041648" cy="384048"/>
          </a:xfrm>
          <a:prstGeom prst="rect">
            <a:avLst/>
          </a:prstGeom>
          <a:noFill/>
          <a:ln/>
        </p:spPr>
        <p:txBody>
          <a:bodyPr wrap="square" lIns="0" tIns="0" rIns="0" bIns="0" rtlCol="0" anchor="ctr"/>
          <a:lstStyle/>
          <a:p>
            <a:pPr marL="0" indent="0">
              <a:buNone/>
            </a:pPr>
            <a:r>
              <a:rPr lang="en-US" sz="1100" dirty="0">
                <a:solidFill>
                  <a:srgbClr val="3D4F61"/>
                </a:solidFill>
                <a:latin typeface="Calibri" pitchFamily="34" charset="0"/>
                <a:ea typeface="Calibri" pitchFamily="34" charset="-122"/>
                <a:cs typeface="Calibri" pitchFamily="34" charset="-120"/>
              </a:rPr>
              <a:t>Return 'Insufficient information'</a:t>
            </a:r>
            <a:endParaRPr lang="en-US" sz="1100" dirty="0"/>
          </a:p>
        </p:txBody>
      </p:sp>
      <p:sp>
        <p:nvSpPr>
          <p:cNvPr id="38" name="Shape 39">
            <a:extLst>
              <a:ext uri="{FF2B5EF4-FFF2-40B4-BE49-F238E27FC236}">
                <a16:creationId xmlns:a16="http://schemas.microsoft.com/office/drawing/2014/main" id="{F0971746-4AA3-9D93-1E32-8C589E1732FB}"/>
              </a:ext>
            </a:extLst>
          </p:cNvPr>
          <p:cNvSpPr/>
          <p:nvPr/>
        </p:nvSpPr>
        <p:spPr>
          <a:xfrm>
            <a:off x="6345936" y="4133088"/>
            <a:ext cx="5303520" cy="0"/>
          </a:xfrm>
          <a:prstGeom prst="line">
            <a:avLst/>
          </a:prstGeom>
          <a:noFill/>
          <a:ln w="6350">
            <a:solidFill>
              <a:srgbClr val="9FD4B8"/>
            </a:solidFill>
            <a:prstDash val="solid"/>
          </a:ln>
        </p:spPr>
        <p:txBody>
          <a:bodyPr/>
          <a:lstStyle/>
          <a:p>
            <a:endParaRPr lang="en-US"/>
          </a:p>
        </p:txBody>
      </p:sp>
      <p:sp>
        <p:nvSpPr>
          <p:cNvPr id="39" name="Text 40">
            <a:extLst>
              <a:ext uri="{FF2B5EF4-FFF2-40B4-BE49-F238E27FC236}">
                <a16:creationId xmlns:a16="http://schemas.microsoft.com/office/drawing/2014/main" id="{A6A49CD3-D1EE-EFD3-0128-27BBCA652050}"/>
              </a:ext>
            </a:extLst>
          </p:cNvPr>
          <p:cNvSpPr/>
          <p:nvPr/>
        </p:nvSpPr>
        <p:spPr>
          <a:xfrm>
            <a:off x="6345936" y="4261104"/>
            <a:ext cx="1280160" cy="384048"/>
          </a:xfrm>
          <a:prstGeom prst="rect">
            <a:avLst/>
          </a:prstGeom>
          <a:noFill/>
          <a:ln/>
        </p:spPr>
        <p:txBody>
          <a:bodyPr wrap="square" lIns="0" tIns="0" rIns="0" bIns="0" rtlCol="0" anchor="ctr"/>
          <a:lstStyle/>
          <a:p>
            <a:pPr marL="0" indent="0">
              <a:buNone/>
            </a:pPr>
            <a:r>
              <a:rPr lang="en-US" sz="1100" b="1" dirty="0">
                <a:solidFill>
                  <a:srgbClr val="0F6E56"/>
                </a:solidFill>
                <a:latin typeface="Calibri" pitchFamily="34" charset="0"/>
                <a:ea typeface="Calibri" pitchFamily="34" charset="-122"/>
                <a:cs typeface="Calibri" pitchFamily="34" charset="-120"/>
              </a:rPr>
              <a:t>Verdict</a:t>
            </a:r>
            <a:endParaRPr lang="en-US" sz="1100" dirty="0"/>
          </a:p>
        </p:txBody>
      </p:sp>
      <p:sp>
        <p:nvSpPr>
          <p:cNvPr id="40" name="Text 41">
            <a:extLst>
              <a:ext uri="{FF2B5EF4-FFF2-40B4-BE49-F238E27FC236}">
                <a16:creationId xmlns:a16="http://schemas.microsoft.com/office/drawing/2014/main" id="{41E9D082-8B52-113F-A32A-0D601F32E592}"/>
              </a:ext>
            </a:extLst>
          </p:cNvPr>
          <p:cNvSpPr/>
          <p:nvPr/>
        </p:nvSpPr>
        <p:spPr>
          <a:xfrm>
            <a:off x="7680960" y="4261104"/>
            <a:ext cx="4041648" cy="384048"/>
          </a:xfrm>
          <a:prstGeom prst="rect">
            <a:avLst/>
          </a:prstGeom>
          <a:noFill/>
          <a:ln/>
        </p:spPr>
        <p:txBody>
          <a:bodyPr wrap="square" lIns="0" tIns="0" rIns="0" bIns="0" rtlCol="0" anchor="ctr"/>
          <a:lstStyle/>
          <a:p>
            <a:pPr marL="0" indent="0">
              <a:buNone/>
            </a:pPr>
            <a:r>
              <a:rPr lang="en-US" sz="1100" dirty="0">
                <a:solidFill>
                  <a:srgbClr val="3D4F61"/>
                </a:solidFill>
                <a:latin typeface="Calibri" pitchFamily="34" charset="0"/>
                <a:ea typeface="Calibri" pitchFamily="34" charset="-122"/>
                <a:cs typeface="Calibri" pitchFamily="34" charset="-120"/>
              </a:rPr>
              <a:t>Pass means gap is within tolerance</a:t>
            </a:r>
            <a:endParaRPr lang="en-US" sz="1100" dirty="0"/>
          </a:p>
        </p:txBody>
      </p:sp>
      <p:sp>
        <p:nvSpPr>
          <p:cNvPr id="50" name="Text 5">
            <a:extLst>
              <a:ext uri="{FF2B5EF4-FFF2-40B4-BE49-F238E27FC236}">
                <a16:creationId xmlns:a16="http://schemas.microsoft.com/office/drawing/2014/main" id="{CF40F9A0-12E2-D80B-9732-96E62B05DEBB}"/>
              </a:ext>
            </a:extLst>
          </p:cNvPr>
          <p:cNvSpPr>
            <a:spLocks noGrp="1"/>
          </p:cNvSpPr>
          <p:nvPr>
            <p:ph type="title"/>
          </p:nvPr>
        </p:nvSpPr>
        <p:spPr>
          <a:xfrm>
            <a:off x="469392" y="764638"/>
            <a:ext cx="11554001" cy="1016070"/>
          </a:xfrm>
          <a:prstGeom prst="rect">
            <a:avLst/>
          </a:prstGeom>
          <a:noFill/>
          <a:ln/>
        </p:spPr>
        <p:txBody>
          <a:bodyPr wrap="square" lIns="0" tIns="0" rIns="0" bIns="0" rtlCol="0" anchor="ctr"/>
          <a:lstStyle/>
          <a:p>
            <a:r>
              <a:rPr lang="en-US" sz="1200" dirty="0">
                <a:ea typeface="+mj-lt"/>
                <a:cs typeface="+mj-lt"/>
              </a:rPr>
              <a:t>TOST shifts the statistical question from ‘Can we detect a violation?’ to ‘Do we have sufficient evidence that the disparity is within the tolerance?</a:t>
            </a:r>
            <a:endParaRPr lang="en-US" dirty="0">
              <a:ea typeface="+mj-lt"/>
              <a:cs typeface="+mj-lt"/>
            </a:endParaRPr>
          </a:p>
        </p:txBody>
      </p:sp>
      <p:sp>
        <p:nvSpPr>
          <p:cNvPr id="51" name="TextBox 50">
            <a:extLst>
              <a:ext uri="{FF2B5EF4-FFF2-40B4-BE49-F238E27FC236}">
                <a16:creationId xmlns:a16="http://schemas.microsoft.com/office/drawing/2014/main" id="{64637A33-9B2B-1D1D-83FE-66832D64FFAA}"/>
              </a:ext>
            </a:extLst>
          </p:cNvPr>
          <p:cNvSpPr txBox="1"/>
          <p:nvPr/>
        </p:nvSpPr>
        <p:spPr>
          <a:xfrm>
            <a:off x="326401" y="299380"/>
            <a:ext cx="9990813" cy="584775"/>
          </a:xfrm>
          <a:prstGeom prst="rect">
            <a:avLst/>
          </a:prstGeom>
          <a:noFill/>
        </p:spPr>
        <p:txBody>
          <a:bodyPr wrap="square" rtlCol="0">
            <a:spAutoFit/>
          </a:bodyPr>
          <a:lstStyle/>
          <a:p>
            <a:r>
              <a:rPr lang="en-US" sz="3200" dirty="0"/>
              <a:t>From </a:t>
            </a:r>
            <a:r>
              <a:rPr lang="en-US" sz="3200" dirty="0">
                <a:solidFill>
                  <a:srgbClr val="0070C0"/>
                </a:solidFill>
              </a:rPr>
              <a:t>Significance Testing </a:t>
            </a:r>
            <a:r>
              <a:rPr lang="en-US" sz="3200" dirty="0"/>
              <a:t>to </a:t>
            </a:r>
            <a:r>
              <a:rPr lang="en-US" sz="3200" dirty="0">
                <a:solidFill>
                  <a:srgbClr val="0070C0"/>
                </a:solidFill>
                <a:latin typeface="Calibri" pitchFamily="34" charset="0"/>
                <a:ea typeface="Calibri" pitchFamily="34" charset="-122"/>
                <a:cs typeface="Calibri" pitchFamily="34" charset="-120"/>
              </a:rPr>
              <a:t>Equivalence testing (TOST) </a:t>
            </a:r>
            <a:endParaRPr lang="en-US" sz="3200" dirty="0">
              <a:solidFill>
                <a:srgbClr val="0070C0"/>
              </a:solidFill>
            </a:endParaRPr>
          </a:p>
        </p:txBody>
      </p:sp>
      <p:sp>
        <p:nvSpPr>
          <p:cNvPr id="2" name="Right Arrow 1">
            <a:extLst>
              <a:ext uri="{FF2B5EF4-FFF2-40B4-BE49-F238E27FC236}">
                <a16:creationId xmlns:a16="http://schemas.microsoft.com/office/drawing/2014/main" id="{E8AEDE88-FF4C-90FB-A695-B5C8385ED6E3}"/>
              </a:ext>
            </a:extLst>
          </p:cNvPr>
          <p:cNvSpPr/>
          <p:nvPr/>
        </p:nvSpPr>
        <p:spPr>
          <a:xfrm>
            <a:off x="5522976" y="2827372"/>
            <a:ext cx="566928" cy="4023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45249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FC219-F49D-8F3E-4209-AEC03170383A}"/>
              </a:ext>
            </a:extLst>
          </p:cNvPr>
          <p:cNvSpPr>
            <a:spLocks noGrp="1"/>
          </p:cNvSpPr>
          <p:nvPr>
            <p:ph type="title"/>
          </p:nvPr>
        </p:nvSpPr>
        <p:spPr/>
        <p:txBody>
          <a:bodyPr>
            <a:normAutofit/>
          </a:bodyPr>
          <a:lstStyle/>
          <a:p>
            <a:r>
              <a:rPr lang="en-US" sz="2800" dirty="0"/>
              <a:t>Proxy Discrimination: Before and After Correction</a:t>
            </a:r>
          </a:p>
        </p:txBody>
      </p:sp>
      <p:pic>
        <p:nvPicPr>
          <p:cNvPr id="6" name="Content Placeholder 5" descr="A screenshot of a document&#10;&#10;AI-generated content may be incorrect.">
            <a:extLst>
              <a:ext uri="{FF2B5EF4-FFF2-40B4-BE49-F238E27FC236}">
                <a16:creationId xmlns:a16="http://schemas.microsoft.com/office/drawing/2014/main" id="{D174CD44-FFAF-C556-0B67-E83D7BADF2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893" y="1523121"/>
            <a:ext cx="10376907" cy="4659018"/>
          </a:xfrm>
        </p:spPr>
      </p:pic>
      <p:sp>
        <p:nvSpPr>
          <p:cNvPr id="4" name="Slide Number Placeholder 3">
            <a:extLst>
              <a:ext uri="{FF2B5EF4-FFF2-40B4-BE49-F238E27FC236}">
                <a16:creationId xmlns:a16="http://schemas.microsoft.com/office/drawing/2014/main" id="{963EB1F5-8798-88C1-DBD6-9FD1CF86227D}"/>
              </a:ext>
            </a:extLst>
          </p:cNvPr>
          <p:cNvSpPr>
            <a:spLocks noGrp="1"/>
          </p:cNvSpPr>
          <p:nvPr>
            <p:ph type="sldNum" sz="quarter" idx="12"/>
          </p:nvPr>
        </p:nvSpPr>
        <p:spPr/>
        <p:txBody>
          <a:bodyPr/>
          <a:lstStyle/>
          <a:p>
            <a:fld id="{741AFF56-1126-4107-9C02-BC0EFBF16431}" type="slidenum">
              <a:rPr lang="en-GB" smtClean="0"/>
              <a:t>37</a:t>
            </a:fld>
            <a:endParaRPr lang="en-GB"/>
          </a:p>
        </p:txBody>
      </p:sp>
      <p:sp>
        <p:nvSpPr>
          <p:cNvPr id="3" name="Rectangle 2">
            <a:extLst>
              <a:ext uri="{FF2B5EF4-FFF2-40B4-BE49-F238E27FC236}">
                <a16:creationId xmlns:a16="http://schemas.microsoft.com/office/drawing/2014/main" id="{8C821AA1-7D0F-0DF6-3CDF-AFEDC30498E0}"/>
              </a:ext>
            </a:extLst>
          </p:cNvPr>
          <p:cNvSpPr/>
          <p:nvPr/>
        </p:nvSpPr>
        <p:spPr>
          <a:xfrm>
            <a:off x="7148945" y="4668982"/>
            <a:ext cx="4475019" cy="13993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1677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CC008-C918-22AA-811F-111F94EC2BAF}"/>
              </a:ext>
            </a:extLst>
          </p:cNvPr>
          <p:cNvSpPr>
            <a:spLocks noGrp="1"/>
          </p:cNvSpPr>
          <p:nvPr>
            <p:ph type="title"/>
          </p:nvPr>
        </p:nvSpPr>
        <p:spPr/>
        <p:txBody>
          <a:bodyPr>
            <a:normAutofit/>
          </a:bodyPr>
          <a:lstStyle/>
          <a:p>
            <a:r>
              <a:rPr lang="en-AU" dirty="0"/>
              <a:t>A Proposed Fairness Auditing framework</a:t>
            </a:r>
            <a:br>
              <a:rPr lang="en-AU" dirty="0"/>
            </a:br>
            <a:endParaRPr lang="en-AU" dirty="0"/>
          </a:p>
        </p:txBody>
      </p:sp>
      <p:sp>
        <p:nvSpPr>
          <p:cNvPr id="4" name="Slide Number Placeholder 3">
            <a:extLst>
              <a:ext uri="{FF2B5EF4-FFF2-40B4-BE49-F238E27FC236}">
                <a16:creationId xmlns:a16="http://schemas.microsoft.com/office/drawing/2014/main" id="{95B3FE4A-6107-0D26-F210-4B43F8EA26C5}"/>
              </a:ext>
            </a:extLst>
          </p:cNvPr>
          <p:cNvSpPr>
            <a:spLocks noGrp="1"/>
          </p:cNvSpPr>
          <p:nvPr>
            <p:ph type="sldNum" sz="quarter" idx="12"/>
          </p:nvPr>
        </p:nvSpPr>
        <p:spPr/>
        <p:txBody>
          <a:bodyPr/>
          <a:lstStyle/>
          <a:p>
            <a:fld id="{741AFF56-1126-4107-9C02-BC0EFBF16431}" type="slidenum">
              <a:rPr lang="en-GB" smtClean="0"/>
              <a:t>38</a:t>
            </a:fld>
            <a:endParaRPr lang="en-GB"/>
          </a:p>
        </p:txBody>
      </p:sp>
      <p:pic>
        <p:nvPicPr>
          <p:cNvPr id="8" name="Picture 7" descr="A diagram of a process&#10;&#10;AI-generated content may be incorrect.">
            <a:extLst>
              <a:ext uri="{FF2B5EF4-FFF2-40B4-BE49-F238E27FC236}">
                <a16:creationId xmlns:a16="http://schemas.microsoft.com/office/drawing/2014/main" id="{61FE4562-C072-B6A1-F750-9B017D8016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1467" y="1172818"/>
            <a:ext cx="6015234" cy="4712168"/>
          </a:xfrm>
          <a:prstGeom prst="rect">
            <a:avLst/>
          </a:prstGeom>
        </p:spPr>
      </p:pic>
    </p:spTree>
    <p:extLst>
      <p:ext uri="{BB962C8B-B14F-4D97-AF65-F5344CB8AC3E}">
        <p14:creationId xmlns:p14="http://schemas.microsoft.com/office/powerpoint/2010/main" val="2754777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44615-C243-E652-CC3E-9F6D09BB2E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9736D2-3433-F3B4-183F-E407DE447BC2}"/>
              </a:ext>
            </a:extLst>
          </p:cNvPr>
          <p:cNvSpPr>
            <a:spLocks noGrp="1"/>
          </p:cNvSpPr>
          <p:nvPr>
            <p:ph type="title"/>
          </p:nvPr>
        </p:nvSpPr>
        <p:spPr/>
        <p:txBody>
          <a:bodyPr/>
          <a:lstStyle/>
          <a:p>
            <a:r>
              <a:rPr lang="en-US" dirty="0"/>
              <a:t>The Fair Pricing Playbook</a:t>
            </a:r>
          </a:p>
        </p:txBody>
      </p:sp>
      <p:graphicFrame>
        <p:nvGraphicFramePr>
          <p:cNvPr id="7" name="Content Placeholder 6">
            <a:extLst>
              <a:ext uri="{FF2B5EF4-FFF2-40B4-BE49-F238E27FC236}">
                <a16:creationId xmlns:a16="http://schemas.microsoft.com/office/drawing/2014/main" id="{61E9191A-2E45-8130-280B-1484B5FCBDB0}"/>
              </a:ext>
            </a:extLst>
          </p:cNvPr>
          <p:cNvGraphicFramePr>
            <a:graphicFrameLocks noGrp="1"/>
          </p:cNvGraphicFramePr>
          <p:nvPr>
            <p:ph sz="half" idx="1"/>
          </p:nvPr>
        </p:nvGraphicFramePr>
        <p:xfrm>
          <a:off x="838200" y="1690687"/>
          <a:ext cx="10057020" cy="1920714"/>
        </p:xfrm>
        <a:graphic>
          <a:graphicData uri="http://schemas.openxmlformats.org/drawingml/2006/table">
            <a:tbl>
              <a:tblPr/>
              <a:tblGrid>
                <a:gridCol w="2514255">
                  <a:extLst>
                    <a:ext uri="{9D8B030D-6E8A-4147-A177-3AD203B41FA5}">
                      <a16:colId xmlns:a16="http://schemas.microsoft.com/office/drawing/2014/main" val="3308100829"/>
                    </a:ext>
                  </a:extLst>
                </a:gridCol>
                <a:gridCol w="2635483">
                  <a:extLst>
                    <a:ext uri="{9D8B030D-6E8A-4147-A177-3AD203B41FA5}">
                      <a16:colId xmlns:a16="http://schemas.microsoft.com/office/drawing/2014/main" val="1100034245"/>
                    </a:ext>
                  </a:extLst>
                </a:gridCol>
                <a:gridCol w="2393027">
                  <a:extLst>
                    <a:ext uri="{9D8B030D-6E8A-4147-A177-3AD203B41FA5}">
                      <a16:colId xmlns:a16="http://schemas.microsoft.com/office/drawing/2014/main" val="466164066"/>
                    </a:ext>
                  </a:extLst>
                </a:gridCol>
                <a:gridCol w="2514255">
                  <a:extLst>
                    <a:ext uri="{9D8B030D-6E8A-4147-A177-3AD203B41FA5}">
                      <a16:colId xmlns:a16="http://schemas.microsoft.com/office/drawing/2014/main" val="2575566814"/>
                    </a:ext>
                  </a:extLst>
                </a:gridCol>
              </a:tblGrid>
              <a:tr h="640238">
                <a:tc>
                  <a:txBody>
                    <a:bodyPr/>
                    <a:lstStyle/>
                    <a:p>
                      <a:pPr>
                        <a:buNone/>
                      </a:pPr>
                      <a:r>
                        <a:rPr lang="en-AU" sz="1600" dirty="0">
                          <a:solidFill>
                            <a:srgbClr val="0070C0"/>
                          </a:solidFill>
                        </a:rPr>
                        <a:t>Step 1: </a:t>
                      </a:r>
                      <a:r>
                        <a:rPr lang="en-AU" sz="1600" dirty="0"/>
                        <a:t>Define Fairness</a:t>
                      </a:r>
                    </a:p>
                  </a:txBody>
                  <a:tcPr marL="45057" marR="45057" marT="22529" marB="22529" anchor="ctr">
                    <a:lnL>
                      <a:noFill/>
                    </a:lnL>
                    <a:lnR>
                      <a:noFill/>
                    </a:lnR>
                    <a:lnT>
                      <a:noFill/>
                    </a:lnT>
                    <a:lnB>
                      <a:noFill/>
                    </a:lnB>
                    <a:noFill/>
                  </a:tcPr>
                </a:tc>
                <a:tc>
                  <a:txBody>
                    <a:bodyPr/>
                    <a:lstStyle/>
                    <a:p>
                      <a:pPr>
                        <a:buNone/>
                      </a:pPr>
                      <a:r>
                        <a:rPr lang="en-AU" sz="1600" dirty="0">
                          <a:solidFill>
                            <a:srgbClr val="0070C0"/>
                          </a:solidFill>
                        </a:rPr>
                        <a:t>Step 2: </a:t>
                      </a:r>
                      <a:r>
                        <a:rPr lang="en-AU" sz="1600" dirty="0"/>
                        <a:t>Design Fair Pricing</a:t>
                      </a:r>
                    </a:p>
                  </a:txBody>
                  <a:tcPr marL="45057" marR="45057" marT="22529" marB="22529" anchor="ctr">
                    <a:lnL>
                      <a:noFill/>
                    </a:lnL>
                    <a:lnR>
                      <a:noFill/>
                    </a:lnR>
                    <a:lnT>
                      <a:noFill/>
                    </a:lnT>
                    <a:lnB>
                      <a:noFill/>
                    </a:lnB>
                    <a:noFill/>
                  </a:tcPr>
                </a:tc>
                <a:tc>
                  <a:txBody>
                    <a:bodyPr/>
                    <a:lstStyle/>
                    <a:p>
                      <a:pPr>
                        <a:buNone/>
                      </a:pPr>
                      <a:r>
                        <a:rPr lang="en-AU" sz="1600" dirty="0">
                          <a:solidFill>
                            <a:srgbClr val="0070C0"/>
                          </a:solidFill>
                        </a:rPr>
                        <a:t>Step 3: </a:t>
                      </a:r>
                      <a:r>
                        <a:rPr lang="en-AU" sz="1600" dirty="0"/>
                        <a:t>Assess Impact</a:t>
                      </a:r>
                    </a:p>
                  </a:txBody>
                  <a:tcPr marL="45057" marR="45057" marT="22529" marB="22529" anchor="ctr">
                    <a:lnL>
                      <a:noFill/>
                    </a:lnL>
                    <a:lnR>
                      <a:noFill/>
                    </a:lnR>
                    <a:lnT>
                      <a:noFill/>
                    </a:lnT>
                    <a:lnB>
                      <a:noFill/>
                    </a:lnB>
                    <a:noFill/>
                  </a:tcPr>
                </a:tc>
                <a:tc>
                  <a:txBody>
                    <a:bodyPr/>
                    <a:lstStyle/>
                    <a:p>
                      <a:pPr>
                        <a:buNone/>
                      </a:pPr>
                      <a:r>
                        <a:rPr lang="en-AU" sz="1600" dirty="0">
                          <a:solidFill>
                            <a:srgbClr val="0070C0"/>
                          </a:solidFill>
                        </a:rPr>
                        <a:t>Step 4: </a:t>
                      </a:r>
                      <a:r>
                        <a:rPr lang="en-AU" sz="1600" dirty="0"/>
                        <a:t>Audit the System</a:t>
                      </a:r>
                    </a:p>
                  </a:txBody>
                  <a:tcPr marL="45057" marR="45057" marT="22529" marB="22529" anchor="ctr">
                    <a:lnL>
                      <a:noFill/>
                    </a:lnL>
                    <a:lnR>
                      <a:noFill/>
                    </a:lnR>
                    <a:lnT>
                      <a:noFill/>
                    </a:lnT>
                    <a:lnB>
                      <a:noFill/>
                    </a:lnB>
                    <a:noFill/>
                  </a:tcPr>
                </a:tc>
                <a:extLst>
                  <a:ext uri="{0D108BD9-81ED-4DB2-BD59-A6C34878D82A}">
                    <a16:rowId xmlns:a16="http://schemas.microsoft.com/office/drawing/2014/main" val="1695369089"/>
                  </a:ext>
                </a:extLst>
              </a:tr>
              <a:tr h="640238">
                <a:tc>
                  <a:txBody>
                    <a:bodyPr/>
                    <a:lstStyle/>
                    <a:p>
                      <a:pPr>
                        <a:buNone/>
                      </a:pPr>
                      <a:r>
                        <a:rPr lang="en-AU" sz="1600" b="1" dirty="0"/>
                        <a:t>Fairness Metrics</a:t>
                      </a:r>
                    </a:p>
                  </a:txBody>
                  <a:tcPr marL="45057" marR="45057" marT="22529" marB="22529" anchor="ctr">
                    <a:lnL>
                      <a:noFill/>
                    </a:lnL>
                    <a:lnR>
                      <a:noFill/>
                    </a:lnR>
                    <a:lnT>
                      <a:noFill/>
                    </a:lnT>
                    <a:lnB>
                      <a:noFill/>
                    </a:lnB>
                    <a:noFill/>
                  </a:tcPr>
                </a:tc>
                <a:tc>
                  <a:txBody>
                    <a:bodyPr/>
                    <a:lstStyle/>
                    <a:p>
                      <a:pPr>
                        <a:buNone/>
                      </a:pPr>
                      <a:r>
                        <a:rPr lang="en-AU" sz="1600" b="1" dirty="0"/>
                        <a:t>Fair Models</a:t>
                      </a:r>
                    </a:p>
                  </a:txBody>
                  <a:tcPr marL="45057" marR="45057" marT="22529" marB="22529" anchor="ctr">
                    <a:lnL>
                      <a:noFill/>
                    </a:lnL>
                    <a:lnR>
                      <a:noFill/>
                    </a:lnR>
                    <a:lnT>
                      <a:noFill/>
                    </a:lnT>
                    <a:lnB>
                      <a:noFill/>
                    </a:lnB>
                    <a:noFill/>
                  </a:tcPr>
                </a:tc>
                <a:tc>
                  <a:txBody>
                    <a:bodyPr/>
                    <a:lstStyle/>
                    <a:p>
                      <a:pPr>
                        <a:buNone/>
                      </a:pPr>
                      <a:r>
                        <a:rPr lang="en-AU" sz="1600" b="1" dirty="0"/>
                        <a:t>Welfare Implications</a:t>
                      </a:r>
                    </a:p>
                  </a:txBody>
                  <a:tcPr marL="45057" marR="45057" marT="22529" marB="22529" anchor="ctr">
                    <a:lnL>
                      <a:noFill/>
                    </a:lnL>
                    <a:lnR>
                      <a:noFill/>
                    </a:lnR>
                    <a:lnT>
                      <a:noFill/>
                    </a:lnT>
                    <a:lnB>
                      <a:noFill/>
                    </a:lnB>
                    <a:noFill/>
                  </a:tcPr>
                </a:tc>
                <a:tc>
                  <a:txBody>
                    <a:bodyPr/>
                    <a:lstStyle/>
                    <a:p>
                      <a:pPr>
                        <a:buNone/>
                      </a:pPr>
                      <a:r>
                        <a:rPr lang="en-AU" sz="1600" b="1" dirty="0"/>
                        <a:t> Fairness Testing</a:t>
                      </a:r>
                    </a:p>
                  </a:txBody>
                  <a:tcPr marL="45057" marR="45057" marT="22529" marB="22529" anchor="ctr">
                    <a:lnL>
                      <a:noFill/>
                    </a:lnL>
                    <a:lnR>
                      <a:noFill/>
                    </a:lnR>
                    <a:lnT>
                      <a:noFill/>
                    </a:lnT>
                    <a:lnB>
                      <a:noFill/>
                    </a:lnB>
                    <a:noFill/>
                  </a:tcPr>
                </a:tc>
                <a:extLst>
                  <a:ext uri="{0D108BD9-81ED-4DB2-BD59-A6C34878D82A}">
                    <a16:rowId xmlns:a16="http://schemas.microsoft.com/office/drawing/2014/main" val="1113803816"/>
                  </a:ext>
                </a:extLst>
              </a:tr>
              <a:tr h="6402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dirty="0"/>
                        <a:t>What is fair?</a:t>
                      </a:r>
                    </a:p>
                  </a:txBody>
                  <a:tcPr marL="45057" marR="45057" marT="22529" marB="22529" anchor="ctr">
                    <a:lnL>
                      <a:noFill/>
                    </a:lnL>
                    <a:lnR>
                      <a:noFill/>
                    </a:lnR>
                    <a:lnT>
                      <a:noFill/>
                    </a:lnT>
                    <a:lnB>
                      <a:noFill/>
                    </a:lnB>
                    <a:noFill/>
                  </a:tcPr>
                </a:tc>
                <a:tc>
                  <a:txBody>
                    <a:bodyPr/>
                    <a:lstStyle/>
                    <a:p>
                      <a:pPr>
                        <a:buNone/>
                      </a:pPr>
                      <a:r>
                        <a:rPr lang="en-AU" sz="1400" dirty="0"/>
                        <a:t>How to achieve fairness?</a:t>
                      </a:r>
                    </a:p>
                  </a:txBody>
                  <a:tcPr marL="45057" marR="45057" marT="22529" marB="22529" anchor="ctr">
                    <a:lnL>
                      <a:noFill/>
                    </a:lnL>
                    <a:lnR>
                      <a:noFill/>
                    </a:lnR>
                    <a:lnT>
                      <a:noFill/>
                    </a:lnT>
                    <a:lnB>
                      <a:noFill/>
                    </a:lnB>
                    <a:noFill/>
                  </a:tcPr>
                </a:tc>
                <a:tc>
                  <a:txBody>
                    <a:bodyPr/>
                    <a:lstStyle/>
                    <a:p>
                      <a:pPr>
                        <a:buNone/>
                      </a:pPr>
                      <a:r>
                        <a:rPr lang="en-AU" sz="1400" dirty="0"/>
                        <a:t>Who gains and loses?</a:t>
                      </a:r>
                    </a:p>
                  </a:txBody>
                  <a:tcPr marL="45057" marR="45057" marT="22529" marB="22529" anchor="ctr">
                    <a:lnL>
                      <a:noFill/>
                    </a:lnL>
                    <a:lnR>
                      <a:noFill/>
                    </a:lnR>
                    <a:lnT>
                      <a:noFill/>
                    </a:lnT>
                    <a:lnB>
                      <a:noFill/>
                    </a:lnB>
                    <a:noFill/>
                  </a:tcPr>
                </a:tc>
                <a:tc>
                  <a:txBody>
                    <a:bodyPr/>
                    <a:lstStyle/>
                    <a:p>
                      <a:pPr>
                        <a:buNone/>
                      </a:pPr>
                      <a:r>
                        <a:rPr lang="en-AU" sz="1400" dirty="0"/>
                        <a:t>Does it work?</a:t>
                      </a:r>
                    </a:p>
                  </a:txBody>
                  <a:tcPr marL="45057" marR="45057" marT="22529" marB="22529" anchor="ctr">
                    <a:lnL>
                      <a:noFill/>
                    </a:lnL>
                    <a:lnR>
                      <a:noFill/>
                    </a:lnR>
                    <a:lnT>
                      <a:noFill/>
                    </a:lnT>
                    <a:lnB>
                      <a:noFill/>
                    </a:lnB>
                    <a:noFill/>
                  </a:tcPr>
                </a:tc>
                <a:extLst>
                  <a:ext uri="{0D108BD9-81ED-4DB2-BD59-A6C34878D82A}">
                    <a16:rowId xmlns:a16="http://schemas.microsoft.com/office/drawing/2014/main" val="812273456"/>
                  </a:ext>
                </a:extLst>
              </a:tr>
            </a:tbl>
          </a:graphicData>
        </a:graphic>
      </p:graphicFrame>
      <p:sp>
        <p:nvSpPr>
          <p:cNvPr id="9" name="TextBox 8">
            <a:extLst>
              <a:ext uri="{FF2B5EF4-FFF2-40B4-BE49-F238E27FC236}">
                <a16:creationId xmlns:a16="http://schemas.microsoft.com/office/drawing/2014/main" id="{43A59D76-2180-0AD8-9296-6F020684BAC7}"/>
              </a:ext>
            </a:extLst>
          </p:cNvPr>
          <p:cNvSpPr txBox="1"/>
          <p:nvPr/>
        </p:nvSpPr>
        <p:spPr>
          <a:xfrm>
            <a:off x="8265592" y="843240"/>
            <a:ext cx="6096000" cy="461665"/>
          </a:xfrm>
          <a:prstGeom prst="rect">
            <a:avLst/>
          </a:prstGeom>
          <a:noFill/>
        </p:spPr>
        <p:txBody>
          <a:bodyPr wrap="square">
            <a:spAutoFit/>
          </a:bodyPr>
          <a:lstStyle/>
          <a:p>
            <a:r>
              <a:rPr lang="en-AU" sz="2400" dirty="0"/>
              <a:t>Visit: </a:t>
            </a:r>
            <a:r>
              <a:rPr lang="en-AU" sz="2400" dirty="0" err="1">
                <a:solidFill>
                  <a:srgbClr val="0070C0"/>
                </a:solidFill>
              </a:rPr>
              <a:t>fair.feihuang.org</a:t>
            </a:r>
            <a:endParaRPr lang="en-US" sz="2400" dirty="0">
              <a:solidFill>
                <a:srgbClr val="0070C0"/>
              </a:solidFill>
            </a:endParaRPr>
          </a:p>
        </p:txBody>
      </p:sp>
      <p:pic>
        <p:nvPicPr>
          <p:cNvPr id="12" name="Picture 11" descr="A qr code with a few squares&#10;&#10;AI-generated content may be incorrect.">
            <a:extLst>
              <a:ext uri="{FF2B5EF4-FFF2-40B4-BE49-F238E27FC236}">
                <a16:creationId xmlns:a16="http://schemas.microsoft.com/office/drawing/2014/main" id="{8ED95078-88A1-E4E9-0883-B6A6B12C6C7A}"/>
              </a:ext>
            </a:extLst>
          </p:cNvPr>
          <p:cNvPicPr>
            <a:picLocks noChangeAspect="1"/>
          </p:cNvPicPr>
          <p:nvPr/>
        </p:nvPicPr>
        <p:blipFill>
          <a:blip r:embed="rId2"/>
          <a:stretch>
            <a:fillRect/>
          </a:stretch>
        </p:blipFill>
        <p:spPr>
          <a:xfrm>
            <a:off x="10794796" y="4830244"/>
            <a:ext cx="1037593" cy="1037593"/>
          </a:xfrm>
          <a:prstGeom prst="rect">
            <a:avLst/>
          </a:prstGeom>
        </p:spPr>
      </p:pic>
      <p:sp>
        <p:nvSpPr>
          <p:cNvPr id="3" name="TextBox 2">
            <a:extLst>
              <a:ext uri="{FF2B5EF4-FFF2-40B4-BE49-F238E27FC236}">
                <a16:creationId xmlns:a16="http://schemas.microsoft.com/office/drawing/2014/main" id="{3F8077C6-27ED-29F8-6D33-992622E487EA}"/>
              </a:ext>
            </a:extLst>
          </p:cNvPr>
          <p:cNvSpPr txBox="1"/>
          <p:nvPr/>
        </p:nvSpPr>
        <p:spPr>
          <a:xfrm>
            <a:off x="3666848" y="4276246"/>
            <a:ext cx="4399723" cy="1107996"/>
          </a:xfrm>
          <a:prstGeom prst="rect">
            <a:avLst/>
          </a:prstGeom>
          <a:noFill/>
        </p:spPr>
        <p:txBody>
          <a:bodyPr wrap="square" rtlCol="0">
            <a:spAutoFit/>
          </a:bodyPr>
          <a:lstStyle/>
          <a:p>
            <a:r>
              <a:rPr lang="en-US" sz="6600" dirty="0"/>
              <a:t>Thank you!</a:t>
            </a:r>
          </a:p>
        </p:txBody>
      </p:sp>
    </p:spTree>
    <p:extLst>
      <p:ext uri="{BB962C8B-B14F-4D97-AF65-F5344CB8AC3E}">
        <p14:creationId xmlns:p14="http://schemas.microsoft.com/office/powerpoint/2010/main" val="923587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972FB-3BD0-5E96-65B7-589A64DCE146}"/>
              </a:ext>
            </a:extLst>
          </p:cNvPr>
          <p:cNvSpPr>
            <a:spLocks noGrp="1"/>
          </p:cNvSpPr>
          <p:nvPr>
            <p:ph type="title"/>
          </p:nvPr>
        </p:nvSpPr>
        <p:spPr/>
        <p:txBody>
          <a:bodyPr/>
          <a:lstStyle/>
          <a:p>
            <a:r>
              <a:rPr lang="en-US" dirty="0"/>
              <a:t>About the Actuaries Institute</a:t>
            </a:r>
          </a:p>
        </p:txBody>
      </p:sp>
      <p:sp>
        <p:nvSpPr>
          <p:cNvPr id="3" name="Content Placeholder 2">
            <a:extLst>
              <a:ext uri="{FF2B5EF4-FFF2-40B4-BE49-F238E27FC236}">
                <a16:creationId xmlns:a16="http://schemas.microsoft.com/office/drawing/2014/main" id="{E1580CA2-B814-18BC-EA5E-CC50B1018AEA}"/>
              </a:ext>
            </a:extLst>
          </p:cNvPr>
          <p:cNvSpPr>
            <a:spLocks noGrp="1"/>
          </p:cNvSpPr>
          <p:nvPr>
            <p:ph idx="1"/>
          </p:nvPr>
        </p:nvSpPr>
        <p:spPr/>
        <p:txBody>
          <a:bodyPr/>
          <a:lstStyle/>
          <a:p>
            <a:r>
              <a:rPr lang="en-US" dirty="0"/>
              <a:t>The Actuaries Institute is the peak professional body for Actuaries in Australia. The Institute provides expert comment on public policy issues where there is uncertainty of future financial outcomes. </a:t>
            </a:r>
          </a:p>
          <a:p>
            <a:endParaRPr lang="en-US" dirty="0"/>
          </a:p>
          <a:p>
            <a:r>
              <a:rPr lang="en-US" dirty="0"/>
              <a:t>Actuaries have a reputation for a high level of technical financial expertise and integrity. They apply their analytical and risk management expertise to allocate resources efficiently, identify and mitigate emerging risks and to help maintain system integrity across multiple segments of the financial and other sectors. This unrivalled expertise enables the profession to comment on a wide range of issues including life, general and health insurance, climate change, superannuation and retirement income policy, enterprise risk management and prudential regulation, the digital economy, finance and investment and wider health issues. </a:t>
            </a:r>
          </a:p>
          <a:p>
            <a:r>
              <a:rPr lang="en-US" dirty="0"/>
              <a:t>  </a:t>
            </a:r>
          </a:p>
          <a:p>
            <a:r>
              <a:rPr lang="en-US" dirty="0"/>
              <a:t>© Institute of Actuaries of Australia 2023.​ All rights reserved.</a:t>
            </a:r>
          </a:p>
        </p:txBody>
      </p:sp>
      <p:sp>
        <p:nvSpPr>
          <p:cNvPr id="4" name="Slide Number Placeholder 3">
            <a:extLst>
              <a:ext uri="{FF2B5EF4-FFF2-40B4-BE49-F238E27FC236}">
                <a16:creationId xmlns:a16="http://schemas.microsoft.com/office/drawing/2014/main" id="{D3368682-26B8-5C7C-5A18-6098589BB304}"/>
              </a:ext>
            </a:extLst>
          </p:cNvPr>
          <p:cNvSpPr>
            <a:spLocks noGrp="1"/>
          </p:cNvSpPr>
          <p:nvPr>
            <p:ph type="sldNum" sz="quarter" idx="12"/>
          </p:nvPr>
        </p:nvSpPr>
        <p:spPr/>
        <p:txBody>
          <a:bodyPr/>
          <a:lstStyle/>
          <a:p>
            <a:fld id="{741AFF56-1126-4107-9C02-BC0EFBF16431}" type="slidenum">
              <a:rPr lang="en-GB" smtClean="0"/>
              <a:pPr/>
              <a:t>40</a:t>
            </a:fld>
            <a:endParaRPr lang="en-GB" dirty="0"/>
          </a:p>
        </p:txBody>
      </p:sp>
    </p:spTree>
    <p:extLst>
      <p:ext uri="{BB962C8B-B14F-4D97-AF65-F5344CB8AC3E}">
        <p14:creationId xmlns:p14="http://schemas.microsoft.com/office/powerpoint/2010/main" val="2198692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1A496-4C39-2B00-0D43-49A224521298}"/>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40216AD9-8DFE-D1F2-E19F-6CC337BFA40C}"/>
              </a:ext>
            </a:extLst>
          </p:cNvPr>
          <p:cNvSpPr>
            <a:spLocks noGrp="1"/>
          </p:cNvSpPr>
          <p:nvPr>
            <p:ph type="subTitle" idx="1"/>
          </p:nvPr>
        </p:nvSpPr>
        <p:spPr/>
        <p:txBody>
          <a:bodyPr/>
          <a:lstStyle/>
          <a:p>
            <a:r>
              <a:rPr lang="en-US" dirty="0"/>
              <a:t>Actuaries Institute</a:t>
            </a:r>
          </a:p>
          <a:p>
            <a:r>
              <a:rPr lang="en-US" dirty="0" err="1"/>
              <a:t>actuaries.asn.au</a:t>
            </a:r>
            <a:endParaRPr lang="en-US" dirty="0"/>
          </a:p>
        </p:txBody>
      </p:sp>
    </p:spTree>
    <p:extLst>
      <p:ext uri="{BB962C8B-B14F-4D97-AF65-F5344CB8AC3E}">
        <p14:creationId xmlns:p14="http://schemas.microsoft.com/office/powerpoint/2010/main" val="2451909520"/>
      </p:ext>
    </p:extLst>
  </p:cSld>
  <p:clrMapOvr>
    <a:masterClrMapping/>
  </p:clrMapOvr>
</p:sld>
</file>

<file path=ppt/theme/theme1.xml><?xml version="1.0" encoding="utf-8"?>
<a:theme xmlns:a="http://schemas.openxmlformats.org/drawingml/2006/main" name="Office Theme">
  <a:themeElements>
    <a:clrScheme name="Actuaries">
      <a:dk1>
        <a:srgbClr val="000000"/>
      </a:dk1>
      <a:lt1>
        <a:srgbClr val="FFFFFF"/>
      </a:lt1>
      <a:dk2>
        <a:srgbClr val="323232"/>
      </a:dk2>
      <a:lt2>
        <a:srgbClr val="EBEBEB"/>
      </a:lt2>
      <a:accent1>
        <a:srgbClr val="3C69FF"/>
      </a:accent1>
      <a:accent2>
        <a:srgbClr val="313131"/>
      </a:accent2>
      <a:accent3>
        <a:srgbClr val="5B5B5B"/>
      </a:accent3>
      <a:accent4>
        <a:srgbClr val="838484"/>
      </a:accent4>
      <a:accent5>
        <a:srgbClr val="ADADAD"/>
      </a:accent5>
      <a:accent6>
        <a:srgbClr val="D6D6D6"/>
      </a:accent6>
      <a:hlink>
        <a:srgbClr val="0563C1"/>
      </a:hlink>
      <a:folHlink>
        <a:srgbClr val="954F72"/>
      </a:folHlink>
    </a:clrScheme>
    <a:fontScheme name="Actuaries">
      <a:majorFont>
        <a:latin typeface="ABC Oracle"/>
        <a:ea typeface=""/>
        <a:cs typeface=""/>
      </a:majorFont>
      <a:minorFont>
        <a:latin typeface="ABC Orac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9043e53-a078-4fe1-9a97-1dc890974721">
      <Value>33</Value>
      <Value>29</Value>
      <Value>44</Value>
      <Value>12</Value>
      <Value>40</Value>
      <Value>153</Value>
    </TaxCatchAll>
    <_dlc_DocId xmlns="7c09f450-3099-4ab0-9797-308ed8a26daf">CE6YYQN64SX3-786882053-16968</_dlc_DocId>
    <Lastupdated xmlns="7b3e9424-693f-4334-9dc1-37abbe098301" xsi:nil="true"/>
    <Stop_x0020_publishing xmlns="b9043e53-a078-4fe1-9a97-1dc890974721" xsi:nil="true"/>
    <Region xmlns="b9043e53-a078-4fe1-9a97-1dc890974721" xsi:nil="true"/>
    <No_x0020_Web_x0020_Index xmlns="b9043e53-a078-4fe1-9a97-1dc890974721">false</No_x0020_Web_x0020_Index>
    <_dlc_DocIdUrl xmlns="7c09f450-3099-4ab0-9797-308ed8a26daf">
      <Url>https://actuaries.sharepoint.com/sites/DMS/_layouts/15/DocIdRedir.aspx?ID=CE6YYQN64SX3-786882053-16968</Url>
      <Description>CE6YYQN64SX3-786882053-16968</Description>
    </_dlc_DocIdUrl>
    <Start_x0020_publishing xmlns="b9043e53-a078-4fe1-9a97-1dc890974721" xsi:nil="true"/>
    <na442cf9b07645d39bff0c316c917a88 xmlns="b9043e53-a078-4fe1-9a97-1dc890974721">
      <Terms xmlns="http://schemas.microsoft.com/office/infopath/2007/PartnerControls"/>
    </na442cf9b07645d39bff0c316c917a88>
    <Published xmlns="b9043e53-a078-4fe1-9a97-1dc890974721">false</Published>
    <Level xmlns="b9043e53-a078-4fe1-9a97-1dc890974721" xsi:nil="true"/>
    <Availability xmlns="b9043e53-a078-4fe1-9a97-1dc890974721" xsi:nil="true"/>
    <_ExtendedDescription xmlns="http://schemas.microsoft.com/sharepoint/v3">Advances in AI and data science are transforming insurance pricing, enabling more accurate risk assessment, increasingly granular pricing, and improved customer outcomes. At the same time, these advances raise important questions about fairness, transparency, and accountability. Complex predictive models can inadvertently introduce indirect discrimination through data and algorithmic design, creating tensions between actuarial principles, regulatory requirements, and societal expectations. Regulators around the world are responding. For example, the EU AI Act classifies insurance risk assessment as a high-risk AI application, while jurisdictions including Colorado and New York are introducing requirements for insurers to assess pricing algorithms for unfair discrimination. This session introduces The Fair Pricing Playbook (https://fair.feihuang.org ), an open-source practical framework for developing, evaluating, and auditing algorithmic insurance pricing systems. The playbook translates recent advances in actuarial science, economics, statistics, and machine learning into a practical four-step workflow: defining an appropriate fairness objective, developing a pricing model that satisfies it, evaluating the resulting trade-offs for consumers and insurers, and auditing deployed pricing systems. Drawing on recent research in fairness metrics, anti-discrimination insurance pricing, fairness testing, and welfare analysis, the session demonstrates how responsible AI principles can be integrated into modern pricing practice through practical examples and open-source tools. It discusses the implications for the actuarial profession as AI regulation and industry expectations continue to evolve.</_ExtendedDescription>
    <External-link xmlns="b9043e53-a078-4fe1-9a97-1dc890974721" xsi:nil="true"/>
    <c245b723492e46feb8c242c474f81c06 xmlns="b9043e53-a078-4fe1-9a97-1dc890974721">
      <Terms xmlns="http://schemas.microsoft.com/office/infopath/2007/PartnerControls">
        <TermInfo xmlns="http://schemas.microsoft.com/office/infopath/2007/PartnerControls">
          <TermName xmlns="http://schemas.microsoft.com/office/infopath/2007/PartnerControls">Past Event</TermName>
          <TermId xmlns="http://schemas.microsoft.com/office/infopath/2007/PartnerControls">81820cd3-45f0-44e5-97c3-ef5505ffe26e</TermId>
        </TermInfo>
        <TermInfo xmlns="http://schemas.microsoft.com/office/infopath/2007/PartnerControls">
          <TermName xmlns="http://schemas.microsoft.com/office/infopath/2007/PartnerControls">Insights and Other Events</TermName>
          <TermId xmlns="http://schemas.microsoft.com/office/infopath/2007/PartnerControls">f0c84e4b-d864-421b-8ef7-dc22b090c6d4</TermId>
        </TermInfo>
      </Terms>
    </c245b723492e46feb8c242c474f81c06>
    <lbd57a3197f24a75a016012f8260598a xmlns="b9043e53-a078-4fe1-9a97-1dc890974721">
      <Terms xmlns="http://schemas.microsoft.com/office/infopath/2007/PartnerControls">
        <TermInfo xmlns="http://schemas.microsoft.com/office/infopath/2007/PartnerControls">
          <TermName xmlns="http://schemas.microsoft.com/office/infopath/2007/PartnerControls">Data Science and AI</TermName>
          <TermId xmlns="http://schemas.microsoft.com/office/infopath/2007/PartnerControls">70993916-283d-436e-9a11-782717950164</TermId>
        </TermInfo>
      </Terms>
    </lbd57a3197f24a75a016012f8260598a>
    <ifb2a14d9ef14379a3042bde0b0232b7 xmlns="b9043e53-a078-4fe1-9a97-1dc890974721">
      <Terms xmlns="http://schemas.microsoft.com/office/infopath/2007/PartnerControls">
        <TermInfo xmlns="http://schemas.microsoft.com/office/infopath/2007/PartnerControls">
          <TermName xmlns="http://schemas.microsoft.com/office/infopath/2007/PartnerControls">Presentation slides</TermName>
          <TermId xmlns="http://schemas.microsoft.com/office/infopath/2007/PartnerControls">82514a72-d478-4557-818e-561b0f30fbaf</TermId>
        </TermInfo>
      </Terms>
    </ifb2a14d9ef14379a3042bde0b0232b7>
    <g6881e4ce23a4b13a21acda1c762ef3b xmlns="b9043e53-a078-4fe1-9a97-1dc890974721">
      <Terms xmlns="http://schemas.microsoft.com/office/infopath/2007/PartnerControls">
        <TermInfo xmlns="http://schemas.microsoft.com/office/infopath/2007/PartnerControls">
          <TermName xmlns="http://schemas.microsoft.com/office/infopath/2007/PartnerControls">Insights</TermName>
          <TermId xmlns="http://schemas.microsoft.com/office/infopath/2007/PartnerControls">ab485f83-9006-4bcf-ac6c-13f27c86f67c</TermId>
        </TermInfo>
      </Terms>
    </g6881e4ce23a4b13a21acda1c762ef3b>
    <TaxCatchAllLabel xmlns="b9043e53-a078-4fe1-9a97-1dc890974721" xsi:nil="true"/>
    <_dlc_DocIdPersistId xmlns="7c09f450-3099-4ab0-9797-308ed8a26daf" xsi:nil="true"/>
    <Source_x0020_Document_x0020_ID xmlns="b9043e53-a078-4fe1-9a97-1dc890974721" xsi:nil="true"/>
    <Age_x0020_Group xmlns="b9043e53-a078-4fe1-9a97-1dc890974721" xsi:nil="true"/>
    <a1da6ed942364e6aa931c032ae078b9a xmlns="b9043e53-a078-4fe1-9a97-1dc890974721">
      <Terms xmlns="http://schemas.microsoft.com/office/infopath/2007/PartnerControls">
        <TermInfo xmlns="http://schemas.microsoft.com/office/infopath/2007/PartnerControls">
          <TermName xmlns="http://schemas.microsoft.com/office/infopath/2007/PartnerControls">Presentation Slides</TermName>
          <TermId xmlns="http://schemas.microsoft.com/office/infopath/2007/PartnerControls">d40094d7-41bb-4670-ae67-14554674b2a3</TermId>
        </TermInfo>
      </Terms>
    </a1da6ed942364e6aa931c032ae078b9a>
    <CPD xmlns="b9043e53-a078-4fe1-9a97-1dc890974721">1</CPD>
    <Membership xmlns="b9043e53-a078-4fe1-9a97-1dc890974721" xsi:nil="true"/>
    <DMS_Type xmlns="b9043e53-a078-4fe1-9a97-1dc890974721" xsi:nil="true"/>
    <CMS_x0020_Document_x0020_ID xmlns="b9043e53-a078-4fe1-9a97-1dc890974721" xsi:nil="true"/>
    <Created-Date xmlns="b9043e53-a078-4fe1-9a97-1dc890974721">2026-09-16T14:00:00+00:00</Created-Date>
    <wic_System_Copyright xmlns="http://schemas.microsoft.com/sharepoint/v3/fields" xsi:nil="true"/>
    <new-release-expiry xmlns="b9043e53-a078-4fe1-9a97-1dc89097472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MS Document" ma:contentTypeID="0x0101005B474B5874136940B1FCFFA385B6F80C00B91DFC3462D36342B5E9C63B1B6AF453" ma:contentTypeVersion="208" ma:contentTypeDescription="" ma:contentTypeScope="" ma:versionID="bad0d07f1b6e8c1b79345029eaf745f9">
  <xsd:schema xmlns:xsd="http://www.w3.org/2001/XMLSchema" xmlns:xs="http://www.w3.org/2001/XMLSchema" xmlns:p="http://schemas.microsoft.com/office/2006/metadata/properties" xmlns:ns1="http://schemas.microsoft.com/sharepoint/v3" xmlns:ns2="b9043e53-a078-4fe1-9a97-1dc890974721" xmlns:ns3="http://schemas.microsoft.com/sharepoint/v3/fields" xmlns:ns4="7c09f450-3099-4ab0-9797-308ed8a26daf" xmlns:ns5="7b3e9424-693f-4334-9dc1-37abbe098301" targetNamespace="http://schemas.microsoft.com/office/2006/metadata/properties" ma:root="true" ma:fieldsID="ada8bf7435599ade032303e531caa99a" ns1:_="" ns2:_="" ns3:_="" ns4:_="" ns5:_="">
    <xsd:import namespace="http://schemas.microsoft.com/sharepoint/v3"/>
    <xsd:import namespace="b9043e53-a078-4fe1-9a97-1dc890974721"/>
    <xsd:import namespace="http://schemas.microsoft.com/sharepoint/v3/fields"/>
    <xsd:import namespace="7c09f450-3099-4ab0-9797-308ed8a26daf"/>
    <xsd:import namespace="7b3e9424-693f-4334-9dc1-37abbe098301"/>
    <xsd:element name="properties">
      <xsd:complexType>
        <xsd:sequence>
          <xsd:element name="documentManagement">
            <xsd:complexType>
              <xsd:all>
                <xsd:element ref="ns1:_ExtendedDescription" minOccurs="0"/>
                <xsd:element ref="ns2:CMS_x0020_Document_x0020_ID" minOccurs="0"/>
                <xsd:element ref="ns2:Created-Date" minOccurs="0"/>
                <xsd:element ref="ns2:CPD" minOccurs="0"/>
                <xsd:element ref="ns2:External-link" minOccurs="0"/>
                <xsd:element ref="ns2:Membership" minOccurs="0"/>
                <xsd:element ref="ns2:No_x0020_Web_x0020_Index" minOccurs="0"/>
                <xsd:element ref="ns4:_dlc_DocIdUrl" minOccurs="0"/>
                <xsd:element ref="ns2:Start_x0020_publishing" minOccurs="0"/>
                <xsd:element ref="ns2:Level" minOccurs="0"/>
                <xsd:element ref="ns2:Age_x0020_Group" minOccurs="0"/>
                <xsd:element ref="ns2:Availability" minOccurs="0"/>
                <xsd:element ref="ns2:Stop_x0020_publishing" minOccurs="0"/>
                <xsd:element ref="ns2:Source_x0020_Document_x0020_ID" minOccurs="0"/>
                <xsd:element ref="ns2:new-release-expiry" minOccurs="0"/>
                <xsd:element ref="ns2:Region" minOccurs="0"/>
                <xsd:element ref="ns2:DMS_Type" minOccurs="0"/>
                <xsd:element ref="ns2:ifb2a14d9ef14379a3042bde0b0232b7" minOccurs="0"/>
                <xsd:element ref="ns2:na442cf9b07645d39bff0c316c917a88" minOccurs="0"/>
                <xsd:element ref="ns2:g6881e4ce23a4b13a21acda1c762ef3b" minOccurs="0"/>
                <xsd:element ref="ns2:c245b723492e46feb8c242c474f81c06" minOccurs="0"/>
                <xsd:element ref="ns2:TaxCatchAll" minOccurs="0"/>
                <xsd:element ref="ns2:TaxCatchAllLabel" minOccurs="0"/>
                <xsd:element ref="ns2:a1da6ed942364e6aa931c032ae078b9a" minOccurs="0"/>
                <xsd:element ref="ns2:lbd57a3197f24a75a016012f8260598a" minOccurs="0"/>
                <xsd:element ref="ns2:Published" minOccurs="0"/>
                <xsd:element ref="ns4:_dlc_DocId" minOccurs="0"/>
                <xsd:element ref="ns3:wic_System_Copyright" minOccurs="0"/>
                <xsd:element ref="ns4:_dlc_DocIdPersistId" minOccurs="0"/>
                <xsd:element ref="ns5:Lastupdated"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ExtendedDescription" ma:index="2" nillable="true" ma:displayName="Description" ma:description="DMS Description" ma:format="Dropdown" ma:internalName="_ExtendedDescription" ma:readOnly="fals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043e53-a078-4fe1-9a97-1dc890974721" elementFormDefault="qualified">
    <xsd:import namespace="http://schemas.microsoft.com/office/2006/documentManagement/types"/>
    <xsd:import namespace="http://schemas.microsoft.com/office/infopath/2007/PartnerControls"/>
    <xsd:element name="CMS_x0020_Document_x0020_ID" ma:index="3" nillable="true" ma:displayName="CMS Document ID" ma:description="ID of the document in CMS" ma:internalName="CMS_x0020_Document_x0020_ID" ma:readOnly="false">
      <xsd:simpleType>
        <xsd:restriction base="dms:Text">
          <xsd:maxLength value="255"/>
        </xsd:restriction>
      </xsd:simpleType>
    </xsd:element>
    <xsd:element name="Created-Date" ma:index="4" nillable="true" ma:displayName="Created-Date" ma:format="DateOnly" ma:internalName="Created_x002d_Date" ma:readOnly="false">
      <xsd:simpleType>
        <xsd:restriction base="dms:DateTime"/>
      </xsd:simpleType>
    </xsd:element>
    <xsd:element name="CPD" ma:index="6" nillable="true" ma:displayName="CPD" ma:decimals="2" ma:internalName="CPD" ma:readOnly="false">
      <xsd:simpleType>
        <xsd:restriction base="dms:Number"/>
      </xsd:simpleType>
    </xsd:element>
    <xsd:element name="External-link" ma:index="13" nillable="true" ma:displayName="External-link" ma:internalName="External_x002d_link" ma:readOnly="false">
      <xsd:simpleType>
        <xsd:restriction base="dms:Text">
          <xsd:maxLength value="255"/>
        </xsd:restriction>
      </xsd:simpleType>
    </xsd:element>
    <xsd:element name="Membership" ma:index="14" nillable="true" ma:displayName="Membership" ma:internalName="Membership" ma:readOnly="false">
      <xsd:simpleType>
        <xsd:restriction base="dms:Text">
          <xsd:maxLength value="255"/>
        </xsd:restriction>
      </xsd:simpleType>
    </xsd:element>
    <xsd:element name="No_x0020_Web_x0020_Index" ma:index="15" nillable="true" ma:displayName="No Web Index" ma:default="0" ma:internalName="No_x0020_Web_x0020_Index" ma:readOnly="false">
      <xsd:simpleType>
        <xsd:restriction base="dms:Boolean"/>
      </xsd:simpleType>
    </xsd:element>
    <xsd:element name="Start_x0020_publishing" ma:index="17" nillable="true" ma:displayName="Start publishing" ma:format="DateOnly" ma:hidden="true" ma:internalName="Start_x0020_publishing" ma:readOnly="false">
      <xsd:simpleType>
        <xsd:restriction base="dms:DateTime"/>
      </xsd:simpleType>
    </xsd:element>
    <xsd:element name="Level" ma:index="18" nillable="true" ma:displayName="Level" ma:hidden="true" ma:internalName="Level" ma:readOnly="false">
      <xsd:simpleType>
        <xsd:restriction base="dms:Text">
          <xsd:maxLength value="255"/>
        </xsd:restriction>
      </xsd:simpleType>
    </xsd:element>
    <xsd:element name="Age_x0020_Group" ma:index="19" nillable="true" ma:displayName="Age Group" ma:format="Dropdown" ma:hidden="true" ma:internalName="Age_x0020_Group" ma:readOnly="false">
      <xsd:simpleType>
        <xsd:restriction base="dms:Text">
          <xsd:maxLength value="255"/>
        </xsd:restriction>
      </xsd:simpleType>
    </xsd:element>
    <xsd:element name="Availability" ma:index="20" nillable="true" ma:displayName="Availability" ma:hidden="true" ma:internalName="Availability" ma:readOnly="false">
      <xsd:simpleType>
        <xsd:restriction base="dms:Text">
          <xsd:maxLength value="255"/>
        </xsd:restriction>
      </xsd:simpleType>
    </xsd:element>
    <xsd:element name="Stop_x0020_publishing" ma:index="21" nillable="true" ma:displayName="Stop publishing" ma:format="DateOnly" ma:hidden="true" ma:internalName="Stop_x0020_publishing" ma:readOnly="false">
      <xsd:simpleType>
        <xsd:restriction base="dms:DateTime"/>
      </xsd:simpleType>
    </xsd:element>
    <xsd:element name="Source_x0020_Document_x0020_ID" ma:index="22" nillable="true" ma:displayName="Source Document ID" ma:description="ID of the document in the Team Sites" ma:hidden="true" ma:internalName="Source_x0020_Document_x0020_ID" ma:readOnly="false">
      <xsd:simpleType>
        <xsd:restriction base="dms:Text">
          <xsd:maxLength value="255"/>
        </xsd:restriction>
      </xsd:simpleType>
    </xsd:element>
    <xsd:element name="new-release-expiry" ma:index="23" nillable="true" ma:displayName="new-release-expiry" ma:format="DateOnly" ma:hidden="true" ma:internalName="new_x002d_release_x002d_expiry" ma:readOnly="false">
      <xsd:simpleType>
        <xsd:restriction base="dms:DateTime"/>
      </xsd:simpleType>
    </xsd:element>
    <xsd:element name="Region" ma:index="24" nillable="true" ma:displayName="Region" ma:hidden="true" ma:internalName="Region" ma:readOnly="false">
      <xsd:simpleType>
        <xsd:restriction base="dms:Text">
          <xsd:maxLength value="255"/>
        </xsd:restriction>
      </xsd:simpleType>
    </xsd:element>
    <xsd:element name="DMS_Type" ma:index="25" nillable="true" ma:displayName="DMS_Type" ma:hidden="true" ma:internalName="DMS_Type" ma:readOnly="false">
      <xsd:simpleType>
        <xsd:restriction base="dms:Text">
          <xsd:maxLength value="255"/>
        </xsd:restriction>
      </xsd:simpleType>
    </xsd:element>
    <xsd:element name="ifb2a14d9ef14379a3042bde0b0232b7" ma:index="26" nillable="true" ma:taxonomy="true" ma:internalName="ifb2a14d9ef14379a3042bde0b0232b7" ma:taxonomyFieldName="Prototype_Content_Types" ma:displayName="Content_Types" ma:readOnly="false" ma:default="" ma:fieldId="{2fb2a14d-9ef1-4379-a304-2bde0b0232b7}" ma:sspId="599de3cb-4d49-453d-b800-5d7115dc628a" ma:termSetId="8bf43160-4240-4a14-b9c4-81e260e50208" ma:anchorId="00000000-0000-0000-0000-000000000000" ma:open="false" ma:isKeyword="false">
      <xsd:complexType>
        <xsd:sequence>
          <xsd:element ref="pc:Terms" minOccurs="0" maxOccurs="1"/>
        </xsd:sequence>
      </xsd:complexType>
    </xsd:element>
    <xsd:element name="na442cf9b07645d39bff0c316c917a88" ma:index="28" nillable="true" ma:taxonomy="true" ma:internalName="na442cf9b07645d39bff0c316c917a88" ma:taxonomyFieldName="Prototype_Education_Programs" ma:displayName="Qualifications_and_Lifelong_Learning" ma:readOnly="false" ma:default="" ma:fieldId="{7a442cf9-b076-45d3-9bff-0c316c917a88}" ma:taxonomyMulti="true" ma:sspId="599de3cb-4d49-453d-b800-5d7115dc628a" ma:termSetId="03d00ede-6ba3-415f-b99e-a9b924b20c9b" ma:anchorId="00000000-0000-0000-0000-000000000000" ma:open="false" ma:isKeyword="false">
      <xsd:complexType>
        <xsd:sequence>
          <xsd:element ref="pc:Terms" minOccurs="0" maxOccurs="1"/>
        </xsd:sequence>
      </xsd:complexType>
    </xsd:element>
    <xsd:element name="g6881e4ce23a4b13a21acda1c762ef3b" ma:index="30" nillable="true" ma:taxonomy="true" ma:internalName="g6881e4ce23a4b13a21acda1c762ef3b" ma:taxonomyFieldName="Prototype_Event_Types" ma:displayName="Event_Types" ma:readOnly="false" ma:default="" ma:fieldId="{06881e4c-e23a-4b13-a21a-cda1c762ef3b}" ma:sspId="599de3cb-4d49-453d-b800-5d7115dc628a" ma:termSetId="c11d6ec0-8d82-4edb-a7c3-61e9562d4773" ma:anchorId="00000000-0000-0000-0000-000000000000" ma:open="false" ma:isKeyword="false">
      <xsd:complexType>
        <xsd:sequence>
          <xsd:element ref="pc:Terms" minOccurs="0" maxOccurs="1"/>
        </xsd:sequence>
      </xsd:complexType>
    </xsd:element>
    <xsd:element name="c245b723492e46feb8c242c474f81c06" ma:index="32" nillable="true" ma:taxonomy="true" ma:internalName="c245b723492e46feb8c242c474f81c06" ma:taxonomyFieldName="Prototype_Tags" ma:displayName="DMS_Tags" ma:readOnly="false" ma:fieldId="{c245b723-492e-46fe-b8c2-42c474f81c06}" ma:taxonomyMulti="true" ma:sspId="599de3cb-4d49-453d-b800-5d7115dc628a" ma:termSetId="cb3da33c-e535-4ab0-b8bc-bc8e4c95dd5f" ma:anchorId="00000000-0000-0000-0000-000000000000" ma:open="false" ma:isKeyword="false">
      <xsd:complexType>
        <xsd:sequence>
          <xsd:element ref="pc:Terms" minOccurs="0" maxOccurs="1"/>
        </xsd:sequence>
      </xsd:complexType>
    </xsd:element>
    <xsd:element name="TaxCatchAll" ma:index="33" nillable="true" ma:displayName="Taxonomy Catch All Column" ma:hidden="true" ma:list="{a99bd1f2-8352-44bd-99e3-18fccfc5b22e}" ma:internalName="TaxCatchAll" ma:readOnly="false" ma:showField="CatchAllData" ma:web="7c09f450-3099-4ab0-9797-308ed8a26daf">
      <xsd:complexType>
        <xsd:complexContent>
          <xsd:extension base="dms:MultiChoiceLookup">
            <xsd:sequence>
              <xsd:element name="Value" type="dms:Lookup" maxOccurs="unbounded" minOccurs="0" nillable="true"/>
            </xsd:sequence>
          </xsd:extension>
        </xsd:complexContent>
      </xsd:complexType>
    </xsd:element>
    <xsd:element name="TaxCatchAllLabel" ma:index="34" nillable="true" ma:displayName="Taxonomy Catch All Column1" ma:hidden="true" ma:list="{a99bd1f2-8352-44bd-99e3-18fccfc5b22e}" ma:internalName="TaxCatchAllLabel" ma:readOnly="false" ma:showField="CatchAllDataLabel" ma:web="7c09f450-3099-4ab0-9797-308ed8a26daf">
      <xsd:complexType>
        <xsd:complexContent>
          <xsd:extension base="dms:MultiChoiceLookup">
            <xsd:sequence>
              <xsd:element name="Value" type="dms:Lookup" maxOccurs="unbounded" minOccurs="0" nillable="true"/>
            </xsd:sequence>
          </xsd:extension>
        </xsd:complexContent>
      </xsd:complexType>
    </xsd:element>
    <xsd:element name="a1da6ed942364e6aa931c032ae078b9a" ma:index="37" nillable="true" ma:taxonomy="true" ma:internalName="a1da6ed942364e6aa931c032ae078b9a" ma:taxonomyFieldName="Prototype_CPD_Activity_Format" ma:displayName="CPD_Activity_Format" ma:readOnly="false" ma:default="" ma:fieldId="{a1da6ed9-4236-4e6a-a931-c032ae078b9a}" ma:sspId="599de3cb-4d49-453d-b800-5d7115dc628a" ma:termSetId="4bf07c46-5940-460a-b59f-14a3af91a71d" ma:anchorId="00000000-0000-0000-0000-000000000000" ma:open="false" ma:isKeyword="false">
      <xsd:complexType>
        <xsd:sequence>
          <xsd:element ref="pc:Terms" minOccurs="0" maxOccurs="1"/>
        </xsd:sequence>
      </xsd:complexType>
    </xsd:element>
    <xsd:element name="lbd57a3197f24a75a016012f8260598a" ma:index="38" nillable="true" ma:taxonomy="true" ma:internalName="lbd57a3197f24a75a016012f8260598a" ma:taxonomyFieldName="Prototype_Practice_Area" ma:displayName="Practice_Area" ma:readOnly="false" ma:default="" ma:fieldId="{5bd57a31-97f2-4a75-a016-012f8260598a}" ma:taxonomyMulti="true" ma:sspId="599de3cb-4d49-453d-b800-5d7115dc628a" ma:termSetId="82bf7a2a-7f43-4f1c-b7bb-4a3a0ba5f298" ma:anchorId="00000000-0000-0000-0000-000000000000" ma:open="false" ma:isKeyword="false">
      <xsd:complexType>
        <xsd:sequence>
          <xsd:element ref="pc:Terms" minOccurs="0" maxOccurs="1"/>
        </xsd:sequence>
      </xsd:complexType>
    </xsd:element>
    <xsd:element name="Published" ma:index="40" nillable="true" ma:displayName="Published" ma:default="0" ma:hidden="true" ma:internalName="Publishe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42" nillable="true" ma:displayName="Copyright" ma:hidden="true" ma:internalName="wic_System_Copyright"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09f450-3099-4ab0-9797-308ed8a26daf" elementFormDefault="qualified">
    <xsd:import namespace="http://schemas.microsoft.com/office/2006/documentManagement/types"/>
    <xsd:import namespace="http://schemas.microsoft.com/office/infopath/2007/PartnerControls"/>
    <xsd:element name="_dlc_DocIdUrl" ma:index="16" nillable="true" ma:displayName="Document ID" ma:description="Permanent link to this document."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_dlc_DocId" ma:index="41" nillable="true" ma:displayName="Document ID Value" ma:description="The value of the document ID assigned to this item." ma:hidden="true" ma:indexed="true" ma:internalName="_dlc_DocId" ma:readOnly="false">
      <xsd:simpleType>
        <xsd:restriction base="dms:Text"/>
      </xsd:simpleType>
    </xsd:element>
    <xsd:element name="_dlc_DocIdPersistId" ma:index="43" nillable="true" ma:displayName="Persist ID" ma:description="Keep ID on add." ma:hidden="true" ma:internalName="_dlc_DocIdPersistI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b3e9424-693f-4334-9dc1-37abbe098301" elementFormDefault="qualified">
    <xsd:import namespace="http://schemas.microsoft.com/office/2006/documentManagement/types"/>
    <xsd:import namespace="http://schemas.microsoft.com/office/infopath/2007/PartnerControls"/>
    <xsd:element name="Lastupdated" ma:index="44" nillable="true" ma:displayName="Last updated" ma:format="DateOnly" ma:internalName="Lastupdated">
      <xsd:simpleType>
        <xsd:restriction base="dms:DateTime"/>
      </xsd:simpleType>
    </xsd:element>
    <xsd:element name="MediaServiceBillingMetadata" ma:index="4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5" ma:displayName="Author"/>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599de3cb-4d49-453d-b800-5d7115dc628a" ContentTypeId="0x0101005B474B5874136940B1FCFFA385B6F80C"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D1C5BB3B-F372-43FF-9698-4AAF69CFC0DE}">
  <ds:schemaRefs>
    <ds:schemaRef ds:uri="http://schemas.microsoft.com/sharepoint/v3/contenttype/forms"/>
  </ds:schemaRefs>
</ds:datastoreItem>
</file>

<file path=customXml/itemProps2.xml><?xml version="1.0" encoding="utf-8"?>
<ds:datastoreItem xmlns:ds="http://schemas.openxmlformats.org/officeDocument/2006/customXml" ds:itemID="{23A7F36D-13F6-4DF0-A1FA-99BF5BE8352E}">
  <ds:schemaRefs>
    <ds:schemaRef ds:uri="http://purl.org/dc/terms/"/>
    <ds:schemaRef ds:uri="http://purl.org/dc/elements/1.1/"/>
    <ds:schemaRef ds:uri="http://schemas.microsoft.com/office/2006/documentManagement/types"/>
    <ds:schemaRef ds:uri="http://schemas.microsoft.com/office/infopath/2007/PartnerControls"/>
    <ds:schemaRef ds:uri="29b6971d-9ae2-44cf-a571-270c32ad5d5b"/>
    <ds:schemaRef ds:uri="http://www.w3.org/XML/1998/namespace"/>
    <ds:schemaRef ds:uri="7e948e1f-1c1f-44ca-b8c3-272baaf9988d"/>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0D8CA244-5769-4A5F-B0F3-FB5E4626666B}"/>
</file>

<file path=customXml/itemProps4.xml><?xml version="1.0" encoding="utf-8"?>
<ds:datastoreItem xmlns:ds="http://schemas.openxmlformats.org/officeDocument/2006/customXml" ds:itemID="{C6A73B03-B2E0-4357-966F-84FC31AE9481}"/>
</file>

<file path=customXml/itemProps5.xml><?xml version="1.0" encoding="utf-8"?>
<ds:datastoreItem xmlns:ds="http://schemas.openxmlformats.org/officeDocument/2006/customXml" ds:itemID="{12B4F658-21E2-4A95-8DC9-DB3A916CB0E9}"/>
</file>

<file path=docProps/app.xml><?xml version="1.0" encoding="utf-8"?>
<Properties xmlns="http://schemas.openxmlformats.org/officeDocument/2006/extended-properties" xmlns:vt="http://schemas.openxmlformats.org/officeDocument/2006/docPropsVTypes">
  <TotalTime>443</TotalTime>
  <Words>2182</Words>
  <Application>Microsoft Office PowerPoint</Application>
  <PresentationFormat>Widescreen</PresentationFormat>
  <Paragraphs>315</Paragraphs>
  <Slides>41</Slides>
  <Notes>7</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The Fair Pricing Playbook:   Responsible AI for Algorithmic Insurance Pricing</vt:lpstr>
      <vt:lpstr>Important Notice for all Participants </vt:lpstr>
      <vt:lpstr>When AI identifies a predictive signal, can we trust it?</vt:lpstr>
      <vt:lpstr>Wolf or Husky?</vt:lpstr>
      <vt:lpstr>AI Systems for COVID-19 Detection: Which X-Ray Features Matter?</vt:lpstr>
      <vt:lpstr>PowerPoint Presentation</vt:lpstr>
      <vt:lpstr>What do we mean by “Fair”?     ---- “Fairness” is an overloaded concept. </vt:lpstr>
      <vt:lpstr>How Australian Law Regulates Insurance Discrimination?</vt:lpstr>
      <vt:lpstr>Transparency</vt:lpstr>
      <vt:lpstr>Privacy</vt:lpstr>
      <vt:lpstr>PowerPoint Presentation</vt:lpstr>
      <vt:lpstr>Algorithmic Pricing</vt:lpstr>
      <vt:lpstr>PowerPoint Presentation</vt:lpstr>
      <vt:lpstr>The Fair Pricing Playbook</vt:lpstr>
      <vt:lpstr>Step 1: Define Fairness</vt:lpstr>
      <vt:lpstr>Is it fair to use that rating factor?</vt:lpstr>
      <vt:lpstr>Indirect Discrimination                -- a grey area in regulation</vt:lpstr>
      <vt:lpstr>Fairness Metrics</vt:lpstr>
      <vt:lpstr>PowerPoint Presentation</vt:lpstr>
      <vt:lpstr>Insurance risk pricing is not a pure predictive task.    </vt:lpstr>
      <vt:lpstr>PowerPoint Presentation</vt:lpstr>
      <vt:lpstr>PowerPoint Presentation</vt:lpstr>
      <vt:lpstr>Predictive accuracy is not enough.  Algorithmic predictions are more likely to be accepted when:  2. Their causal logic is morally understandable.   3. Their categories align with shared ideas of responsibility and deservingness.  </vt:lpstr>
      <vt:lpstr>Fairness Metrics: From Input- to Output-Based Approaches</vt:lpstr>
      <vt:lpstr>Step 2: Design Fair Pricing</vt:lpstr>
      <vt:lpstr>PowerPoint Presentation</vt:lpstr>
      <vt:lpstr>Step 3: Assess the Impact</vt:lpstr>
      <vt:lpstr>PowerPoint Presentation</vt:lpstr>
      <vt:lpstr>PowerPoint Presentation</vt:lpstr>
      <vt:lpstr>PowerPoint Presentation</vt:lpstr>
      <vt:lpstr>Step 4: Audit the System</vt:lpstr>
      <vt:lpstr>PowerPoint Presentation</vt:lpstr>
      <vt:lpstr>PowerPoint Presentation</vt:lpstr>
      <vt:lpstr>Fairness Criterion: Proxy Discrimination</vt:lpstr>
      <vt:lpstr>A solution</vt:lpstr>
      <vt:lpstr>TOST shifts the statistical question from ‘Can we detect a violation?’ to ‘Do we have sufficient evidence that the disparity is within the tolerance?</vt:lpstr>
      <vt:lpstr>Proxy Discrimination: Before and After Correction</vt:lpstr>
      <vt:lpstr>A Proposed Fairness Auditing framework </vt:lpstr>
      <vt:lpstr>The Fair Pricing Playbook</vt:lpstr>
      <vt:lpstr>About the Actuaries Institute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Fair Pricing Playbook: Responsible AI for Algorithmic Insurance Pricing</dc:title>
  <dc:creator>Dr Fei Huang, Abhijeet Agarwal and Victor Bajanov</dc:creator>
  <cp:lastModifiedBy>Fei Huang</cp:lastModifiedBy>
  <cp:revision>305</cp:revision>
  <dcterms:created xsi:type="dcterms:W3CDTF">2023-05-24T00:01:03Z</dcterms:created>
  <dcterms:modified xsi:type="dcterms:W3CDTF">2026-09-16T23:15:30Z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0x0101005B474B5874136940B1FCFFA385B6F80C00B91DFC3462D36342B5E9C63B1B6AF453</vt:lpwstr>
  </property>
  <property fmtid="{D5CDD505-2E9C-101B-9397-08002B2CF9AE}" pid="3" name="MediaServiceImageTags">
    <vt:lpwstr/>
  </property>
  <property fmtid="{D5CDD505-2E9C-101B-9397-08002B2CF9AE}" pid="4" name="_dlc_DocIdItemGuid">
    <vt:lpwstr>f79a9160-0aca-4ffb-9f12-14b338dad6b9</vt:lpwstr>
  </property>
  <property fmtid="{D5CDD505-2E9C-101B-9397-08002B2CF9AE}" pid="5" name="Prototype_Education_Programs">
    <vt:lpwstr/>
  </property>
  <property fmtid="{D5CDD505-2E9C-101B-9397-08002B2CF9AE}" pid="6" name="Prototype_CPD_Activity_Format">
    <vt:lpwstr>33;#Presentation Slides|d40094d7-41bb-4670-ae67-14554674b2a3</vt:lpwstr>
  </property>
  <property fmtid="{D5CDD505-2E9C-101B-9397-08002B2CF9AE}" pid="7" name="Prototype_Practice_Area">
    <vt:lpwstr>44;#Data Science and AI|70993916-283d-436e-9a11-782717950164</vt:lpwstr>
  </property>
  <property fmtid="{D5CDD505-2E9C-101B-9397-08002B2CF9AE}" pid="8" name="Prototype_Content_Types">
    <vt:lpwstr>29;#Presentation slides|82514a72-d478-4557-818e-561b0f30fbaf</vt:lpwstr>
  </property>
  <property fmtid="{D5CDD505-2E9C-101B-9397-08002B2CF9AE}" pid="9" name="Prototype_Tags">
    <vt:lpwstr>40;#Past Event|81820cd3-45f0-44e5-97c3-ef5505ffe26e;#153;#Insights and Other Events|f0c84e4b-d864-421b-8ef7-dc22b090c6d4</vt:lpwstr>
  </property>
  <property fmtid="{D5CDD505-2E9C-101B-9397-08002B2CF9AE}" pid="10" name="lcf76f155ced4ddcb4097134ff3c332f">
    <vt:lpwstr/>
  </property>
  <property fmtid="{D5CDD505-2E9C-101B-9397-08002B2CF9AE}" pid="11" name="Prototype_Event_Types">
    <vt:lpwstr>12;#Insights|ab485f83-9006-4bcf-ac6c-13f27c86f67c</vt:lpwstr>
  </property>
</Properties>
</file>