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slideLayouts/slideLayout10.xml" ContentType="application/vnd.openxmlformats-officedocument.presentationml.slideLayout+xml"/>
  <Override PartName="/ppt/notesSlides/notesSlide5.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authors.xml" ContentType="application/vnd.ms-powerpoint.authors+xml"/>
  <Override PartName="/ppt/comments/modernComment_16A_0.xml" ContentType="application/vnd.ms-powerpoint.comments+xml"/>
  <Override PartName="/ppt/ink/ink5.xml" ContentType="application/inkml+xml"/>
  <Override PartName="/ppt/ink/ink4.xml" ContentType="application/inkml+xml"/>
  <Override PartName="/ppt/ink/ink3.xml" ContentType="application/inkml+xml"/>
  <Override PartName="/ppt/theme/theme1.xml" ContentType="application/vnd.openxmlformats-officedocument.theme+xml"/>
  <Override PartName="/ppt/ink/ink2.xml" ContentType="application/inkml+xml"/>
  <Override PartName="/ppt/ink/ink1.xml" ContentType="application/inkml+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ppt/changesInfos/changesInfo1.xml" ContentType="application/vnd.ms-powerpoint.changesinfo+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ppt/slides/slide23.xml" ContentType="application/vnd.openxmlformats-officedocument.presentationml.slide+xml"/>
  <Override PartName="/docProps/custom.xml" ContentType="application/vnd.openxmlformats-officedocument.custom-properties+xml"/>
  <Override PartName="/ppt/slides/slide24.xml" ContentType="application/vnd.openxmlformats-officedocument.presentationml.slide+xml"/>
  <Override PartName="/ppt/slides/slide25.xml" ContentType="application/vnd.openxmlformats-officedocument.presentationml.slide+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31"/>
  </p:notesMasterIdLst>
  <p:handoutMasterIdLst>
    <p:handoutMasterId r:id="rId32"/>
  </p:handoutMasterIdLst>
  <p:sldIdLst>
    <p:sldId id="256" r:id="rId6"/>
    <p:sldId id="274" r:id="rId7"/>
    <p:sldId id="368" r:id="rId8"/>
    <p:sldId id="349" r:id="rId9"/>
    <p:sldId id="365" r:id="rId10"/>
    <p:sldId id="364" r:id="rId11"/>
    <p:sldId id="357" r:id="rId12"/>
    <p:sldId id="351" r:id="rId13"/>
    <p:sldId id="352" r:id="rId14"/>
    <p:sldId id="353" r:id="rId15"/>
    <p:sldId id="354" r:id="rId16"/>
    <p:sldId id="355" r:id="rId17"/>
    <p:sldId id="356" r:id="rId18"/>
    <p:sldId id="367" r:id="rId19"/>
    <p:sldId id="363" r:id="rId20"/>
    <p:sldId id="358" r:id="rId21"/>
    <p:sldId id="359" r:id="rId22"/>
    <p:sldId id="360" r:id="rId23"/>
    <p:sldId id="361" r:id="rId24"/>
    <p:sldId id="275" r:id="rId25"/>
    <p:sldId id="366" r:id="rId26"/>
    <p:sldId id="369" r:id="rId27"/>
    <p:sldId id="370" r:id="rId28"/>
    <p:sldId id="273" r:id="rId29"/>
    <p:sldId id="36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F3E0EE-848E-27EC-E368-340FDA520A22}" name="Matt Ralph" initials="MR" userId="b6a2ea1add32804e"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6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BB8998-AC3C-C61C-3AB7-1A5A3EC14598}" v="80" dt="2026-09-28T06:27:29.239"/>
    <p1510:client id="{557E4AD8-63B3-0690-6497-8003C30E5D5F}" v="7" dt="2026-09-28T23:19:17.4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840" autoAdjust="0"/>
    <p:restoredTop sz="94660"/>
  </p:normalViewPr>
  <p:slideViewPr>
    <p:cSldViewPr snapToGrid="0">
      <p:cViewPr varScale="1">
        <p:scale>
          <a:sx n="78" d="100"/>
          <a:sy n="78" d="100"/>
        </p:scale>
        <p:origin x="208" y="1136"/>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microsoft.com/office/2016/11/relationships/changesInfo" Target="changesInfos/changesInfo1.xml"/><Relationship Id="rId40" Type="http://schemas.openxmlformats.org/officeDocument/2006/relationships/customXml" Target="../customXml/item5.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Ingram" userId="ef2c1f77-9bc7-4037-8b72-039b4b8f1cbf" providerId="ADAL" clId="{28AAF227-DB75-4F87-BB93-DD7B12854B9A}"/>
    <pc:docChg chg="undo custSel addSld delSld modSld">
      <pc:chgData name="Jenny Ingram" userId="ef2c1f77-9bc7-4037-8b72-039b4b8f1cbf" providerId="ADAL" clId="{28AAF227-DB75-4F87-BB93-DD7B12854B9A}" dt="2026-09-16T03:28:46.338" v="776" actId="20577"/>
      <pc:docMkLst>
        <pc:docMk/>
      </pc:docMkLst>
      <pc:sldChg chg="modSp mod">
        <pc:chgData name="Jenny Ingram" userId="ef2c1f77-9bc7-4037-8b72-039b4b8f1cbf" providerId="ADAL" clId="{28AAF227-DB75-4F87-BB93-DD7B12854B9A}" dt="2026-09-15T06:59:54.804" v="40" actId="20577"/>
        <pc:sldMkLst>
          <pc:docMk/>
          <pc:sldMk cId="3227162718" sldId="256"/>
        </pc:sldMkLst>
        <pc:spChg chg="mod">
          <ac:chgData name="Jenny Ingram" userId="ef2c1f77-9bc7-4037-8b72-039b4b8f1cbf" providerId="ADAL" clId="{28AAF227-DB75-4F87-BB93-DD7B12854B9A}" dt="2026-09-15T06:59:37.490" v="21" actId="20577"/>
          <ac:spMkLst>
            <pc:docMk/>
            <pc:sldMk cId="3227162718" sldId="256"/>
            <ac:spMk id="2" creationId="{E487CF50-5083-18BE-5E86-603785BD7EF7}"/>
          </ac:spMkLst>
        </pc:spChg>
        <pc:spChg chg="mod">
          <ac:chgData name="Jenny Ingram" userId="ef2c1f77-9bc7-4037-8b72-039b4b8f1cbf" providerId="ADAL" clId="{28AAF227-DB75-4F87-BB93-DD7B12854B9A}" dt="2026-09-15T06:59:54.804" v="40" actId="20577"/>
          <ac:spMkLst>
            <pc:docMk/>
            <pc:sldMk cId="3227162718" sldId="256"/>
            <ac:spMk id="3" creationId="{26438D4A-93E2-2BEA-0174-5012AE1510F8}"/>
          </ac:spMkLst>
        </pc:spChg>
      </pc:sldChg>
      <pc:sldChg chg="modSp mod">
        <pc:chgData name="Jenny Ingram" userId="ef2c1f77-9bc7-4037-8b72-039b4b8f1cbf" providerId="ADAL" clId="{28AAF227-DB75-4F87-BB93-DD7B12854B9A}" dt="2026-09-16T00:02:34.500" v="172" actId="255"/>
        <pc:sldMkLst>
          <pc:docMk/>
          <pc:sldMk cId="2434656800" sldId="274"/>
        </pc:sldMkLst>
        <pc:spChg chg="mod">
          <ac:chgData name="Jenny Ingram" userId="ef2c1f77-9bc7-4037-8b72-039b4b8f1cbf" providerId="ADAL" clId="{28AAF227-DB75-4F87-BB93-DD7B12854B9A}" dt="2026-09-16T00:02:34.500" v="172" actId="255"/>
          <ac:spMkLst>
            <pc:docMk/>
            <pc:sldMk cId="2434656800" sldId="274"/>
            <ac:spMk id="4" creationId="{FC5D3285-9CE9-FF4E-8874-7A33D7173AA4}"/>
          </ac:spMkLst>
        </pc:spChg>
      </pc:sldChg>
      <pc:sldChg chg="addSp modSp new mod">
        <pc:chgData name="Jenny Ingram" userId="ef2c1f77-9bc7-4037-8b72-039b4b8f1cbf" providerId="ADAL" clId="{28AAF227-DB75-4F87-BB93-DD7B12854B9A}" dt="2026-09-16T03:26:56.138" v="762" actId="20577"/>
        <pc:sldMkLst>
          <pc:docMk/>
          <pc:sldMk cId="3133924676" sldId="275"/>
        </pc:sldMkLst>
        <pc:spChg chg="mod">
          <ac:chgData name="Jenny Ingram" userId="ef2c1f77-9bc7-4037-8b72-039b4b8f1cbf" providerId="ADAL" clId="{28AAF227-DB75-4F87-BB93-DD7B12854B9A}" dt="2026-09-16T03:24:30.858" v="723" actId="255"/>
          <ac:spMkLst>
            <pc:docMk/>
            <pc:sldMk cId="3133924676" sldId="275"/>
            <ac:spMk id="2" creationId="{BB92950E-5C1B-ACB9-ED25-2448242FB37F}"/>
          </ac:spMkLst>
        </pc:spChg>
        <pc:spChg chg="mod">
          <ac:chgData name="Jenny Ingram" userId="ef2c1f77-9bc7-4037-8b72-039b4b8f1cbf" providerId="ADAL" clId="{28AAF227-DB75-4F87-BB93-DD7B12854B9A}" dt="2026-09-16T03:26:42.666" v="730" actId="1076"/>
          <ac:spMkLst>
            <pc:docMk/>
            <pc:sldMk cId="3133924676" sldId="275"/>
            <ac:spMk id="3" creationId="{DB9E21C9-40AD-DCEF-5CF2-94E477990EB2}"/>
          </ac:spMkLst>
        </pc:spChg>
        <pc:spChg chg="add mod">
          <ac:chgData name="Jenny Ingram" userId="ef2c1f77-9bc7-4037-8b72-039b4b8f1cbf" providerId="ADAL" clId="{28AAF227-DB75-4F87-BB93-DD7B12854B9A}" dt="2026-09-16T03:26:56.138" v="762" actId="20577"/>
          <ac:spMkLst>
            <pc:docMk/>
            <pc:sldMk cId="3133924676" sldId="275"/>
            <ac:spMk id="5" creationId="{D0873883-A4FF-1001-3852-598D147DBAC6}"/>
          </ac:spMkLst>
        </pc:spChg>
        <pc:picChg chg="add mod">
          <ac:chgData name="Jenny Ingram" userId="ef2c1f77-9bc7-4037-8b72-039b4b8f1cbf" providerId="ADAL" clId="{28AAF227-DB75-4F87-BB93-DD7B12854B9A}" dt="2026-09-16T01:34:48.482" v="688" actId="1076"/>
          <ac:picMkLst>
            <pc:docMk/>
            <pc:sldMk cId="3133924676" sldId="275"/>
            <ac:picMk id="4" creationId="{D8AD42B1-A52B-C0C7-56C4-67FBE850BF8C}"/>
          </ac:picMkLst>
        </pc:picChg>
      </pc:sldChg>
      <pc:sldChg chg="delSp modSp add mod">
        <pc:chgData name="Jenny Ingram" userId="ef2c1f77-9bc7-4037-8b72-039b4b8f1cbf" providerId="ADAL" clId="{28AAF227-DB75-4F87-BB93-DD7B12854B9A}" dt="2026-09-16T01:26:08.372" v="517" actId="20577"/>
        <pc:sldMkLst>
          <pc:docMk/>
          <pc:sldMk cId="1136931988" sldId="349"/>
        </pc:sldMkLst>
        <pc:spChg chg="mod">
          <ac:chgData name="Jenny Ingram" userId="ef2c1f77-9bc7-4037-8b72-039b4b8f1cbf" providerId="ADAL" clId="{28AAF227-DB75-4F87-BB93-DD7B12854B9A}" dt="2026-09-15T07:01:51.515" v="75" actId="20577"/>
          <ac:spMkLst>
            <pc:docMk/>
            <pc:sldMk cId="1136931988" sldId="349"/>
            <ac:spMk id="2" creationId="{5463EF9C-97FF-E3CF-434A-99E174B02F5E}"/>
          </ac:spMkLst>
        </pc:spChg>
        <pc:spChg chg="mod">
          <ac:chgData name="Jenny Ingram" userId="ef2c1f77-9bc7-4037-8b72-039b4b8f1cbf" providerId="ADAL" clId="{28AAF227-DB75-4F87-BB93-DD7B12854B9A}" dt="2026-09-15T07:01:16.605" v="42"/>
          <ac:spMkLst>
            <pc:docMk/>
            <pc:sldMk cId="1136931988" sldId="349"/>
            <ac:spMk id="3" creationId="{01A0B762-B10A-942C-1593-EB42354B2A6A}"/>
          </ac:spMkLst>
        </pc:spChg>
        <pc:spChg chg="mod">
          <ac:chgData name="Jenny Ingram" userId="ef2c1f77-9bc7-4037-8b72-039b4b8f1cbf" providerId="ADAL" clId="{28AAF227-DB75-4F87-BB93-DD7B12854B9A}" dt="2026-09-16T01:26:08.372" v="517" actId="20577"/>
          <ac:spMkLst>
            <pc:docMk/>
            <pc:sldMk cId="1136931988" sldId="349"/>
            <ac:spMk id="10" creationId="{E22BB675-2607-6433-A1C5-AD02C4EA58C9}"/>
          </ac:spMkLst>
        </pc:spChg>
        <pc:spChg chg="mod">
          <ac:chgData name="Jenny Ingram" userId="ef2c1f77-9bc7-4037-8b72-039b4b8f1cbf" providerId="ADAL" clId="{28AAF227-DB75-4F87-BB93-DD7B12854B9A}" dt="2026-09-16T00:02:53.820" v="178" actId="20577"/>
          <ac:spMkLst>
            <pc:docMk/>
            <pc:sldMk cId="1136931988" sldId="349"/>
            <ac:spMk id="32" creationId="{3CF47876-F02C-A59F-0810-31E1329A0A5D}"/>
          </ac:spMkLst>
        </pc:spChg>
        <pc:spChg chg="mod">
          <ac:chgData name="Jenny Ingram" userId="ef2c1f77-9bc7-4037-8b72-039b4b8f1cbf" providerId="ADAL" clId="{28AAF227-DB75-4F87-BB93-DD7B12854B9A}" dt="2026-09-15T07:01:59.986" v="84" actId="20577"/>
          <ac:spMkLst>
            <pc:docMk/>
            <pc:sldMk cId="1136931988" sldId="349"/>
            <ac:spMk id="39" creationId="{CC5AD09F-9E40-7076-2309-0DDE5F31B3E4}"/>
          </ac:spMkLst>
        </pc:spChg>
        <pc:spChg chg="mod">
          <ac:chgData name="Jenny Ingram" userId="ef2c1f77-9bc7-4037-8b72-039b4b8f1cbf" providerId="ADAL" clId="{28AAF227-DB75-4F87-BB93-DD7B12854B9A}" dt="2026-09-15T07:02:26.201" v="90" actId="20577"/>
          <ac:spMkLst>
            <pc:docMk/>
            <pc:sldMk cId="1136931988" sldId="349"/>
            <ac:spMk id="43" creationId="{5E5CC849-826F-F308-065C-3793AB01AF7A}"/>
          </ac:spMkLst>
        </pc:spChg>
      </pc:sldChg>
      <pc:sldChg chg="modSp add mod">
        <pc:chgData name="Jenny Ingram" userId="ef2c1f77-9bc7-4037-8b72-039b4b8f1cbf" providerId="ADAL" clId="{28AAF227-DB75-4F87-BB93-DD7B12854B9A}" dt="2026-09-16T01:21:21.269" v="358" actId="20577"/>
        <pc:sldMkLst>
          <pc:docMk/>
          <pc:sldMk cId="0" sldId="351"/>
        </pc:sldMkLst>
        <pc:spChg chg="mod">
          <ac:chgData name="Jenny Ingram" userId="ef2c1f77-9bc7-4037-8b72-039b4b8f1cbf" providerId="ADAL" clId="{28AAF227-DB75-4F87-BB93-DD7B12854B9A}" dt="2026-09-15T07:39:17.419" v="92" actId="2711"/>
          <ac:spMkLst>
            <pc:docMk/>
            <pc:sldMk cId="0" sldId="351"/>
            <ac:spMk id="2" creationId="{00000000-0000-0000-0000-000000000000}"/>
          </ac:spMkLst>
        </pc:spChg>
        <pc:spChg chg="mod">
          <ac:chgData name="Jenny Ingram" userId="ef2c1f77-9bc7-4037-8b72-039b4b8f1cbf" providerId="ADAL" clId="{28AAF227-DB75-4F87-BB93-DD7B12854B9A}" dt="2026-09-16T01:21:21.269" v="358" actId="20577"/>
          <ac:spMkLst>
            <pc:docMk/>
            <pc:sldMk cId="0" sldId="351"/>
            <ac:spMk id="9" creationId="{00000000-0000-0000-0000-000000000000}"/>
          </ac:spMkLst>
        </pc:spChg>
      </pc:sldChg>
      <pc:sldChg chg="modSp add mod">
        <pc:chgData name="Jenny Ingram" userId="ef2c1f77-9bc7-4037-8b72-039b4b8f1cbf" providerId="ADAL" clId="{28AAF227-DB75-4F87-BB93-DD7B12854B9A}" dt="2026-09-16T03:28:18.426" v="770" actId="2711"/>
        <pc:sldMkLst>
          <pc:docMk/>
          <pc:sldMk cId="0" sldId="352"/>
        </pc:sldMkLst>
        <pc:spChg chg="mod">
          <ac:chgData name="Jenny Ingram" userId="ef2c1f77-9bc7-4037-8b72-039b4b8f1cbf" providerId="ADAL" clId="{28AAF227-DB75-4F87-BB93-DD7B12854B9A}" dt="2026-09-16T03:28:18.426" v="770" actId="2711"/>
          <ac:spMkLst>
            <pc:docMk/>
            <pc:sldMk cId="0" sldId="352"/>
            <ac:spMk id="2" creationId="{00000000-0000-0000-0000-000000000000}"/>
          </ac:spMkLst>
        </pc:spChg>
        <pc:spChg chg="mod">
          <ac:chgData name="Jenny Ingram" userId="ef2c1f77-9bc7-4037-8b72-039b4b8f1cbf" providerId="ADAL" clId="{28AAF227-DB75-4F87-BB93-DD7B12854B9A}" dt="2026-09-16T01:21:32.456" v="372" actId="20577"/>
          <ac:spMkLst>
            <pc:docMk/>
            <pc:sldMk cId="0" sldId="352"/>
            <ac:spMk id="7" creationId="{00000000-0000-0000-0000-000000000000}"/>
          </ac:spMkLst>
        </pc:spChg>
      </pc:sldChg>
      <pc:sldChg chg="modSp add mod">
        <pc:chgData name="Jenny Ingram" userId="ef2c1f77-9bc7-4037-8b72-039b4b8f1cbf" providerId="ADAL" clId="{28AAF227-DB75-4F87-BB93-DD7B12854B9A}" dt="2026-09-16T03:28:11.597" v="769" actId="2711"/>
        <pc:sldMkLst>
          <pc:docMk/>
          <pc:sldMk cId="0" sldId="353"/>
        </pc:sldMkLst>
        <pc:spChg chg="mod">
          <ac:chgData name="Jenny Ingram" userId="ef2c1f77-9bc7-4037-8b72-039b4b8f1cbf" providerId="ADAL" clId="{28AAF227-DB75-4F87-BB93-DD7B12854B9A}" dt="2026-09-16T03:28:11.597" v="769" actId="2711"/>
          <ac:spMkLst>
            <pc:docMk/>
            <pc:sldMk cId="0" sldId="353"/>
            <ac:spMk id="2" creationId="{00000000-0000-0000-0000-000000000000}"/>
          </ac:spMkLst>
        </pc:spChg>
      </pc:sldChg>
      <pc:sldChg chg="modSp add mod">
        <pc:chgData name="Jenny Ingram" userId="ef2c1f77-9bc7-4037-8b72-039b4b8f1cbf" providerId="ADAL" clId="{28AAF227-DB75-4F87-BB93-DD7B12854B9A}" dt="2026-09-16T03:28:05.309" v="768" actId="2711"/>
        <pc:sldMkLst>
          <pc:docMk/>
          <pc:sldMk cId="0" sldId="354"/>
        </pc:sldMkLst>
        <pc:spChg chg="mod">
          <ac:chgData name="Jenny Ingram" userId="ef2c1f77-9bc7-4037-8b72-039b4b8f1cbf" providerId="ADAL" clId="{28AAF227-DB75-4F87-BB93-DD7B12854B9A}" dt="2026-09-16T03:28:05.309" v="768" actId="2711"/>
          <ac:spMkLst>
            <pc:docMk/>
            <pc:sldMk cId="0" sldId="354"/>
            <ac:spMk id="2" creationId="{00000000-0000-0000-0000-000000000000}"/>
          </ac:spMkLst>
        </pc:spChg>
        <pc:spChg chg="mod">
          <ac:chgData name="Jenny Ingram" userId="ef2c1f77-9bc7-4037-8b72-039b4b8f1cbf" providerId="ADAL" clId="{28AAF227-DB75-4F87-BB93-DD7B12854B9A}" dt="2026-09-16T01:21:55.103" v="414" actId="20577"/>
          <ac:spMkLst>
            <pc:docMk/>
            <pc:sldMk cId="0" sldId="354"/>
            <ac:spMk id="5" creationId="{00000000-0000-0000-0000-000000000000}"/>
          </ac:spMkLst>
        </pc:spChg>
        <pc:graphicFrameChg chg="mod">
          <ac:chgData name="Jenny Ingram" userId="ef2c1f77-9bc7-4037-8b72-039b4b8f1cbf" providerId="ADAL" clId="{28AAF227-DB75-4F87-BB93-DD7B12854B9A}" dt="2026-09-16T01:22:10.821" v="415" actId="1076"/>
          <ac:graphicFrameMkLst>
            <pc:docMk/>
            <pc:sldMk cId="0" sldId="354"/>
            <ac:graphicFrameMk id="4" creationId="{00000000-0000-0000-0000-000000000000}"/>
          </ac:graphicFrameMkLst>
        </pc:graphicFrameChg>
      </pc:sldChg>
      <pc:sldChg chg="modSp add mod">
        <pc:chgData name="Jenny Ingram" userId="ef2c1f77-9bc7-4037-8b72-039b4b8f1cbf" providerId="ADAL" clId="{28AAF227-DB75-4F87-BB93-DD7B12854B9A}" dt="2026-09-16T03:27:55.900" v="767" actId="2711"/>
        <pc:sldMkLst>
          <pc:docMk/>
          <pc:sldMk cId="0" sldId="355"/>
        </pc:sldMkLst>
        <pc:spChg chg="mod">
          <ac:chgData name="Jenny Ingram" userId="ef2c1f77-9bc7-4037-8b72-039b4b8f1cbf" providerId="ADAL" clId="{28AAF227-DB75-4F87-BB93-DD7B12854B9A}" dt="2026-09-16T03:27:55.900" v="767" actId="2711"/>
          <ac:spMkLst>
            <pc:docMk/>
            <pc:sldMk cId="0" sldId="355"/>
            <ac:spMk id="2" creationId="{00000000-0000-0000-0000-000000000000}"/>
          </ac:spMkLst>
        </pc:spChg>
        <pc:spChg chg="mod">
          <ac:chgData name="Jenny Ingram" userId="ef2c1f77-9bc7-4037-8b72-039b4b8f1cbf" providerId="ADAL" clId="{28AAF227-DB75-4F87-BB93-DD7B12854B9A}" dt="2026-09-16T01:22:53.686" v="428" actId="20577"/>
          <ac:spMkLst>
            <pc:docMk/>
            <pc:sldMk cId="0" sldId="355"/>
            <ac:spMk id="7" creationId="{00000000-0000-0000-0000-000000000000}"/>
          </ac:spMkLst>
        </pc:spChg>
      </pc:sldChg>
      <pc:sldChg chg="delSp modSp add mod">
        <pc:chgData name="Jenny Ingram" userId="ef2c1f77-9bc7-4037-8b72-039b4b8f1cbf" providerId="ADAL" clId="{28AAF227-DB75-4F87-BB93-DD7B12854B9A}" dt="2026-09-15T07:45:29.302" v="167" actId="1076"/>
        <pc:sldMkLst>
          <pc:docMk/>
          <pc:sldMk cId="0" sldId="356"/>
        </pc:sldMkLst>
        <pc:spChg chg="mod">
          <ac:chgData name="Jenny Ingram" userId="ef2c1f77-9bc7-4037-8b72-039b4b8f1cbf" providerId="ADAL" clId="{28AAF227-DB75-4F87-BB93-DD7B12854B9A}" dt="2026-09-15T07:43:24.952" v="96" actId="2711"/>
          <ac:spMkLst>
            <pc:docMk/>
            <pc:sldMk cId="0" sldId="356"/>
            <ac:spMk id="2" creationId="{00000000-0000-0000-0000-000000000000}"/>
          </ac:spMkLst>
        </pc:spChg>
      </pc:sldChg>
      <pc:sldChg chg="modSp add mod">
        <pc:chgData name="Jenny Ingram" userId="ef2c1f77-9bc7-4037-8b72-039b4b8f1cbf" providerId="ADAL" clId="{28AAF227-DB75-4F87-BB93-DD7B12854B9A}" dt="2026-09-16T01:30:28.381" v="640" actId="207"/>
        <pc:sldMkLst>
          <pc:docMk/>
          <pc:sldMk cId="1999611692" sldId="357"/>
        </pc:sldMkLst>
        <pc:spChg chg="mod">
          <ac:chgData name="Jenny Ingram" userId="ef2c1f77-9bc7-4037-8b72-039b4b8f1cbf" providerId="ADAL" clId="{28AAF227-DB75-4F87-BB93-DD7B12854B9A}" dt="2026-09-16T01:26:38.425" v="571" actId="20577"/>
          <ac:spMkLst>
            <pc:docMk/>
            <pc:sldMk cId="1999611692" sldId="357"/>
            <ac:spMk id="10" creationId="{79576948-4C55-036A-15CD-3AD6FD635047}"/>
          </ac:spMkLst>
        </pc:spChg>
        <pc:spChg chg="mod">
          <ac:chgData name="Jenny Ingram" userId="ef2c1f77-9bc7-4037-8b72-039b4b8f1cbf" providerId="ADAL" clId="{28AAF227-DB75-4F87-BB93-DD7B12854B9A}" dt="2026-09-16T01:30:28.381" v="640" actId="207"/>
          <ac:spMkLst>
            <pc:docMk/>
            <pc:sldMk cId="1999611692" sldId="357"/>
            <ac:spMk id="32" creationId="{315B5FE3-A2DF-364F-0F96-639B43FB8E11}"/>
          </ac:spMkLst>
        </pc:spChg>
        <pc:spChg chg="mod">
          <ac:chgData name="Jenny Ingram" userId="ef2c1f77-9bc7-4037-8b72-039b4b8f1cbf" providerId="ADAL" clId="{28AAF227-DB75-4F87-BB93-DD7B12854B9A}" dt="2026-09-15T07:41:06.682" v="95" actId="207"/>
          <ac:spMkLst>
            <pc:docMk/>
            <pc:sldMk cId="1999611692" sldId="357"/>
            <ac:spMk id="43" creationId="{143EC71B-AF3F-B7C2-CF8D-135C2F32BCE3}"/>
          </ac:spMkLst>
        </pc:spChg>
      </pc:sldChg>
      <pc:sldChg chg="modSp add mod">
        <pc:chgData name="Jenny Ingram" userId="ef2c1f77-9bc7-4037-8b72-039b4b8f1cbf" providerId="ADAL" clId="{28AAF227-DB75-4F87-BB93-DD7B12854B9A}" dt="2026-09-16T03:27:41.923" v="766" actId="2711"/>
        <pc:sldMkLst>
          <pc:docMk/>
          <pc:sldMk cId="0" sldId="358"/>
        </pc:sldMkLst>
        <pc:spChg chg="mod">
          <ac:chgData name="Jenny Ingram" userId="ef2c1f77-9bc7-4037-8b72-039b4b8f1cbf" providerId="ADAL" clId="{28AAF227-DB75-4F87-BB93-DD7B12854B9A}" dt="2026-09-16T03:27:41.923" v="766" actId="2711"/>
          <ac:spMkLst>
            <pc:docMk/>
            <pc:sldMk cId="0" sldId="358"/>
            <ac:spMk id="2" creationId="{00000000-0000-0000-0000-000000000000}"/>
          </ac:spMkLst>
        </pc:spChg>
        <pc:spChg chg="mod">
          <ac:chgData name="Jenny Ingram" userId="ef2c1f77-9bc7-4037-8b72-039b4b8f1cbf" providerId="ADAL" clId="{28AAF227-DB75-4F87-BB93-DD7B12854B9A}" dt="2026-09-16T01:23:25.925" v="442" actId="20577"/>
          <ac:spMkLst>
            <pc:docMk/>
            <pc:sldMk cId="0" sldId="358"/>
            <ac:spMk id="9" creationId="{00000000-0000-0000-0000-000000000000}"/>
          </ac:spMkLst>
        </pc:spChg>
      </pc:sldChg>
      <pc:sldChg chg="modSp add mod">
        <pc:chgData name="Jenny Ingram" userId="ef2c1f77-9bc7-4037-8b72-039b4b8f1cbf" providerId="ADAL" clId="{28AAF227-DB75-4F87-BB93-DD7B12854B9A}" dt="2026-09-16T03:27:31.462" v="765" actId="2711"/>
        <pc:sldMkLst>
          <pc:docMk/>
          <pc:sldMk cId="0" sldId="359"/>
        </pc:sldMkLst>
        <pc:spChg chg="mod">
          <ac:chgData name="Jenny Ingram" userId="ef2c1f77-9bc7-4037-8b72-039b4b8f1cbf" providerId="ADAL" clId="{28AAF227-DB75-4F87-BB93-DD7B12854B9A}" dt="2026-09-16T03:27:31.462" v="765" actId="2711"/>
          <ac:spMkLst>
            <pc:docMk/>
            <pc:sldMk cId="0" sldId="359"/>
            <ac:spMk id="2" creationId="{00000000-0000-0000-0000-000000000000}"/>
          </ac:spMkLst>
        </pc:spChg>
        <pc:spChg chg="mod">
          <ac:chgData name="Jenny Ingram" userId="ef2c1f77-9bc7-4037-8b72-039b4b8f1cbf" providerId="ADAL" clId="{28AAF227-DB75-4F87-BB93-DD7B12854B9A}" dt="2026-09-16T01:23:43.351" v="456" actId="14100"/>
          <ac:spMkLst>
            <pc:docMk/>
            <pc:sldMk cId="0" sldId="359"/>
            <ac:spMk id="6" creationId="{00000000-0000-0000-0000-000000000000}"/>
          </ac:spMkLst>
        </pc:spChg>
        <pc:spChg chg="mod">
          <ac:chgData name="Jenny Ingram" userId="ef2c1f77-9bc7-4037-8b72-039b4b8f1cbf" providerId="ADAL" clId="{28AAF227-DB75-4F87-BB93-DD7B12854B9A}" dt="2026-09-16T01:23:35.448" v="455" actId="20577"/>
          <ac:spMkLst>
            <pc:docMk/>
            <pc:sldMk cId="0" sldId="359"/>
            <ac:spMk id="7" creationId="{00000000-0000-0000-0000-000000000000}"/>
          </ac:spMkLst>
        </pc:spChg>
      </pc:sldChg>
      <pc:sldChg chg="modSp add mod">
        <pc:chgData name="Jenny Ingram" userId="ef2c1f77-9bc7-4037-8b72-039b4b8f1cbf" providerId="ADAL" clId="{28AAF227-DB75-4F87-BB93-DD7B12854B9A}" dt="2026-09-16T03:27:20.465" v="764" actId="2711"/>
        <pc:sldMkLst>
          <pc:docMk/>
          <pc:sldMk cId="0" sldId="360"/>
        </pc:sldMkLst>
        <pc:spChg chg="mod">
          <ac:chgData name="Jenny Ingram" userId="ef2c1f77-9bc7-4037-8b72-039b4b8f1cbf" providerId="ADAL" clId="{28AAF227-DB75-4F87-BB93-DD7B12854B9A}" dt="2026-09-16T03:27:20.465" v="764" actId="2711"/>
          <ac:spMkLst>
            <pc:docMk/>
            <pc:sldMk cId="0" sldId="360"/>
            <ac:spMk id="2" creationId="{00000000-0000-0000-0000-000000000000}"/>
          </ac:spMkLst>
        </pc:spChg>
        <pc:spChg chg="mod">
          <ac:chgData name="Jenny Ingram" userId="ef2c1f77-9bc7-4037-8b72-039b4b8f1cbf" providerId="ADAL" clId="{28AAF227-DB75-4F87-BB93-DD7B12854B9A}" dt="2026-09-16T01:24:02.605" v="469" actId="20577"/>
          <ac:spMkLst>
            <pc:docMk/>
            <pc:sldMk cId="0" sldId="360"/>
            <ac:spMk id="7" creationId="{00000000-0000-0000-0000-000000000000}"/>
          </ac:spMkLst>
        </pc:spChg>
      </pc:sldChg>
      <pc:sldChg chg="modSp add mod">
        <pc:chgData name="Jenny Ingram" userId="ef2c1f77-9bc7-4037-8b72-039b4b8f1cbf" providerId="ADAL" clId="{28AAF227-DB75-4F87-BB93-DD7B12854B9A}" dt="2026-09-16T03:27:09.777" v="763" actId="2711"/>
        <pc:sldMkLst>
          <pc:docMk/>
          <pc:sldMk cId="0" sldId="361"/>
        </pc:sldMkLst>
        <pc:spChg chg="mod">
          <ac:chgData name="Jenny Ingram" userId="ef2c1f77-9bc7-4037-8b72-039b4b8f1cbf" providerId="ADAL" clId="{28AAF227-DB75-4F87-BB93-DD7B12854B9A}" dt="2026-09-16T03:27:09.777" v="763" actId="2711"/>
          <ac:spMkLst>
            <pc:docMk/>
            <pc:sldMk cId="0" sldId="361"/>
            <ac:spMk id="2" creationId="{00000000-0000-0000-0000-000000000000}"/>
          </ac:spMkLst>
        </pc:spChg>
        <pc:spChg chg="mod">
          <ac:chgData name="Jenny Ingram" userId="ef2c1f77-9bc7-4037-8b72-039b4b8f1cbf" providerId="ADAL" clId="{28AAF227-DB75-4F87-BB93-DD7B12854B9A}" dt="2026-09-16T01:24:17.600" v="471" actId="20577"/>
          <ac:spMkLst>
            <pc:docMk/>
            <pc:sldMk cId="0" sldId="361"/>
            <ac:spMk id="6" creationId="{00000000-0000-0000-0000-000000000000}"/>
          </ac:spMkLst>
        </pc:spChg>
        <pc:spChg chg="mod">
          <ac:chgData name="Jenny Ingram" userId="ef2c1f77-9bc7-4037-8b72-039b4b8f1cbf" providerId="ADAL" clId="{28AAF227-DB75-4F87-BB93-DD7B12854B9A}" dt="2026-09-16T01:24:36.388" v="486" actId="20577"/>
          <ac:spMkLst>
            <pc:docMk/>
            <pc:sldMk cId="0" sldId="361"/>
            <ac:spMk id="7" creationId="{00000000-0000-0000-0000-000000000000}"/>
          </ac:spMkLst>
        </pc:spChg>
      </pc:sldChg>
      <pc:sldChg chg="modSp add mod">
        <pc:chgData name="Jenny Ingram" userId="ef2c1f77-9bc7-4037-8b72-039b4b8f1cbf" providerId="ADAL" clId="{28AAF227-DB75-4F87-BB93-DD7B12854B9A}" dt="2026-09-16T03:24:18.377" v="721" actId="2711"/>
        <pc:sldMkLst>
          <pc:docMk/>
          <pc:sldMk cId="0" sldId="362"/>
        </pc:sldMkLst>
        <pc:spChg chg="mod">
          <ac:chgData name="Jenny Ingram" userId="ef2c1f77-9bc7-4037-8b72-039b4b8f1cbf" providerId="ADAL" clId="{28AAF227-DB75-4F87-BB93-DD7B12854B9A}" dt="2026-09-16T03:24:18.377" v="721" actId="2711"/>
          <ac:spMkLst>
            <pc:docMk/>
            <pc:sldMk cId="0" sldId="362"/>
            <ac:spMk id="2" creationId="{00000000-0000-0000-0000-000000000000}"/>
          </ac:spMkLst>
        </pc:spChg>
        <pc:spChg chg="mod">
          <ac:chgData name="Jenny Ingram" userId="ef2c1f77-9bc7-4037-8b72-039b4b8f1cbf" providerId="ADAL" clId="{28AAF227-DB75-4F87-BB93-DD7B12854B9A}" dt="2026-09-16T01:24:52.398" v="499" actId="20577"/>
          <ac:spMkLst>
            <pc:docMk/>
            <pc:sldMk cId="0" sldId="362"/>
            <ac:spMk id="8" creationId="{00000000-0000-0000-0000-000000000000}"/>
          </ac:spMkLst>
        </pc:spChg>
      </pc:sldChg>
      <pc:sldChg chg="modSp add mod">
        <pc:chgData name="Jenny Ingram" userId="ef2c1f77-9bc7-4037-8b72-039b4b8f1cbf" providerId="ADAL" clId="{28AAF227-DB75-4F87-BB93-DD7B12854B9A}" dt="2026-09-16T01:30:20.708" v="639" actId="207"/>
        <pc:sldMkLst>
          <pc:docMk/>
          <pc:sldMk cId="1373505337" sldId="363"/>
        </pc:sldMkLst>
        <pc:spChg chg="mod">
          <ac:chgData name="Jenny Ingram" userId="ef2c1f77-9bc7-4037-8b72-039b4b8f1cbf" providerId="ADAL" clId="{28AAF227-DB75-4F87-BB93-DD7B12854B9A}" dt="2026-09-16T01:26:51.959" v="589" actId="20577"/>
          <ac:spMkLst>
            <pc:docMk/>
            <pc:sldMk cId="1373505337" sldId="363"/>
            <ac:spMk id="10" creationId="{028F603F-3473-E858-FB2F-DB98DC34A2EC}"/>
          </ac:spMkLst>
        </pc:spChg>
        <pc:spChg chg="mod">
          <ac:chgData name="Jenny Ingram" userId="ef2c1f77-9bc7-4037-8b72-039b4b8f1cbf" providerId="ADAL" clId="{28AAF227-DB75-4F87-BB93-DD7B12854B9A}" dt="2026-09-16T01:30:20.708" v="639" actId="207"/>
          <ac:spMkLst>
            <pc:docMk/>
            <pc:sldMk cId="1373505337" sldId="363"/>
            <ac:spMk id="32" creationId="{92E8384C-1579-88DF-6D3A-AD8618BF5A27}"/>
          </ac:spMkLst>
        </pc:spChg>
        <pc:spChg chg="mod">
          <ac:chgData name="Jenny Ingram" userId="ef2c1f77-9bc7-4037-8b72-039b4b8f1cbf" providerId="ADAL" clId="{28AAF227-DB75-4F87-BB93-DD7B12854B9A}" dt="2026-09-15T11:56:56.764" v="170" actId="207"/>
          <ac:spMkLst>
            <pc:docMk/>
            <pc:sldMk cId="1373505337" sldId="363"/>
            <ac:spMk id="39" creationId="{0C4B7643-469C-D5F9-F58A-E6DC93EA9C23}"/>
          </ac:spMkLst>
        </pc:spChg>
        <pc:spChg chg="mod">
          <ac:chgData name="Jenny Ingram" userId="ef2c1f77-9bc7-4037-8b72-039b4b8f1cbf" providerId="ADAL" clId="{28AAF227-DB75-4F87-BB93-DD7B12854B9A}" dt="2026-09-15T11:57:04.431" v="171" actId="207"/>
          <ac:spMkLst>
            <pc:docMk/>
            <pc:sldMk cId="1373505337" sldId="363"/>
            <ac:spMk id="43" creationId="{6CEEE334-EBCA-4E6C-1B2A-2EE17AC23EE3}"/>
          </ac:spMkLst>
        </pc:spChg>
      </pc:sldChg>
      <pc:sldChg chg="addSp delSp modSp new mod">
        <pc:chgData name="Jenny Ingram" userId="ef2c1f77-9bc7-4037-8b72-039b4b8f1cbf" providerId="ADAL" clId="{28AAF227-DB75-4F87-BB93-DD7B12854B9A}" dt="2026-09-16T03:28:46.338" v="776" actId="20577"/>
        <pc:sldMkLst>
          <pc:docMk/>
          <pc:sldMk cId="884173433" sldId="364"/>
        </pc:sldMkLst>
        <pc:spChg chg="mod">
          <ac:chgData name="Jenny Ingram" userId="ef2c1f77-9bc7-4037-8b72-039b4b8f1cbf" providerId="ADAL" clId="{28AAF227-DB75-4F87-BB93-DD7B12854B9A}" dt="2026-09-16T00:22:03.380" v="257" actId="27636"/>
          <ac:spMkLst>
            <pc:docMk/>
            <pc:sldMk cId="884173433" sldId="364"/>
            <ac:spMk id="4" creationId="{B08E83BB-CBC9-6354-0AFB-F03D71507747}"/>
          </ac:spMkLst>
        </pc:spChg>
        <pc:spChg chg="mod">
          <ac:chgData name="Jenny Ingram" userId="ef2c1f77-9bc7-4037-8b72-039b4b8f1cbf" providerId="ADAL" clId="{28AAF227-DB75-4F87-BB93-DD7B12854B9A}" dt="2026-09-16T01:19:21.826" v="345" actId="6549"/>
          <ac:spMkLst>
            <pc:docMk/>
            <pc:sldMk cId="884173433" sldId="364"/>
            <ac:spMk id="6" creationId="{2D22BE5B-B49A-61E9-48D8-2A318D5658CC}"/>
          </ac:spMkLst>
        </pc:spChg>
        <pc:spChg chg="add mod">
          <ac:chgData name="Jenny Ingram" userId="ef2c1f77-9bc7-4037-8b72-039b4b8f1cbf" providerId="ADAL" clId="{28AAF227-DB75-4F87-BB93-DD7B12854B9A}" dt="2026-09-16T03:28:35.885" v="773" actId="14100"/>
          <ac:spMkLst>
            <pc:docMk/>
            <pc:sldMk cId="884173433" sldId="364"/>
            <ac:spMk id="8" creationId="{C1DCD256-2C66-828C-B0CE-AA54B0C56369}"/>
          </ac:spMkLst>
        </pc:spChg>
        <pc:spChg chg="add mod">
          <ac:chgData name="Jenny Ingram" userId="ef2c1f77-9bc7-4037-8b72-039b4b8f1cbf" providerId="ADAL" clId="{28AAF227-DB75-4F87-BB93-DD7B12854B9A}" dt="2026-09-16T03:28:46.338" v="776" actId="20577"/>
          <ac:spMkLst>
            <pc:docMk/>
            <pc:sldMk cId="884173433" sldId="364"/>
            <ac:spMk id="10" creationId="{4201B262-76D8-B69B-698F-4469FF21708C}"/>
          </ac:spMkLst>
        </pc:spChg>
        <pc:picChg chg="add mod">
          <ac:chgData name="Jenny Ingram" userId="ef2c1f77-9bc7-4037-8b72-039b4b8f1cbf" providerId="ADAL" clId="{28AAF227-DB75-4F87-BB93-DD7B12854B9A}" dt="2026-09-16T00:15:59.049" v="204" actId="1076"/>
          <ac:picMkLst>
            <pc:docMk/>
            <pc:sldMk cId="884173433" sldId="364"/>
            <ac:picMk id="11" creationId="{385D45B6-34DC-8105-517E-5DBB27818D97}"/>
          </ac:picMkLst>
        </pc:picChg>
      </pc:sldChg>
      <pc:sldChg chg="modSp add mod">
        <pc:chgData name="Jenny Ingram" userId="ef2c1f77-9bc7-4037-8b72-039b4b8f1cbf" providerId="ADAL" clId="{28AAF227-DB75-4F87-BB93-DD7B12854B9A}" dt="2026-09-16T01:30:48.117" v="643" actId="207"/>
        <pc:sldMkLst>
          <pc:docMk/>
          <pc:sldMk cId="4227587762" sldId="365"/>
        </pc:sldMkLst>
        <pc:spChg chg="mod">
          <ac:chgData name="Jenny Ingram" userId="ef2c1f77-9bc7-4037-8b72-039b4b8f1cbf" providerId="ADAL" clId="{28AAF227-DB75-4F87-BB93-DD7B12854B9A}" dt="2026-09-16T01:30:48.117" v="643" actId="207"/>
          <ac:spMkLst>
            <pc:docMk/>
            <pc:sldMk cId="4227587762" sldId="365"/>
            <ac:spMk id="10" creationId="{83083DCA-FC9F-4AA1-568E-209BCE8A4469}"/>
          </ac:spMkLst>
        </pc:spChg>
        <pc:spChg chg="mod">
          <ac:chgData name="Jenny Ingram" userId="ef2c1f77-9bc7-4037-8b72-039b4b8f1cbf" providerId="ADAL" clId="{28AAF227-DB75-4F87-BB93-DD7B12854B9A}" dt="2026-09-16T01:30:39.623" v="641" actId="207"/>
          <ac:spMkLst>
            <pc:docMk/>
            <pc:sldMk cId="4227587762" sldId="365"/>
            <ac:spMk id="39" creationId="{0482AB38-586B-A10B-51FF-CF03BA2FAD08}"/>
          </ac:spMkLst>
        </pc:spChg>
        <pc:spChg chg="mod">
          <ac:chgData name="Jenny Ingram" userId="ef2c1f77-9bc7-4037-8b72-039b4b8f1cbf" providerId="ADAL" clId="{28AAF227-DB75-4F87-BB93-DD7B12854B9A}" dt="2026-09-16T01:30:43.549" v="642" actId="207"/>
          <ac:spMkLst>
            <pc:docMk/>
            <pc:sldMk cId="4227587762" sldId="365"/>
            <ac:spMk id="43" creationId="{7FEADBC1-FDC9-F9E7-CCE6-0A91E9949EBF}"/>
          </ac:spMkLst>
        </pc:spChg>
      </pc:sldChg>
      <pc:sldChg chg="modSp add mod">
        <pc:chgData name="Jenny Ingram" userId="ef2c1f77-9bc7-4037-8b72-039b4b8f1cbf" providerId="ADAL" clId="{28AAF227-DB75-4F87-BB93-DD7B12854B9A}" dt="2026-09-16T01:30:13.972" v="638" actId="207"/>
        <pc:sldMkLst>
          <pc:docMk/>
          <pc:sldMk cId="3706484700" sldId="366"/>
        </pc:sldMkLst>
        <pc:spChg chg="mod">
          <ac:chgData name="Jenny Ingram" userId="ef2c1f77-9bc7-4037-8b72-039b4b8f1cbf" providerId="ADAL" clId="{28AAF227-DB75-4F87-BB93-DD7B12854B9A}" dt="2026-09-16T01:29:56.708" v="635" actId="207"/>
          <ac:spMkLst>
            <pc:docMk/>
            <pc:sldMk cId="3706484700" sldId="366"/>
            <ac:spMk id="10" creationId="{6FA3F030-AF58-00CE-6945-491EB076C5AD}"/>
          </ac:spMkLst>
        </pc:spChg>
        <pc:spChg chg="mod">
          <ac:chgData name="Jenny Ingram" userId="ef2c1f77-9bc7-4037-8b72-039b4b8f1cbf" providerId="ADAL" clId="{28AAF227-DB75-4F87-BB93-DD7B12854B9A}" dt="2026-09-16T01:30:13.972" v="638" actId="207"/>
          <ac:spMkLst>
            <pc:docMk/>
            <pc:sldMk cId="3706484700" sldId="366"/>
            <ac:spMk id="32" creationId="{E5509EB2-BF56-D1F1-8792-ECBB1B6C1C06}"/>
          </ac:spMkLst>
        </pc:spChg>
        <pc:spChg chg="mod">
          <ac:chgData name="Jenny Ingram" userId="ef2c1f77-9bc7-4037-8b72-039b4b8f1cbf" providerId="ADAL" clId="{28AAF227-DB75-4F87-BB93-DD7B12854B9A}" dt="2026-09-16T01:30:10.380" v="637" actId="207"/>
          <ac:spMkLst>
            <pc:docMk/>
            <pc:sldMk cId="3706484700" sldId="366"/>
            <ac:spMk id="43" creationId="{AFE2FD27-6DFE-37A4-2224-C6DD7382050D}"/>
          </ac:spMkLst>
        </pc:spChg>
      </pc:sldChg>
    </pc:docChg>
  </pc:docChgLst>
  <pc:docChgLst>
    <pc:chgData name="Luana Woodward" userId="S::luanaw@actuaries.asn.au::e60ffc11-0670-4755-8ad7-e35efff17491" providerId="AD" clId="Web-{51BB8998-AC3C-C61C-3AB7-1A5A3EC14598}"/>
    <pc:docChg chg="addSld modSld">
      <pc:chgData name="Luana Woodward" userId="S::luanaw@actuaries.asn.au::e60ffc11-0670-4755-8ad7-e35efff17491" providerId="AD" clId="Web-{51BB8998-AC3C-C61C-3AB7-1A5A3EC14598}" dt="2026-09-28T06:27:29.239" v="62" actId="1076"/>
      <pc:docMkLst>
        <pc:docMk/>
      </pc:docMkLst>
      <pc:sldChg chg="addSp delSp modSp new">
        <pc:chgData name="Luana Woodward" userId="S::luanaw@actuaries.asn.au::e60ffc11-0670-4755-8ad7-e35efff17491" providerId="AD" clId="Web-{51BB8998-AC3C-C61C-3AB7-1A5A3EC14598}" dt="2026-09-28T06:26:37.630" v="50" actId="1076"/>
        <pc:sldMkLst>
          <pc:docMk/>
          <pc:sldMk cId="4146132692" sldId="368"/>
        </pc:sldMkLst>
        <pc:spChg chg="mod">
          <ac:chgData name="Luana Woodward" userId="S::luanaw@actuaries.asn.au::e60ffc11-0670-4755-8ad7-e35efff17491" providerId="AD" clId="Web-{51BB8998-AC3C-C61C-3AB7-1A5A3EC14598}" dt="2026-09-28T06:26:37.630" v="50" actId="1076"/>
          <ac:spMkLst>
            <pc:docMk/>
            <pc:sldMk cId="4146132692" sldId="368"/>
            <ac:spMk id="2" creationId="{1F13E8EE-5D28-F60D-B872-19D6649AF268}"/>
          </ac:spMkLst>
        </pc:spChg>
        <pc:spChg chg="del">
          <ac:chgData name="Luana Woodward" userId="S::luanaw@actuaries.asn.au::e60ffc11-0670-4755-8ad7-e35efff17491" providerId="AD" clId="Web-{51BB8998-AC3C-C61C-3AB7-1A5A3EC14598}" dt="2026-09-28T06:20:07.554" v="11"/>
          <ac:spMkLst>
            <pc:docMk/>
            <pc:sldMk cId="4146132692" sldId="368"/>
            <ac:spMk id="3" creationId="{D1ECEF16-F3F7-8B2A-FA55-F5B487127E5E}"/>
          </ac:spMkLst>
        </pc:spChg>
        <pc:spChg chg="add mod">
          <ac:chgData name="Luana Woodward" userId="S::luanaw@actuaries.asn.au::e60ffc11-0670-4755-8ad7-e35efff17491" providerId="AD" clId="Web-{51BB8998-AC3C-C61C-3AB7-1A5A3EC14598}" dt="2026-09-28T06:25:59.396" v="44" actId="1076"/>
          <ac:spMkLst>
            <pc:docMk/>
            <pc:sldMk cId="4146132692" sldId="368"/>
            <ac:spMk id="5" creationId="{50368311-0801-1169-E7CF-9B24ABAF3552}"/>
          </ac:spMkLst>
        </pc:spChg>
        <pc:picChg chg="add mod">
          <ac:chgData name="Luana Woodward" userId="S::luanaw@actuaries.asn.au::e60ffc11-0670-4755-8ad7-e35efff17491" providerId="AD" clId="Web-{51BB8998-AC3C-C61C-3AB7-1A5A3EC14598}" dt="2026-09-28T06:23:49.865" v="14" actId="1076"/>
          <ac:picMkLst>
            <pc:docMk/>
            <pc:sldMk cId="4146132692" sldId="368"/>
            <ac:picMk id="4" creationId="{FE424205-21A1-F727-8D0D-3D95DD03F215}"/>
          </ac:picMkLst>
        </pc:picChg>
      </pc:sldChg>
      <pc:sldChg chg="add replId">
        <pc:chgData name="Luana Woodward" userId="S::luanaw@actuaries.asn.au::e60ffc11-0670-4755-8ad7-e35efff17491" providerId="AD" clId="Web-{51BB8998-AC3C-C61C-3AB7-1A5A3EC14598}" dt="2026-09-28T06:26:53.817" v="51"/>
        <pc:sldMkLst>
          <pc:docMk/>
          <pc:sldMk cId="1495544771" sldId="369"/>
        </pc:sldMkLst>
      </pc:sldChg>
      <pc:sldChg chg="modSp add replId">
        <pc:chgData name="Luana Woodward" userId="S::luanaw@actuaries.asn.au::e60ffc11-0670-4755-8ad7-e35efff17491" providerId="AD" clId="Web-{51BB8998-AC3C-C61C-3AB7-1A5A3EC14598}" dt="2026-09-28T06:27:29.239" v="62" actId="1076"/>
        <pc:sldMkLst>
          <pc:docMk/>
          <pc:sldMk cId="374918140" sldId="370"/>
        </pc:sldMkLst>
        <pc:spChg chg="mod">
          <ac:chgData name="Luana Woodward" userId="S::luanaw@actuaries.asn.au::e60ffc11-0670-4755-8ad7-e35efff17491" providerId="AD" clId="Web-{51BB8998-AC3C-C61C-3AB7-1A5A3EC14598}" dt="2026-09-28T06:27:29.239" v="62" actId="1076"/>
          <ac:spMkLst>
            <pc:docMk/>
            <pc:sldMk cId="374918140" sldId="370"/>
            <ac:spMk id="2" creationId="{A0E94B58-C1FA-47D8-9B10-FB0E2B959EB2}"/>
          </ac:spMkLst>
        </pc:spChg>
      </pc:sldChg>
    </pc:docChg>
  </pc:docChgLst>
  <pc:docChgLst>
    <pc:chgData name="Luana Woodward" userId="S::luanaw@actuaries.asn.au::e60ffc11-0670-4755-8ad7-e35efff17491" providerId="AD" clId="Web-{557E4AD8-63B3-0690-6497-8003C30E5D5F}"/>
    <pc:docChg chg="modSld">
      <pc:chgData name="Luana Woodward" userId="S::luanaw@actuaries.asn.au::e60ffc11-0670-4755-8ad7-e35efff17491" providerId="AD" clId="Web-{557E4AD8-63B3-0690-6497-8003C30E5D5F}" dt="2026-09-28T23:19:15.247" v="4" actId="20577"/>
      <pc:docMkLst>
        <pc:docMk/>
      </pc:docMkLst>
      <pc:sldChg chg="modSp">
        <pc:chgData name="Luana Woodward" userId="S::luanaw@actuaries.asn.au::e60ffc11-0670-4755-8ad7-e35efff17491" providerId="AD" clId="Web-{557E4AD8-63B3-0690-6497-8003C30E5D5F}" dt="2026-09-28T23:19:11.404" v="1" actId="20577"/>
        <pc:sldMkLst>
          <pc:docMk/>
          <pc:sldMk cId="0" sldId="356"/>
        </pc:sldMkLst>
        <pc:spChg chg="mod">
          <ac:chgData name="Luana Woodward" userId="S::luanaw@actuaries.asn.au::e60ffc11-0670-4755-8ad7-e35efff17491" providerId="AD" clId="Web-{557E4AD8-63B3-0690-6497-8003C30E5D5F}" dt="2026-09-28T23:19:11.404" v="1" actId="20577"/>
          <ac:spMkLst>
            <pc:docMk/>
            <pc:sldMk cId="0" sldId="356"/>
            <ac:spMk id="2" creationId="{00000000-0000-0000-0000-000000000000}"/>
          </ac:spMkLst>
        </pc:spChg>
      </pc:sldChg>
      <pc:sldChg chg="modSp">
        <pc:chgData name="Luana Woodward" userId="S::luanaw@actuaries.asn.au::e60ffc11-0670-4755-8ad7-e35efff17491" providerId="AD" clId="Web-{557E4AD8-63B3-0690-6497-8003C30E5D5F}" dt="2026-09-28T23:19:15.247" v="4" actId="20577"/>
        <pc:sldMkLst>
          <pc:docMk/>
          <pc:sldMk cId="2543633237" sldId="367"/>
        </pc:sldMkLst>
        <pc:spChg chg="mod">
          <ac:chgData name="Luana Woodward" userId="S::luanaw@actuaries.asn.au::e60ffc11-0670-4755-8ad7-e35efff17491" providerId="AD" clId="Web-{557E4AD8-63B3-0690-6497-8003C30E5D5F}" dt="2026-09-28T23:19:15.247" v="4" actId="20577"/>
          <ac:spMkLst>
            <pc:docMk/>
            <pc:sldMk cId="2543633237" sldId="367"/>
            <ac:spMk id="2" creationId="{908C3C93-0E7A-8004-C7E5-0E46F7A6317A}"/>
          </ac:spMkLst>
        </pc:spChg>
      </pc:sldChg>
    </pc:docChg>
  </pc:docChgLst>
</pc:chgInfo>
</file>

<file path=ppt/comments/modernComment_16A_0.xml><?xml version="1.0" encoding="utf-8"?>
<p188:cmLst xmlns:a="http://schemas.openxmlformats.org/drawingml/2006/main" xmlns:r="http://schemas.openxmlformats.org/officeDocument/2006/relationships" xmlns:p188="http://schemas.microsoft.com/office/powerpoint/2018/8/main">
  <p188:cm id="{737964F2-FDF2-9147-8AAE-4A8A5FB576CA}" authorId="{89F3E0EE-848E-27EC-E368-340FDA520A22}" created="2026-09-26T03:24:18.134">
    <pc:sldMkLst xmlns:pc="http://schemas.microsoft.com/office/powerpoint/2013/main/command">
      <pc:docMk/>
      <pc:sldMk cId="0" sldId="362"/>
    </pc:sldMkLst>
    <p188:txBody>
      <a:bodyPr/>
      <a:lstStyle/>
      <a:p>
        <a:r>
          <a:rPr lang="en-US"/>
          <a:t>This one contains a few unexpected outcomes.  Most notably, non-COVID repiratory being below trend in 2025, when it was above the baseline.  Appreciate trend and baseline are not the same thing here, but would like to understand it.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122D51-88A5-C907-6F52-5D2B4226E5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5FD8DF43-6ABC-4869-6D07-ECF5DEE90E2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5E89FC-1D7A-4111-8582-7F7F9F2A7276}" type="datetimeFigureOut">
              <a:rPr lang="en-AU" smtClean="0"/>
              <a:t>28/09/2026</a:t>
            </a:fld>
            <a:endParaRPr lang="en-AU"/>
          </a:p>
        </p:txBody>
      </p:sp>
      <p:sp>
        <p:nvSpPr>
          <p:cNvPr id="4" name="Footer Placeholder 3">
            <a:extLst>
              <a:ext uri="{FF2B5EF4-FFF2-40B4-BE49-F238E27FC236}">
                <a16:creationId xmlns:a16="http://schemas.microsoft.com/office/drawing/2014/main" id="{8A73A99D-4072-C712-0710-F31910B5548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D43E9E97-72A3-EE44-89CA-43D766078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03F138A-79F7-4E2C-8E24-3C9E8CC545CD}" type="slidenum">
              <a:rPr lang="en-AU" smtClean="0"/>
              <a:t>‹#›</a:t>
            </a:fld>
            <a:endParaRPr lang="en-AU"/>
          </a:p>
        </p:txBody>
      </p:sp>
    </p:spTree>
    <p:extLst>
      <p:ext uri="{BB962C8B-B14F-4D97-AF65-F5344CB8AC3E}">
        <p14:creationId xmlns:p14="http://schemas.microsoft.com/office/powerpoint/2010/main" val="2580893467"/>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7T13:29:53.401"/>
    </inkml:context>
    <inkml:brush xml:id="br0">
      <inkml:brushProperty name="width" value="0.05" units="cm"/>
      <inkml:brushProperty name="height" value="0.05" units="cm"/>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7T13:29:53.401"/>
    </inkml:context>
    <inkml:brush xml:id="br0">
      <inkml:brushProperty name="width" value="0.05" units="cm"/>
      <inkml:brushProperty name="height" value="0.05" units="cm"/>
    </inkml:brush>
  </inkml:definitions>
  <inkml:trace contextRef="#ctx0" brushRef="#br0">0 0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7T13:29:53.401"/>
    </inkml:context>
    <inkml:brush xml:id="br0">
      <inkml:brushProperty name="width" value="0.05" units="cm"/>
      <inkml:brushProperty name="height" value="0.05" units="cm"/>
    </inkml:brush>
  </inkml:definitions>
  <inkml:trace contextRef="#ctx0" brushRef="#br0">0 0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7T13:29:53.401"/>
    </inkml:context>
    <inkml:brush xml:id="br0">
      <inkml:brushProperty name="width" value="0.05" units="cm"/>
      <inkml:brushProperty name="height" value="0.05" units="cm"/>
    </inkml:brush>
  </inkml:definitions>
  <inkml:trace contextRef="#ctx0" brushRef="#br0">0 0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4-17T13:29:53.401"/>
    </inkml:context>
    <inkml:brush xml:id="br0">
      <inkml:brushProperty name="width" value="0.05" units="cm"/>
      <inkml:brushProperty name="height" value="0.05" units="cm"/>
    </inkml:brush>
  </inkml:definitions>
  <inkml:trace contextRef="#ctx0" brushRef="#br0">0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425A4-9453-483E-BD3D-053B7DBC569C}" type="datetimeFigureOut">
              <a:rPr lang="en-AU" smtClean="0"/>
              <a:t>28/09/2026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A08D45-C569-4A35-B70C-BAD6E8646455}" type="slidenum">
              <a:rPr lang="en-AU" smtClean="0"/>
              <a:t>‹#›</a:t>
            </a:fld>
            <a:endParaRPr lang="en-AU"/>
          </a:p>
        </p:txBody>
      </p:sp>
    </p:spTree>
    <p:extLst>
      <p:ext uri="{BB962C8B-B14F-4D97-AF65-F5344CB8AC3E}">
        <p14:creationId xmlns:p14="http://schemas.microsoft.com/office/powerpoint/2010/main" val="3426704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545F2-D595-92EE-2BCF-F434BA5ADD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C930C-D713-B4A0-3095-68AB32C62E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FCD6B-49D1-EE03-7597-E5FCD9ED5FF8}"/>
              </a:ext>
            </a:extLst>
          </p:cNvPr>
          <p:cNvSpPr>
            <a:spLocks noGrp="1"/>
          </p:cNvSpPr>
          <p:nvPr>
            <p:ph type="body" idx="1"/>
          </p:nvPr>
        </p:nvSpPr>
        <p:spPr/>
        <p:txBody>
          <a:bodyPr/>
          <a:lstStyle/>
          <a:p>
            <a:endParaRPr lang="en-AU" dirty="0"/>
          </a:p>
          <a:p>
            <a:pPr defTabSz="955679">
              <a:defRPr/>
            </a:pPr>
            <a:r>
              <a:rPr lang="en-GB" dirty="0"/>
              <a:t>[NEXT]</a:t>
            </a:r>
          </a:p>
          <a:p>
            <a:endParaRPr lang="en-AU" dirty="0"/>
          </a:p>
        </p:txBody>
      </p:sp>
      <p:sp>
        <p:nvSpPr>
          <p:cNvPr id="5" name="Slide Number Placeholder 4">
            <a:extLst>
              <a:ext uri="{FF2B5EF4-FFF2-40B4-BE49-F238E27FC236}">
                <a16:creationId xmlns:a16="http://schemas.microsoft.com/office/drawing/2014/main" id="{81D97A97-9CDF-1773-69A3-E69F6863CA0F}"/>
              </a:ext>
            </a:extLst>
          </p:cNvPr>
          <p:cNvSpPr>
            <a:spLocks noGrp="1"/>
          </p:cNvSpPr>
          <p:nvPr>
            <p:ph type="sldNum" sz="quarter" idx="5"/>
          </p:nvPr>
        </p:nvSpPr>
        <p:spPr/>
        <p:txBody>
          <a:bodyPr/>
          <a:lstStyle/>
          <a:p>
            <a:fld id="{CB552609-22E1-4B30-95FF-C7AD991EFCB6}" type="slidenum">
              <a:rPr lang="en-US" smtClean="0"/>
              <a:t>4</a:t>
            </a:fld>
            <a:endParaRPr lang="en-US"/>
          </a:p>
        </p:txBody>
      </p:sp>
    </p:spTree>
    <p:extLst>
      <p:ext uri="{BB962C8B-B14F-4D97-AF65-F5344CB8AC3E}">
        <p14:creationId xmlns:p14="http://schemas.microsoft.com/office/powerpoint/2010/main" val="1147881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A49EF9-99D5-3DFB-A3FC-A5C9EEE2D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4D902-1BFC-D42C-ED50-B9949177C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233696-9D73-32A5-3909-B6AF95271F30}"/>
              </a:ext>
            </a:extLst>
          </p:cNvPr>
          <p:cNvSpPr>
            <a:spLocks noGrp="1"/>
          </p:cNvSpPr>
          <p:nvPr>
            <p:ph type="body" idx="1"/>
          </p:nvPr>
        </p:nvSpPr>
        <p:spPr/>
        <p:txBody>
          <a:bodyPr/>
          <a:lstStyle/>
          <a:p>
            <a:endParaRPr lang="en-AU" dirty="0"/>
          </a:p>
          <a:p>
            <a:pPr defTabSz="955679">
              <a:defRPr/>
            </a:pPr>
            <a:r>
              <a:rPr lang="en-GB" dirty="0"/>
              <a:t>[NEXT]</a:t>
            </a:r>
          </a:p>
          <a:p>
            <a:endParaRPr lang="en-AU" dirty="0"/>
          </a:p>
        </p:txBody>
      </p:sp>
      <p:sp>
        <p:nvSpPr>
          <p:cNvPr id="5" name="Slide Number Placeholder 4">
            <a:extLst>
              <a:ext uri="{FF2B5EF4-FFF2-40B4-BE49-F238E27FC236}">
                <a16:creationId xmlns:a16="http://schemas.microsoft.com/office/drawing/2014/main" id="{DA3B130B-7996-30DC-B7D8-37BD0EDFCFD0}"/>
              </a:ext>
            </a:extLst>
          </p:cNvPr>
          <p:cNvSpPr>
            <a:spLocks noGrp="1"/>
          </p:cNvSpPr>
          <p:nvPr>
            <p:ph type="sldNum" sz="quarter" idx="5"/>
          </p:nvPr>
        </p:nvSpPr>
        <p:spPr/>
        <p:txBody>
          <a:bodyPr/>
          <a:lstStyle/>
          <a:p>
            <a:fld id="{CB552609-22E1-4B30-95FF-C7AD991EFCB6}" type="slidenum">
              <a:rPr lang="en-US" smtClean="0"/>
              <a:t>5</a:t>
            </a:fld>
            <a:endParaRPr lang="en-US"/>
          </a:p>
        </p:txBody>
      </p:sp>
    </p:spTree>
    <p:extLst>
      <p:ext uri="{BB962C8B-B14F-4D97-AF65-F5344CB8AC3E}">
        <p14:creationId xmlns:p14="http://schemas.microsoft.com/office/powerpoint/2010/main" val="1690852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15033-D272-52BB-2E8D-32424C1A9D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63891-9B95-4E15-6264-C149C85287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80EB2F-6C41-4E55-624C-4AAEC8FE22A9}"/>
              </a:ext>
            </a:extLst>
          </p:cNvPr>
          <p:cNvSpPr>
            <a:spLocks noGrp="1"/>
          </p:cNvSpPr>
          <p:nvPr>
            <p:ph type="body" idx="1"/>
          </p:nvPr>
        </p:nvSpPr>
        <p:spPr/>
        <p:txBody>
          <a:bodyPr/>
          <a:lstStyle/>
          <a:p>
            <a:endParaRPr lang="en-AU" dirty="0"/>
          </a:p>
          <a:p>
            <a:pPr defTabSz="955679">
              <a:defRPr/>
            </a:pPr>
            <a:r>
              <a:rPr lang="en-GB" dirty="0"/>
              <a:t>[NEXT]</a:t>
            </a:r>
          </a:p>
          <a:p>
            <a:endParaRPr lang="en-AU" dirty="0"/>
          </a:p>
        </p:txBody>
      </p:sp>
      <p:sp>
        <p:nvSpPr>
          <p:cNvPr id="5" name="Slide Number Placeholder 4">
            <a:extLst>
              <a:ext uri="{FF2B5EF4-FFF2-40B4-BE49-F238E27FC236}">
                <a16:creationId xmlns:a16="http://schemas.microsoft.com/office/drawing/2014/main" id="{B9D1DBBD-47D1-3599-909C-F57F53BF1DF4}"/>
              </a:ext>
            </a:extLst>
          </p:cNvPr>
          <p:cNvSpPr>
            <a:spLocks noGrp="1"/>
          </p:cNvSpPr>
          <p:nvPr>
            <p:ph type="sldNum" sz="quarter" idx="5"/>
          </p:nvPr>
        </p:nvSpPr>
        <p:spPr/>
        <p:txBody>
          <a:bodyPr/>
          <a:lstStyle/>
          <a:p>
            <a:fld id="{CB552609-22E1-4B30-95FF-C7AD991EFCB6}" type="slidenum">
              <a:rPr lang="en-US" smtClean="0"/>
              <a:t>7</a:t>
            </a:fld>
            <a:endParaRPr lang="en-US"/>
          </a:p>
        </p:txBody>
      </p:sp>
    </p:spTree>
    <p:extLst>
      <p:ext uri="{BB962C8B-B14F-4D97-AF65-F5344CB8AC3E}">
        <p14:creationId xmlns:p14="http://schemas.microsoft.com/office/powerpoint/2010/main" val="2247239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SPEAKER NOTE / TO VERIFY: the source report's narrative text around Table 2 refers to ‘the analysis by age band and gender in 2024’ and cites 2024 COVID-19 figures, even though it sits within the 2025 experience section. This looks like a carried-over label from last year's report that wasn't updated. Recommend confirming with the report author (Josh Corrigan) whether Table 2 and these percentages are actually 2025 data before presenting this slide.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B75A8-1BC7-05CD-242A-3FF4D3095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FFA4CB-685B-9026-2079-DAF9D1B6A8C5}"/>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5EFAB47-0EA8-6030-39DF-17492ED069B5}"/>
              </a:ext>
            </a:extLst>
          </p:cNvPr>
          <p:cNvSpPr>
            <a:spLocks noGrp="1"/>
          </p:cNvSpPr>
          <p:nvPr>
            <p:ph type="body" sz="quarter" idx="3"/>
          </p:nvPr>
        </p:nvSpPr>
        <p:spPr/>
        <p:txBody>
          <a:bodyPr/>
          <a:lstStyle/>
          <a:p>
            <a:r>
              <a:t>SPEAKER NOTE / TO VERIFY: the source report's narrative text around Table 2 refers to ‘the analysis by age band and gender in 2024’ and cites 2024 COVID-19 figures, even though it sits within the 2025 experience section. This looks like a carried-over label from last year's report that wasn't updated. Recommend confirming with the report author (Josh Corrigan) whether Table 2 and these percentages are actually 2025 data before presenting this slide.</a:t>
            </a:r>
          </a:p>
        </p:txBody>
      </p:sp>
      <p:sp>
        <p:nvSpPr>
          <p:cNvPr id="4" name="Slide Number Placeholder 3">
            <a:extLst>
              <a:ext uri="{FF2B5EF4-FFF2-40B4-BE49-F238E27FC236}">
                <a16:creationId xmlns:a16="http://schemas.microsoft.com/office/drawing/2014/main" id="{30D6DDA7-AF19-C916-005F-3D35D2D651DA}"/>
              </a:ext>
            </a:extLst>
          </p:cNvPr>
          <p:cNvSpPr>
            <a:spLocks noGrp="1"/>
          </p:cNvSpPr>
          <p:nvPr>
            <p:ph type="sldNum" sz="quarter" idx="5"/>
          </p:nvPr>
        </p:nvSpPr>
        <p:spPr/>
      </p:sp>
    </p:spTree>
    <p:extLst>
      <p:ext uri="{BB962C8B-B14F-4D97-AF65-F5344CB8AC3E}">
        <p14:creationId xmlns:p14="http://schemas.microsoft.com/office/powerpoint/2010/main" val="3844365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98492-C7E9-B3DD-EE30-890ACE5861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23D87-0D08-0378-B994-AED893C210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36B7E6-8DA6-F0C4-D9A9-3B6F4AF9BB8E}"/>
              </a:ext>
            </a:extLst>
          </p:cNvPr>
          <p:cNvSpPr>
            <a:spLocks noGrp="1"/>
          </p:cNvSpPr>
          <p:nvPr>
            <p:ph type="body" idx="1"/>
          </p:nvPr>
        </p:nvSpPr>
        <p:spPr/>
        <p:txBody>
          <a:bodyPr/>
          <a:lstStyle/>
          <a:p>
            <a:endParaRPr lang="en-AU" dirty="0"/>
          </a:p>
          <a:p>
            <a:pPr defTabSz="955679">
              <a:defRPr/>
            </a:pPr>
            <a:r>
              <a:rPr lang="en-GB" dirty="0"/>
              <a:t>[NEXT]</a:t>
            </a:r>
          </a:p>
          <a:p>
            <a:endParaRPr lang="en-AU" dirty="0"/>
          </a:p>
        </p:txBody>
      </p:sp>
      <p:sp>
        <p:nvSpPr>
          <p:cNvPr id="5" name="Slide Number Placeholder 4">
            <a:extLst>
              <a:ext uri="{FF2B5EF4-FFF2-40B4-BE49-F238E27FC236}">
                <a16:creationId xmlns:a16="http://schemas.microsoft.com/office/drawing/2014/main" id="{099D7934-4BF3-688B-6735-0CAEAF216281}"/>
              </a:ext>
            </a:extLst>
          </p:cNvPr>
          <p:cNvSpPr>
            <a:spLocks noGrp="1"/>
          </p:cNvSpPr>
          <p:nvPr>
            <p:ph type="sldNum" sz="quarter" idx="5"/>
          </p:nvPr>
        </p:nvSpPr>
        <p:spPr/>
        <p:txBody>
          <a:bodyPr/>
          <a:lstStyle/>
          <a:p>
            <a:fld id="{CB552609-22E1-4B30-95FF-C7AD991EFCB6}" type="slidenum">
              <a:rPr lang="en-US" smtClean="0"/>
              <a:t>15</a:t>
            </a:fld>
            <a:endParaRPr lang="en-US"/>
          </a:p>
        </p:txBody>
      </p:sp>
    </p:spTree>
    <p:extLst>
      <p:ext uri="{BB962C8B-B14F-4D97-AF65-F5344CB8AC3E}">
        <p14:creationId xmlns:p14="http://schemas.microsoft.com/office/powerpoint/2010/main" val="1112157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216B-EFD9-66FB-ECEB-D388D35732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005DF-8D8D-9398-F4D8-40B25C7BC9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E5D466-1219-D7F3-B0B9-8C81AD169FF1}"/>
              </a:ext>
            </a:extLst>
          </p:cNvPr>
          <p:cNvSpPr>
            <a:spLocks noGrp="1"/>
          </p:cNvSpPr>
          <p:nvPr>
            <p:ph type="body" idx="1"/>
          </p:nvPr>
        </p:nvSpPr>
        <p:spPr/>
        <p:txBody>
          <a:bodyPr/>
          <a:lstStyle/>
          <a:p>
            <a:endParaRPr lang="en-AU" dirty="0"/>
          </a:p>
          <a:p>
            <a:pPr defTabSz="955679">
              <a:defRPr/>
            </a:pPr>
            <a:r>
              <a:rPr lang="en-GB" dirty="0"/>
              <a:t>[NEXT]</a:t>
            </a:r>
          </a:p>
          <a:p>
            <a:endParaRPr lang="en-AU" dirty="0"/>
          </a:p>
        </p:txBody>
      </p:sp>
      <p:sp>
        <p:nvSpPr>
          <p:cNvPr id="5" name="Slide Number Placeholder 4">
            <a:extLst>
              <a:ext uri="{FF2B5EF4-FFF2-40B4-BE49-F238E27FC236}">
                <a16:creationId xmlns:a16="http://schemas.microsoft.com/office/drawing/2014/main" id="{F0C33EC5-71B0-C371-7185-9B295259E5B3}"/>
              </a:ext>
            </a:extLst>
          </p:cNvPr>
          <p:cNvSpPr>
            <a:spLocks noGrp="1"/>
          </p:cNvSpPr>
          <p:nvPr>
            <p:ph type="sldNum" sz="quarter" idx="5"/>
          </p:nvPr>
        </p:nvSpPr>
        <p:spPr/>
        <p:txBody>
          <a:bodyPr/>
          <a:lstStyle/>
          <a:p>
            <a:fld id="{CB552609-22E1-4B30-95FF-C7AD991EFCB6}" type="slidenum">
              <a:rPr lang="en-US" smtClean="0"/>
              <a:t>21</a:t>
            </a:fld>
            <a:endParaRPr lang="en-US"/>
          </a:p>
        </p:txBody>
      </p:sp>
    </p:spTree>
    <p:extLst>
      <p:ext uri="{BB962C8B-B14F-4D97-AF65-F5344CB8AC3E}">
        <p14:creationId xmlns:p14="http://schemas.microsoft.com/office/powerpoint/2010/main" val="4097248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3C69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14A4-AC9F-4637-6244-6930D80E90F8}"/>
              </a:ext>
            </a:extLst>
          </p:cNvPr>
          <p:cNvSpPr>
            <a:spLocks noGrp="1"/>
          </p:cNvSpPr>
          <p:nvPr>
            <p:ph type="ctrTitle"/>
          </p:nvPr>
        </p:nvSpPr>
        <p:spPr>
          <a:xfrm>
            <a:off x="501536" y="1986742"/>
            <a:ext cx="6938356" cy="1851574"/>
          </a:xfrm>
        </p:spPr>
        <p:txBody>
          <a:bodyPr anchor="b"/>
          <a:lstStyle>
            <a:lvl1pPr algn="l">
              <a:defRPr sz="60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29239346-30DB-B9AD-74E8-A84C5B7B7A88}"/>
              </a:ext>
            </a:extLst>
          </p:cNvPr>
          <p:cNvSpPr>
            <a:spLocks noGrp="1"/>
          </p:cNvSpPr>
          <p:nvPr>
            <p:ph type="subTitle" idx="1"/>
          </p:nvPr>
        </p:nvSpPr>
        <p:spPr>
          <a:xfrm>
            <a:off x="501535" y="4001049"/>
            <a:ext cx="6938357" cy="820333"/>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AU" dirty="0"/>
          </a:p>
        </p:txBody>
      </p:sp>
      <p:sp>
        <p:nvSpPr>
          <p:cNvPr id="4" name="Graphic 11">
            <a:extLst>
              <a:ext uri="{FF2B5EF4-FFF2-40B4-BE49-F238E27FC236}">
                <a16:creationId xmlns:a16="http://schemas.microsoft.com/office/drawing/2014/main" id="{B8E1D58E-AE97-DCB9-FD0F-C6DD1B87FF39}"/>
              </a:ext>
            </a:extLst>
          </p:cNvPr>
          <p:cNvSpPr/>
          <p:nvPr userDrawn="1"/>
        </p:nvSpPr>
        <p:spPr>
          <a:xfrm>
            <a:off x="9244208" y="317500"/>
            <a:ext cx="2636642" cy="1008569"/>
          </a:xfrm>
          <a:custGeom>
            <a:avLst/>
            <a:gdLst>
              <a:gd name="connsiteX0" fmla="*/ 4115562 w 4188999"/>
              <a:gd name="connsiteY0" fmla="*/ 1595750 h 1602377"/>
              <a:gd name="connsiteX1" fmla="*/ 4189000 w 4188999"/>
              <a:gd name="connsiteY1" fmla="*/ 1522747 h 1602377"/>
              <a:gd name="connsiteX2" fmla="*/ 4115562 w 4188999"/>
              <a:gd name="connsiteY2" fmla="*/ 1450690 h 1602377"/>
              <a:gd name="connsiteX3" fmla="*/ 4042124 w 4188999"/>
              <a:gd name="connsiteY3" fmla="*/ 1522747 h 1602377"/>
              <a:gd name="connsiteX4" fmla="*/ 4115562 w 4188999"/>
              <a:gd name="connsiteY4" fmla="*/ 1595750 h 1602377"/>
              <a:gd name="connsiteX5" fmla="*/ 3601307 w 4188999"/>
              <a:gd name="connsiteY5" fmla="*/ 1296067 h 1602377"/>
              <a:gd name="connsiteX6" fmla="*/ 3731038 w 4188999"/>
              <a:gd name="connsiteY6" fmla="*/ 1179414 h 1602377"/>
              <a:gd name="connsiteX7" fmla="*/ 3859816 w 4188999"/>
              <a:gd name="connsiteY7" fmla="*/ 1296067 h 1602377"/>
              <a:gd name="connsiteX8" fmla="*/ 3601307 w 4188999"/>
              <a:gd name="connsiteY8" fmla="*/ 1296067 h 1602377"/>
              <a:gd name="connsiteX9" fmla="*/ 3735800 w 4188999"/>
              <a:gd name="connsiteY9" fmla="*/ 1602378 h 1602377"/>
              <a:gd name="connsiteX10" fmla="*/ 3960019 w 4188999"/>
              <a:gd name="connsiteY10" fmla="*/ 1462053 h 1602377"/>
              <a:gd name="connsiteX11" fmla="*/ 3839813 w 4188999"/>
              <a:gd name="connsiteY11" fmla="*/ 1462053 h 1602377"/>
              <a:gd name="connsiteX12" fmla="*/ 3737705 w 4188999"/>
              <a:gd name="connsiteY12" fmla="*/ 1513278 h 1602377"/>
              <a:gd name="connsiteX13" fmla="*/ 3599403 w 4188999"/>
              <a:gd name="connsiteY13" fmla="*/ 1378634 h 1602377"/>
              <a:gd name="connsiteX14" fmla="*/ 3973354 w 4188999"/>
              <a:gd name="connsiteY14" fmla="*/ 1378634 h 1602377"/>
              <a:gd name="connsiteX15" fmla="*/ 3728180 w 4188999"/>
              <a:gd name="connsiteY15" fmla="*/ 1089367 h 1602377"/>
              <a:gd name="connsiteX16" fmla="*/ 3483959 w 4188999"/>
              <a:gd name="connsiteY16" fmla="*/ 1347387 h 1602377"/>
              <a:gd name="connsiteX17" fmla="*/ 3735800 w 4188999"/>
              <a:gd name="connsiteY17" fmla="*/ 1602378 h 1602377"/>
              <a:gd name="connsiteX18" fmla="*/ 3363754 w 4188999"/>
              <a:gd name="connsiteY18" fmla="*/ 1592909 h 1602377"/>
              <a:gd name="connsiteX19" fmla="*/ 3436239 w 4188999"/>
              <a:gd name="connsiteY19" fmla="*/ 1583441 h 1602377"/>
              <a:gd name="connsiteX20" fmla="*/ 3436239 w 4188999"/>
              <a:gd name="connsiteY20" fmla="*/ 1500969 h 1602377"/>
              <a:gd name="connsiteX21" fmla="*/ 3394234 w 4188999"/>
              <a:gd name="connsiteY21" fmla="*/ 1505703 h 1602377"/>
              <a:gd name="connsiteX22" fmla="*/ 3329369 w 4188999"/>
              <a:gd name="connsiteY22" fmla="*/ 1428912 h 1602377"/>
              <a:gd name="connsiteX23" fmla="*/ 3329369 w 4188999"/>
              <a:gd name="connsiteY23" fmla="*/ 1191818 h 1602377"/>
              <a:gd name="connsiteX24" fmla="*/ 3426714 w 4188999"/>
              <a:gd name="connsiteY24" fmla="*/ 1191818 h 1602377"/>
              <a:gd name="connsiteX25" fmla="*/ 3426714 w 4188999"/>
              <a:gd name="connsiteY25" fmla="*/ 1103570 h 1602377"/>
              <a:gd name="connsiteX26" fmla="*/ 3329369 w 4188999"/>
              <a:gd name="connsiteY26" fmla="*/ 1103570 h 1602377"/>
              <a:gd name="connsiteX27" fmla="*/ 3329369 w 4188999"/>
              <a:gd name="connsiteY27" fmla="*/ 961256 h 1602377"/>
              <a:gd name="connsiteX28" fmla="*/ 3218688 w 4188999"/>
              <a:gd name="connsiteY28" fmla="*/ 961256 h 1602377"/>
              <a:gd name="connsiteX29" fmla="*/ 3218688 w 4188999"/>
              <a:gd name="connsiteY29" fmla="*/ 1103570 h 1602377"/>
              <a:gd name="connsiteX30" fmla="*/ 3135725 w 4188999"/>
              <a:gd name="connsiteY30" fmla="*/ 1103570 h 1602377"/>
              <a:gd name="connsiteX31" fmla="*/ 3135725 w 4188999"/>
              <a:gd name="connsiteY31" fmla="*/ 1191818 h 1602377"/>
              <a:gd name="connsiteX32" fmla="*/ 3218688 w 4188999"/>
              <a:gd name="connsiteY32" fmla="*/ 1191818 h 1602377"/>
              <a:gd name="connsiteX33" fmla="*/ 3218688 w 4188999"/>
              <a:gd name="connsiteY33" fmla="*/ 1449743 h 1602377"/>
              <a:gd name="connsiteX34" fmla="*/ 3363754 w 4188999"/>
              <a:gd name="connsiteY34" fmla="*/ 1592909 h 1602377"/>
              <a:gd name="connsiteX35" fmla="*/ 2815209 w 4188999"/>
              <a:gd name="connsiteY35" fmla="*/ 1602378 h 1602377"/>
              <a:gd name="connsiteX36" fmla="*/ 2952560 w 4188999"/>
              <a:gd name="connsiteY36" fmla="*/ 1528428 h 1602377"/>
              <a:gd name="connsiteX37" fmla="*/ 2952560 w 4188999"/>
              <a:gd name="connsiteY37" fmla="*/ 1588175 h 1602377"/>
              <a:gd name="connsiteX38" fmla="*/ 3064193 w 4188999"/>
              <a:gd name="connsiteY38" fmla="*/ 1588175 h 1602377"/>
              <a:gd name="connsiteX39" fmla="*/ 3064193 w 4188999"/>
              <a:gd name="connsiteY39" fmla="*/ 1103570 h 1602377"/>
              <a:gd name="connsiteX40" fmla="*/ 2950655 w 4188999"/>
              <a:gd name="connsiteY40" fmla="*/ 1103570 h 1602377"/>
              <a:gd name="connsiteX41" fmla="*/ 2950655 w 4188999"/>
              <a:gd name="connsiteY41" fmla="*/ 1372006 h 1602377"/>
              <a:gd name="connsiteX42" fmla="*/ 2848547 w 4188999"/>
              <a:gd name="connsiteY42" fmla="*/ 1509490 h 1602377"/>
              <a:gd name="connsiteX43" fmla="*/ 2766536 w 4188999"/>
              <a:gd name="connsiteY43" fmla="*/ 1407040 h 1602377"/>
              <a:gd name="connsiteX44" fmla="*/ 2766536 w 4188999"/>
              <a:gd name="connsiteY44" fmla="*/ 1103570 h 1602377"/>
              <a:gd name="connsiteX45" fmla="*/ 2652998 w 4188999"/>
              <a:gd name="connsiteY45" fmla="*/ 1103570 h 1602377"/>
              <a:gd name="connsiteX46" fmla="*/ 2652998 w 4188999"/>
              <a:gd name="connsiteY46" fmla="*/ 1424178 h 1602377"/>
              <a:gd name="connsiteX47" fmla="*/ 2815209 w 4188999"/>
              <a:gd name="connsiteY47" fmla="*/ 1602378 h 1602377"/>
              <a:gd name="connsiteX48" fmla="*/ 2499360 w 4188999"/>
              <a:gd name="connsiteY48" fmla="*/ 1592909 h 1602377"/>
              <a:gd name="connsiteX49" fmla="*/ 2571845 w 4188999"/>
              <a:gd name="connsiteY49" fmla="*/ 1583441 h 1602377"/>
              <a:gd name="connsiteX50" fmla="*/ 2571845 w 4188999"/>
              <a:gd name="connsiteY50" fmla="*/ 1500969 h 1602377"/>
              <a:gd name="connsiteX51" fmla="*/ 2529840 w 4188999"/>
              <a:gd name="connsiteY51" fmla="*/ 1505703 h 1602377"/>
              <a:gd name="connsiteX52" fmla="*/ 2464975 w 4188999"/>
              <a:gd name="connsiteY52" fmla="*/ 1428912 h 1602377"/>
              <a:gd name="connsiteX53" fmla="*/ 2464975 w 4188999"/>
              <a:gd name="connsiteY53" fmla="*/ 1191818 h 1602377"/>
              <a:gd name="connsiteX54" fmla="*/ 2562320 w 4188999"/>
              <a:gd name="connsiteY54" fmla="*/ 1191818 h 1602377"/>
              <a:gd name="connsiteX55" fmla="*/ 2562320 w 4188999"/>
              <a:gd name="connsiteY55" fmla="*/ 1103570 h 1602377"/>
              <a:gd name="connsiteX56" fmla="*/ 2465070 w 4188999"/>
              <a:gd name="connsiteY56" fmla="*/ 1103570 h 1602377"/>
              <a:gd name="connsiteX57" fmla="*/ 2465070 w 4188999"/>
              <a:gd name="connsiteY57" fmla="*/ 961256 h 1602377"/>
              <a:gd name="connsiteX58" fmla="*/ 2354390 w 4188999"/>
              <a:gd name="connsiteY58" fmla="*/ 961256 h 1602377"/>
              <a:gd name="connsiteX59" fmla="*/ 2354390 w 4188999"/>
              <a:gd name="connsiteY59" fmla="*/ 1103570 h 1602377"/>
              <a:gd name="connsiteX60" fmla="*/ 2271427 w 4188999"/>
              <a:gd name="connsiteY60" fmla="*/ 1103570 h 1602377"/>
              <a:gd name="connsiteX61" fmla="*/ 2271427 w 4188999"/>
              <a:gd name="connsiteY61" fmla="*/ 1191818 h 1602377"/>
              <a:gd name="connsiteX62" fmla="*/ 2354390 w 4188999"/>
              <a:gd name="connsiteY62" fmla="*/ 1191818 h 1602377"/>
              <a:gd name="connsiteX63" fmla="*/ 2354390 w 4188999"/>
              <a:gd name="connsiteY63" fmla="*/ 1449743 h 1602377"/>
              <a:gd name="connsiteX64" fmla="*/ 2499360 w 4188999"/>
              <a:gd name="connsiteY64" fmla="*/ 1592909 h 1602377"/>
              <a:gd name="connsiteX65" fmla="*/ 2069116 w 4188999"/>
              <a:gd name="connsiteY65" fmla="*/ 980194 h 1602377"/>
              <a:gd name="connsiteX66" fmla="*/ 2143506 w 4188999"/>
              <a:gd name="connsiteY66" fmla="*/ 1054144 h 1602377"/>
              <a:gd name="connsiteX67" fmla="*/ 2217896 w 4188999"/>
              <a:gd name="connsiteY67" fmla="*/ 980194 h 1602377"/>
              <a:gd name="connsiteX68" fmla="*/ 2143506 w 4188999"/>
              <a:gd name="connsiteY68" fmla="*/ 905297 h 1602377"/>
              <a:gd name="connsiteX69" fmla="*/ 2069116 w 4188999"/>
              <a:gd name="connsiteY69" fmla="*/ 980194 h 1602377"/>
              <a:gd name="connsiteX70" fmla="*/ 2087213 w 4188999"/>
              <a:gd name="connsiteY70" fmla="*/ 1588175 h 1602377"/>
              <a:gd name="connsiteX71" fmla="*/ 2199799 w 4188999"/>
              <a:gd name="connsiteY71" fmla="*/ 1588175 h 1602377"/>
              <a:gd name="connsiteX72" fmla="*/ 2199799 w 4188999"/>
              <a:gd name="connsiteY72" fmla="*/ 1103570 h 1602377"/>
              <a:gd name="connsiteX73" fmla="*/ 2087213 w 4188999"/>
              <a:gd name="connsiteY73" fmla="*/ 1103570 h 1602377"/>
              <a:gd name="connsiteX74" fmla="*/ 2087213 w 4188999"/>
              <a:gd name="connsiteY74" fmla="*/ 1588175 h 1602377"/>
              <a:gd name="connsiteX75" fmla="*/ 1928908 w 4188999"/>
              <a:gd name="connsiteY75" fmla="*/ 1592909 h 1602377"/>
              <a:gd name="connsiteX76" fmla="*/ 2001393 w 4188999"/>
              <a:gd name="connsiteY76" fmla="*/ 1583441 h 1602377"/>
              <a:gd name="connsiteX77" fmla="*/ 2001393 w 4188999"/>
              <a:gd name="connsiteY77" fmla="*/ 1500969 h 1602377"/>
              <a:gd name="connsiteX78" fmla="*/ 1959388 w 4188999"/>
              <a:gd name="connsiteY78" fmla="*/ 1505703 h 1602377"/>
              <a:gd name="connsiteX79" fmla="*/ 1894523 w 4188999"/>
              <a:gd name="connsiteY79" fmla="*/ 1428912 h 1602377"/>
              <a:gd name="connsiteX80" fmla="*/ 1894523 w 4188999"/>
              <a:gd name="connsiteY80" fmla="*/ 1191818 h 1602377"/>
              <a:gd name="connsiteX81" fmla="*/ 1991868 w 4188999"/>
              <a:gd name="connsiteY81" fmla="*/ 1191818 h 1602377"/>
              <a:gd name="connsiteX82" fmla="*/ 1991868 w 4188999"/>
              <a:gd name="connsiteY82" fmla="*/ 1103570 h 1602377"/>
              <a:gd name="connsiteX83" fmla="*/ 1894523 w 4188999"/>
              <a:gd name="connsiteY83" fmla="*/ 1103570 h 1602377"/>
              <a:gd name="connsiteX84" fmla="*/ 1894523 w 4188999"/>
              <a:gd name="connsiteY84" fmla="*/ 961256 h 1602377"/>
              <a:gd name="connsiteX85" fmla="*/ 1783842 w 4188999"/>
              <a:gd name="connsiteY85" fmla="*/ 961256 h 1602377"/>
              <a:gd name="connsiteX86" fmla="*/ 1783842 w 4188999"/>
              <a:gd name="connsiteY86" fmla="*/ 1103570 h 1602377"/>
              <a:gd name="connsiteX87" fmla="*/ 1700879 w 4188999"/>
              <a:gd name="connsiteY87" fmla="*/ 1103570 h 1602377"/>
              <a:gd name="connsiteX88" fmla="*/ 1700879 w 4188999"/>
              <a:gd name="connsiteY88" fmla="*/ 1191818 h 1602377"/>
              <a:gd name="connsiteX89" fmla="*/ 1783842 w 4188999"/>
              <a:gd name="connsiteY89" fmla="*/ 1191818 h 1602377"/>
              <a:gd name="connsiteX90" fmla="*/ 1783842 w 4188999"/>
              <a:gd name="connsiteY90" fmla="*/ 1449743 h 1602377"/>
              <a:gd name="connsiteX91" fmla="*/ 1928908 w 4188999"/>
              <a:gd name="connsiteY91" fmla="*/ 1592909 h 1602377"/>
              <a:gd name="connsiteX92" fmla="*/ 1450848 w 4188999"/>
              <a:gd name="connsiteY92" fmla="*/ 1602378 h 1602377"/>
              <a:gd name="connsiteX93" fmla="*/ 1666494 w 4188999"/>
              <a:gd name="connsiteY93" fmla="*/ 1444914 h 1602377"/>
              <a:gd name="connsiteX94" fmla="*/ 1488091 w 4188999"/>
              <a:gd name="connsiteY94" fmla="*/ 1298813 h 1602377"/>
              <a:gd name="connsiteX95" fmla="*/ 1428941 w 4188999"/>
              <a:gd name="connsiteY95" fmla="*/ 1285557 h 1602377"/>
              <a:gd name="connsiteX96" fmla="*/ 1351693 w 4188999"/>
              <a:gd name="connsiteY96" fmla="*/ 1229598 h 1602377"/>
              <a:gd name="connsiteX97" fmla="*/ 1435608 w 4188999"/>
              <a:gd name="connsiteY97" fmla="*/ 1172691 h 1602377"/>
              <a:gd name="connsiteX98" fmla="*/ 1535811 w 4188999"/>
              <a:gd name="connsiteY98" fmla="*/ 1234332 h 1602377"/>
              <a:gd name="connsiteX99" fmla="*/ 1649349 w 4188999"/>
              <a:gd name="connsiteY99" fmla="*/ 1234332 h 1602377"/>
              <a:gd name="connsiteX100" fmla="*/ 1436561 w 4188999"/>
              <a:gd name="connsiteY100" fmla="*/ 1090219 h 1602377"/>
              <a:gd name="connsiteX101" fmla="*/ 1236155 w 4188999"/>
              <a:gd name="connsiteY101" fmla="*/ 1236320 h 1602377"/>
              <a:gd name="connsiteX102" fmla="*/ 1400270 w 4188999"/>
              <a:gd name="connsiteY102" fmla="*/ 1380433 h 1602377"/>
              <a:gd name="connsiteX103" fmla="*/ 1457516 w 4188999"/>
              <a:gd name="connsiteY103" fmla="*/ 1392742 h 1602377"/>
              <a:gd name="connsiteX104" fmla="*/ 1551051 w 4188999"/>
              <a:gd name="connsiteY104" fmla="*/ 1456277 h 1602377"/>
              <a:gd name="connsiteX105" fmla="*/ 1456563 w 4188999"/>
              <a:gd name="connsiteY105" fmla="*/ 1518864 h 1602377"/>
              <a:gd name="connsiteX106" fmla="*/ 1341120 w 4188999"/>
              <a:gd name="connsiteY106" fmla="*/ 1437339 h 1602377"/>
              <a:gd name="connsiteX107" fmla="*/ 1219010 w 4188999"/>
              <a:gd name="connsiteY107" fmla="*/ 1437339 h 1602377"/>
              <a:gd name="connsiteX108" fmla="*/ 1450848 w 4188999"/>
              <a:gd name="connsiteY108" fmla="*/ 1602378 h 1602377"/>
              <a:gd name="connsiteX109" fmla="*/ 720090 w 4188999"/>
              <a:gd name="connsiteY109" fmla="*/ 1588175 h 1602377"/>
              <a:gd name="connsiteX110" fmla="*/ 833628 w 4188999"/>
              <a:gd name="connsiteY110" fmla="*/ 1588175 h 1602377"/>
              <a:gd name="connsiteX111" fmla="*/ 833628 w 4188999"/>
              <a:gd name="connsiteY111" fmla="*/ 1317845 h 1602377"/>
              <a:gd name="connsiteX112" fmla="*/ 943356 w 4188999"/>
              <a:gd name="connsiteY112" fmla="*/ 1182254 h 1602377"/>
              <a:gd name="connsiteX113" fmla="*/ 1023461 w 4188999"/>
              <a:gd name="connsiteY113" fmla="*/ 1275236 h 1602377"/>
              <a:gd name="connsiteX114" fmla="*/ 1023461 w 4188999"/>
              <a:gd name="connsiteY114" fmla="*/ 1588175 h 1602377"/>
              <a:gd name="connsiteX115" fmla="*/ 1137952 w 4188999"/>
              <a:gd name="connsiteY115" fmla="*/ 1588175 h 1602377"/>
              <a:gd name="connsiteX116" fmla="*/ 1137952 w 4188999"/>
              <a:gd name="connsiteY116" fmla="*/ 1265673 h 1602377"/>
              <a:gd name="connsiteX117" fmla="*/ 975741 w 4188999"/>
              <a:gd name="connsiteY117" fmla="*/ 1089272 h 1602377"/>
              <a:gd name="connsiteX118" fmla="*/ 830675 w 4188999"/>
              <a:gd name="connsiteY118" fmla="*/ 1166063 h 1602377"/>
              <a:gd name="connsiteX119" fmla="*/ 830675 w 4188999"/>
              <a:gd name="connsiteY119" fmla="*/ 1103475 h 1602377"/>
              <a:gd name="connsiteX120" fmla="*/ 720090 w 4188999"/>
              <a:gd name="connsiteY120" fmla="*/ 1103475 h 1602377"/>
              <a:gd name="connsiteX121" fmla="*/ 720090 w 4188999"/>
              <a:gd name="connsiteY121" fmla="*/ 1588175 h 1602377"/>
              <a:gd name="connsiteX122" fmla="*/ 471964 w 4188999"/>
              <a:gd name="connsiteY122" fmla="*/ 1588175 h 1602377"/>
              <a:gd name="connsiteX123" fmla="*/ 591217 w 4188999"/>
              <a:gd name="connsiteY123" fmla="*/ 1588175 h 1602377"/>
              <a:gd name="connsiteX124" fmla="*/ 591217 w 4188999"/>
              <a:gd name="connsiteY124" fmla="*/ 924329 h 1602377"/>
              <a:gd name="connsiteX125" fmla="*/ 471964 w 4188999"/>
              <a:gd name="connsiteY125" fmla="*/ 924329 h 1602377"/>
              <a:gd name="connsiteX126" fmla="*/ 471964 w 4188999"/>
              <a:gd name="connsiteY126" fmla="*/ 1588175 h 1602377"/>
              <a:gd name="connsiteX127" fmla="*/ 3960971 w 4188999"/>
              <a:gd name="connsiteY127" fmla="*/ 697081 h 1602377"/>
              <a:gd name="connsiteX128" fmla="*/ 4176617 w 4188999"/>
              <a:gd name="connsiteY128" fmla="*/ 539618 h 1602377"/>
              <a:gd name="connsiteX129" fmla="*/ 3998214 w 4188999"/>
              <a:gd name="connsiteY129" fmla="*/ 393517 h 1602377"/>
              <a:gd name="connsiteX130" fmla="*/ 3939064 w 4188999"/>
              <a:gd name="connsiteY130" fmla="*/ 380261 h 1602377"/>
              <a:gd name="connsiteX131" fmla="*/ 3861816 w 4188999"/>
              <a:gd name="connsiteY131" fmla="*/ 324301 h 1602377"/>
              <a:gd name="connsiteX132" fmla="*/ 3945731 w 4188999"/>
              <a:gd name="connsiteY132" fmla="*/ 267394 h 1602377"/>
              <a:gd name="connsiteX133" fmla="*/ 4045934 w 4188999"/>
              <a:gd name="connsiteY133" fmla="*/ 329035 h 1602377"/>
              <a:gd name="connsiteX134" fmla="*/ 4159472 w 4188999"/>
              <a:gd name="connsiteY134" fmla="*/ 329035 h 1602377"/>
              <a:gd name="connsiteX135" fmla="*/ 3946684 w 4188999"/>
              <a:gd name="connsiteY135" fmla="*/ 184923 h 1602377"/>
              <a:gd name="connsiteX136" fmla="*/ 3746278 w 4188999"/>
              <a:gd name="connsiteY136" fmla="*/ 331024 h 1602377"/>
              <a:gd name="connsiteX137" fmla="*/ 3910394 w 4188999"/>
              <a:gd name="connsiteY137" fmla="*/ 475136 h 1602377"/>
              <a:gd name="connsiteX138" fmla="*/ 3967639 w 4188999"/>
              <a:gd name="connsiteY138" fmla="*/ 487446 h 1602377"/>
              <a:gd name="connsiteX139" fmla="*/ 4061174 w 4188999"/>
              <a:gd name="connsiteY139" fmla="*/ 550980 h 1602377"/>
              <a:gd name="connsiteX140" fmla="*/ 3966686 w 4188999"/>
              <a:gd name="connsiteY140" fmla="*/ 613568 h 1602377"/>
              <a:gd name="connsiteX141" fmla="*/ 3851243 w 4188999"/>
              <a:gd name="connsiteY141" fmla="*/ 532043 h 1602377"/>
              <a:gd name="connsiteX142" fmla="*/ 3729133 w 4188999"/>
              <a:gd name="connsiteY142" fmla="*/ 532043 h 1602377"/>
              <a:gd name="connsiteX143" fmla="*/ 3960971 w 4188999"/>
              <a:gd name="connsiteY143" fmla="*/ 697081 h 1602377"/>
              <a:gd name="connsiteX144" fmla="*/ 3307747 w 4188999"/>
              <a:gd name="connsiteY144" fmla="*/ 390771 h 1602377"/>
              <a:gd name="connsiteX145" fmla="*/ 3437478 w 4188999"/>
              <a:gd name="connsiteY145" fmla="*/ 274117 h 1602377"/>
              <a:gd name="connsiteX146" fmla="*/ 3566255 w 4188999"/>
              <a:gd name="connsiteY146" fmla="*/ 390771 h 1602377"/>
              <a:gd name="connsiteX147" fmla="*/ 3307747 w 4188999"/>
              <a:gd name="connsiteY147" fmla="*/ 390771 h 1602377"/>
              <a:gd name="connsiteX148" fmla="*/ 3442240 w 4188999"/>
              <a:gd name="connsiteY148" fmla="*/ 697081 h 1602377"/>
              <a:gd name="connsiteX149" fmla="*/ 3666458 w 4188999"/>
              <a:gd name="connsiteY149" fmla="*/ 556756 h 1602377"/>
              <a:gd name="connsiteX150" fmla="*/ 3546253 w 4188999"/>
              <a:gd name="connsiteY150" fmla="*/ 556756 h 1602377"/>
              <a:gd name="connsiteX151" fmla="*/ 3444145 w 4188999"/>
              <a:gd name="connsiteY151" fmla="*/ 607981 h 1602377"/>
              <a:gd name="connsiteX152" fmla="*/ 3305842 w 4188999"/>
              <a:gd name="connsiteY152" fmla="*/ 473337 h 1602377"/>
              <a:gd name="connsiteX153" fmla="*/ 3679889 w 4188999"/>
              <a:gd name="connsiteY153" fmla="*/ 473337 h 1602377"/>
              <a:gd name="connsiteX154" fmla="*/ 3434715 w 4188999"/>
              <a:gd name="connsiteY154" fmla="*/ 184070 h 1602377"/>
              <a:gd name="connsiteX155" fmla="*/ 3190494 w 4188999"/>
              <a:gd name="connsiteY155" fmla="*/ 441996 h 1602377"/>
              <a:gd name="connsiteX156" fmla="*/ 3442240 w 4188999"/>
              <a:gd name="connsiteY156" fmla="*/ 697081 h 1602377"/>
              <a:gd name="connsiteX157" fmla="*/ 2968371 w 4188999"/>
              <a:gd name="connsiteY157" fmla="*/ 74897 h 1602377"/>
              <a:gd name="connsiteX158" fmla="*/ 3042761 w 4188999"/>
              <a:gd name="connsiteY158" fmla="*/ 148847 h 1602377"/>
              <a:gd name="connsiteX159" fmla="*/ 3117152 w 4188999"/>
              <a:gd name="connsiteY159" fmla="*/ 74897 h 1602377"/>
              <a:gd name="connsiteX160" fmla="*/ 3042761 w 4188999"/>
              <a:gd name="connsiteY160" fmla="*/ 0 h 1602377"/>
              <a:gd name="connsiteX161" fmla="*/ 2968371 w 4188999"/>
              <a:gd name="connsiteY161" fmla="*/ 74897 h 1602377"/>
              <a:gd name="connsiteX162" fmla="*/ 2986469 w 4188999"/>
              <a:gd name="connsiteY162" fmla="*/ 682878 h 1602377"/>
              <a:gd name="connsiteX163" fmla="*/ 3099054 w 4188999"/>
              <a:gd name="connsiteY163" fmla="*/ 682878 h 1602377"/>
              <a:gd name="connsiteX164" fmla="*/ 3099054 w 4188999"/>
              <a:gd name="connsiteY164" fmla="*/ 198179 h 1602377"/>
              <a:gd name="connsiteX165" fmla="*/ 2986469 w 4188999"/>
              <a:gd name="connsiteY165" fmla="*/ 198179 h 1602377"/>
              <a:gd name="connsiteX166" fmla="*/ 2986469 w 4188999"/>
              <a:gd name="connsiteY166" fmla="*/ 682878 h 1602377"/>
              <a:gd name="connsiteX167" fmla="*/ 2628995 w 4188999"/>
              <a:gd name="connsiteY167" fmla="*/ 682878 h 1602377"/>
              <a:gd name="connsiteX168" fmla="*/ 2742533 w 4188999"/>
              <a:gd name="connsiteY168" fmla="*/ 682878 h 1602377"/>
              <a:gd name="connsiteX169" fmla="*/ 2742533 w 4188999"/>
              <a:gd name="connsiteY169" fmla="*/ 463774 h 1602377"/>
              <a:gd name="connsiteX170" fmla="*/ 2826449 w 4188999"/>
              <a:gd name="connsiteY170" fmla="*/ 299682 h 1602377"/>
              <a:gd name="connsiteX171" fmla="*/ 2913316 w 4188999"/>
              <a:gd name="connsiteY171" fmla="*/ 292108 h 1602377"/>
              <a:gd name="connsiteX172" fmla="*/ 2913316 w 4188999"/>
              <a:gd name="connsiteY172" fmla="*/ 183976 h 1602377"/>
              <a:gd name="connsiteX173" fmla="*/ 2739676 w 4188999"/>
              <a:gd name="connsiteY173" fmla="*/ 297789 h 1602377"/>
              <a:gd name="connsiteX174" fmla="*/ 2739676 w 4188999"/>
              <a:gd name="connsiteY174" fmla="*/ 198179 h 1602377"/>
              <a:gd name="connsiteX175" fmla="*/ 2628995 w 4188999"/>
              <a:gd name="connsiteY175" fmla="*/ 198179 h 1602377"/>
              <a:gd name="connsiteX176" fmla="*/ 2628995 w 4188999"/>
              <a:gd name="connsiteY176" fmla="*/ 682878 h 1602377"/>
              <a:gd name="connsiteX177" fmla="*/ 2140744 w 4188999"/>
              <a:gd name="connsiteY177" fmla="*/ 440102 h 1602377"/>
              <a:gd name="connsiteX178" fmla="*/ 2264759 w 4188999"/>
              <a:gd name="connsiteY178" fmla="*/ 275064 h 1602377"/>
              <a:gd name="connsiteX179" fmla="*/ 2392585 w 4188999"/>
              <a:gd name="connsiteY179" fmla="*/ 440102 h 1602377"/>
              <a:gd name="connsiteX180" fmla="*/ 2264759 w 4188999"/>
              <a:gd name="connsiteY180" fmla="*/ 607034 h 1602377"/>
              <a:gd name="connsiteX181" fmla="*/ 2140744 w 4188999"/>
              <a:gd name="connsiteY181" fmla="*/ 440102 h 1602377"/>
              <a:gd name="connsiteX182" fmla="*/ 2242852 w 4188999"/>
              <a:gd name="connsiteY182" fmla="*/ 697081 h 1602377"/>
              <a:gd name="connsiteX183" fmla="*/ 2390775 w 4188999"/>
              <a:gd name="connsiteY183" fmla="*/ 622184 h 1602377"/>
              <a:gd name="connsiteX184" fmla="*/ 2390775 w 4188999"/>
              <a:gd name="connsiteY184" fmla="*/ 682878 h 1602377"/>
              <a:gd name="connsiteX185" fmla="*/ 2505266 w 4188999"/>
              <a:gd name="connsiteY185" fmla="*/ 682878 h 1602377"/>
              <a:gd name="connsiteX186" fmla="*/ 2505266 w 4188999"/>
              <a:gd name="connsiteY186" fmla="*/ 198179 h 1602377"/>
              <a:gd name="connsiteX187" fmla="*/ 2390775 w 4188999"/>
              <a:gd name="connsiteY187" fmla="*/ 198179 h 1602377"/>
              <a:gd name="connsiteX188" fmla="*/ 2390775 w 4188999"/>
              <a:gd name="connsiteY188" fmla="*/ 260766 h 1602377"/>
              <a:gd name="connsiteX189" fmla="*/ 2242852 w 4188999"/>
              <a:gd name="connsiteY189" fmla="*/ 183976 h 1602377"/>
              <a:gd name="connsiteX190" fmla="*/ 2024348 w 4188999"/>
              <a:gd name="connsiteY190" fmla="*/ 440008 h 1602377"/>
              <a:gd name="connsiteX191" fmla="*/ 2242852 w 4188999"/>
              <a:gd name="connsiteY191" fmla="*/ 697081 h 1602377"/>
              <a:gd name="connsiteX192" fmla="*/ 1683068 w 4188999"/>
              <a:gd name="connsiteY192" fmla="*/ 697081 h 1602377"/>
              <a:gd name="connsiteX193" fmla="*/ 1820418 w 4188999"/>
              <a:gd name="connsiteY193" fmla="*/ 623131 h 1602377"/>
              <a:gd name="connsiteX194" fmla="*/ 1820418 w 4188999"/>
              <a:gd name="connsiteY194" fmla="*/ 682878 h 1602377"/>
              <a:gd name="connsiteX195" fmla="*/ 1932051 w 4188999"/>
              <a:gd name="connsiteY195" fmla="*/ 682878 h 1602377"/>
              <a:gd name="connsiteX196" fmla="*/ 1932051 w 4188999"/>
              <a:gd name="connsiteY196" fmla="*/ 198179 h 1602377"/>
              <a:gd name="connsiteX197" fmla="*/ 1818513 w 4188999"/>
              <a:gd name="connsiteY197" fmla="*/ 198179 h 1602377"/>
              <a:gd name="connsiteX198" fmla="*/ 1818513 w 4188999"/>
              <a:gd name="connsiteY198" fmla="*/ 466615 h 1602377"/>
              <a:gd name="connsiteX199" fmla="*/ 1716405 w 4188999"/>
              <a:gd name="connsiteY199" fmla="*/ 604099 h 1602377"/>
              <a:gd name="connsiteX200" fmla="*/ 1634395 w 4188999"/>
              <a:gd name="connsiteY200" fmla="*/ 501649 h 1602377"/>
              <a:gd name="connsiteX201" fmla="*/ 1634395 w 4188999"/>
              <a:gd name="connsiteY201" fmla="*/ 198179 h 1602377"/>
              <a:gd name="connsiteX202" fmla="*/ 1520857 w 4188999"/>
              <a:gd name="connsiteY202" fmla="*/ 198179 h 1602377"/>
              <a:gd name="connsiteX203" fmla="*/ 1520857 w 4188999"/>
              <a:gd name="connsiteY203" fmla="*/ 518787 h 1602377"/>
              <a:gd name="connsiteX204" fmla="*/ 1683068 w 4188999"/>
              <a:gd name="connsiteY204" fmla="*/ 697081 h 1602377"/>
              <a:gd name="connsiteX205" fmla="*/ 1368552 w 4188999"/>
              <a:gd name="connsiteY205" fmla="*/ 687613 h 1602377"/>
              <a:gd name="connsiteX206" fmla="*/ 1441037 w 4188999"/>
              <a:gd name="connsiteY206" fmla="*/ 678144 h 1602377"/>
              <a:gd name="connsiteX207" fmla="*/ 1441037 w 4188999"/>
              <a:gd name="connsiteY207" fmla="*/ 595577 h 1602377"/>
              <a:gd name="connsiteX208" fmla="*/ 1399032 w 4188999"/>
              <a:gd name="connsiteY208" fmla="*/ 600312 h 1602377"/>
              <a:gd name="connsiteX209" fmla="*/ 1334167 w 4188999"/>
              <a:gd name="connsiteY209" fmla="*/ 523521 h 1602377"/>
              <a:gd name="connsiteX210" fmla="*/ 1334167 w 4188999"/>
              <a:gd name="connsiteY210" fmla="*/ 286426 h 1602377"/>
              <a:gd name="connsiteX211" fmla="*/ 1431512 w 4188999"/>
              <a:gd name="connsiteY211" fmla="*/ 286426 h 1602377"/>
              <a:gd name="connsiteX212" fmla="*/ 1431512 w 4188999"/>
              <a:gd name="connsiteY212" fmla="*/ 198179 h 1602377"/>
              <a:gd name="connsiteX213" fmla="*/ 1334167 w 4188999"/>
              <a:gd name="connsiteY213" fmla="*/ 198179 h 1602377"/>
              <a:gd name="connsiteX214" fmla="*/ 1334167 w 4188999"/>
              <a:gd name="connsiteY214" fmla="*/ 55960 h 1602377"/>
              <a:gd name="connsiteX215" fmla="*/ 1223486 w 4188999"/>
              <a:gd name="connsiteY215" fmla="*/ 55960 h 1602377"/>
              <a:gd name="connsiteX216" fmla="*/ 1223486 w 4188999"/>
              <a:gd name="connsiteY216" fmla="*/ 198179 h 1602377"/>
              <a:gd name="connsiteX217" fmla="*/ 1140524 w 4188999"/>
              <a:gd name="connsiteY217" fmla="*/ 198179 h 1602377"/>
              <a:gd name="connsiteX218" fmla="*/ 1140524 w 4188999"/>
              <a:gd name="connsiteY218" fmla="*/ 286426 h 1602377"/>
              <a:gd name="connsiteX219" fmla="*/ 1223486 w 4188999"/>
              <a:gd name="connsiteY219" fmla="*/ 286426 h 1602377"/>
              <a:gd name="connsiteX220" fmla="*/ 1223486 w 4188999"/>
              <a:gd name="connsiteY220" fmla="*/ 544352 h 1602377"/>
              <a:gd name="connsiteX221" fmla="*/ 1368552 w 4188999"/>
              <a:gd name="connsiteY221" fmla="*/ 687613 h 1602377"/>
              <a:gd name="connsiteX222" fmla="*/ 884111 w 4188999"/>
              <a:gd name="connsiteY222" fmla="*/ 697081 h 1602377"/>
              <a:gd name="connsiteX223" fmla="*/ 1106424 w 4188999"/>
              <a:gd name="connsiteY223" fmla="*/ 530149 h 1602377"/>
              <a:gd name="connsiteX224" fmla="*/ 993838 w 4188999"/>
              <a:gd name="connsiteY224" fmla="*/ 530149 h 1602377"/>
              <a:gd name="connsiteX225" fmla="*/ 886015 w 4188999"/>
              <a:gd name="connsiteY225" fmla="*/ 604099 h 1602377"/>
              <a:gd name="connsiteX226" fmla="*/ 761048 w 4188999"/>
              <a:gd name="connsiteY226" fmla="*/ 441901 h 1602377"/>
              <a:gd name="connsiteX227" fmla="*/ 888873 w 4188999"/>
              <a:gd name="connsiteY227" fmla="*/ 277810 h 1602377"/>
              <a:gd name="connsiteX228" fmla="*/ 993838 w 4188999"/>
              <a:gd name="connsiteY228" fmla="*/ 351760 h 1602377"/>
              <a:gd name="connsiteX229" fmla="*/ 1105472 w 4188999"/>
              <a:gd name="connsiteY229" fmla="*/ 351760 h 1602377"/>
              <a:gd name="connsiteX230" fmla="*/ 886968 w 4188999"/>
              <a:gd name="connsiteY230" fmla="*/ 184828 h 1602377"/>
              <a:gd name="connsiteX231" fmla="*/ 641795 w 4188999"/>
              <a:gd name="connsiteY231" fmla="*/ 441807 h 1602377"/>
              <a:gd name="connsiteX232" fmla="*/ 884111 w 4188999"/>
              <a:gd name="connsiteY232" fmla="*/ 697081 h 1602377"/>
              <a:gd name="connsiteX233" fmla="*/ 208026 w 4188999"/>
              <a:gd name="connsiteY233" fmla="*/ 444837 h 1602377"/>
              <a:gd name="connsiteX234" fmla="*/ 252889 w 4188999"/>
              <a:gd name="connsiteY234" fmla="*/ 314927 h 1602377"/>
              <a:gd name="connsiteX235" fmla="*/ 312039 w 4188999"/>
              <a:gd name="connsiteY235" fmla="*/ 143261 h 1602377"/>
              <a:gd name="connsiteX236" fmla="*/ 312992 w 4188999"/>
              <a:gd name="connsiteY236" fmla="*/ 143261 h 1602377"/>
              <a:gd name="connsiteX237" fmla="*/ 372142 w 4188999"/>
              <a:gd name="connsiteY237" fmla="*/ 313980 h 1602377"/>
              <a:gd name="connsiteX238" fmla="*/ 417005 w 4188999"/>
              <a:gd name="connsiteY238" fmla="*/ 444837 h 1602377"/>
              <a:gd name="connsiteX239" fmla="*/ 208026 w 4188999"/>
              <a:gd name="connsiteY239" fmla="*/ 444837 h 1602377"/>
              <a:gd name="connsiteX240" fmla="*/ 0 w 4188999"/>
              <a:gd name="connsiteY240" fmla="*/ 682878 h 1602377"/>
              <a:gd name="connsiteX241" fmla="*/ 124968 w 4188999"/>
              <a:gd name="connsiteY241" fmla="*/ 682878 h 1602377"/>
              <a:gd name="connsiteX242" fmla="*/ 172688 w 4188999"/>
              <a:gd name="connsiteY242" fmla="*/ 544447 h 1602377"/>
              <a:gd name="connsiteX243" fmla="*/ 451295 w 4188999"/>
              <a:gd name="connsiteY243" fmla="*/ 544447 h 1602377"/>
              <a:gd name="connsiteX244" fmla="*/ 499015 w 4188999"/>
              <a:gd name="connsiteY244" fmla="*/ 682878 h 1602377"/>
              <a:gd name="connsiteX245" fmla="*/ 626840 w 4188999"/>
              <a:gd name="connsiteY245" fmla="*/ 682878 h 1602377"/>
              <a:gd name="connsiteX246" fmla="*/ 380714 w 4188999"/>
              <a:gd name="connsiteY246" fmla="*/ 18937 h 1602377"/>
              <a:gd name="connsiteX247" fmla="*/ 248984 w 4188999"/>
              <a:gd name="connsiteY247" fmla="*/ 18937 h 1602377"/>
              <a:gd name="connsiteX248" fmla="*/ 0 w 4188999"/>
              <a:gd name="connsiteY248" fmla="*/ 682878 h 1602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4188999" h="1602377">
                <a:moveTo>
                  <a:pt x="4115562" y="1595750"/>
                </a:moveTo>
                <a:cubicBezTo>
                  <a:pt x="4155662" y="1595750"/>
                  <a:pt x="4189000" y="1563462"/>
                  <a:pt x="4189000" y="1522747"/>
                </a:cubicBezTo>
                <a:cubicBezTo>
                  <a:pt x="4189000" y="1482884"/>
                  <a:pt x="4155567" y="1450690"/>
                  <a:pt x="4115562" y="1450690"/>
                </a:cubicBezTo>
                <a:cubicBezTo>
                  <a:pt x="4075462" y="1450690"/>
                  <a:pt x="4042124" y="1482978"/>
                  <a:pt x="4042124" y="1522747"/>
                </a:cubicBezTo>
                <a:cubicBezTo>
                  <a:pt x="4042124" y="1563556"/>
                  <a:pt x="4075462" y="1595750"/>
                  <a:pt x="4115562" y="1595750"/>
                </a:cubicBezTo>
                <a:moveTo>
                  <a:pt x="3601307" y="1296067"/>
                </a:moveTo>
                <a:cubicBezTo>
                  <a:pt x="3611785" y="1227798"/>
                  <a:pt x="3664268" y="1179414"/>
                  <a:pt x="3731038" y="1179414"/>
                </a:cubicBezTo>
                <a:cubicBezTo>
                  <a:pt x="3803523" y="1179414"/>
                  <a:pt x="3849338" y="1225905"/>
                  <a:pt x="3859816" y="1296067"/>
                </a:cubicBezTo>
                <a:lnTo>
                  <a:pt x="3601307" y="1296067"/>
                </a:lnTo>
                <a:close/>
                <a:moveTo>
                  <a:pt x="3735800" y="1602378"/>
                </a:moveTo>
                <a:cubicBezTo>
                  <a:pt x="3856006" y="1602378"/>
                  <a:pt x="3934206" y="1544524"/>
                  <a:pt x="3960019" y="1462053"/>
                </a:cubicBezTo>
                <a:lnTo>
                  <a:pt x="3839813" y="1462053"/>
                </a:lnTo>
                <a:cubicBezTo>
                  <a:pt x="3824573" y="1490459"/>
                  <a:pt x="3793046" y="1513278"/>
                  <a:pt x="3737705" y="1513278"/>
                </a:cubicBezTo>
                <a:cubicBezTo>
                  <a:pt x="3661410" y="1513278"/>
                  <a:pt x="3605117" y="1459212"/>
                  <a:pt x="3599403" y="1378634"/>
                </a:cubicBezTo>
                <a:lnTo>
                  <a:pt x="3973354" y="1378634"/>
                </a:lnTo>
                <a:cubicBezTo>
                  <a:pt x="3971449" y="1194658"/>
                  <a:pt x="3874103" y="1089367"/>
                  <a:pt x="3728180" y="1089367"/>
                </a:cubicBezTo>
                <a:cubicBezTo>
                  <a:pt x="3595592" y="1089367"/>
                  <a:pt x="3483959" y="1195605"/>
                  <a:pt x="3483959" y="1347387"/>
                </a:cubicBezTo>
                <a:cubicBezTo>
                  <a:pt x="3483959" y="1500022"/>
                  <a:pt x="3580353" y="1602378"/>
                  <a:pt x="3735800" y="1602378"/>
                </a:cubicBezTo>
                <a:moveTo>
                  <a:pt x="3363754" y="1592909"/>
                </a:moveTo>
                <a:cubicBezTo>
                  <a:pt x="3390424" y="1592909"/>
                  <a:pt x="3420047" y="1589122"/>
                  <a:pt x="3436239" y="1583441"/>
                </a:cubicBezTo>
                <a:lnTo>
                  <a:pt x="3436239" y="1500969"/>
                </a:lnTo>
                <a:cubicBezTo>
                  <a:pt x="3420047" y="1503809"/>
                  <a:pt x="3405664" y="1505703"/>
                  <a:pt x="3394234" y="1505703"/>
                </a:cubicBezTo>
                <a:cubicBezTo>
                  <a:pt x="3346514" y="1505703"/>
                  <a:pt x="3329369" y="1479191"/>
                  <a:pt x="3329369" y="1428912"/>
                </a:cubicBezTo>
                <a:lnTo>
                  <a:pt x="3329369" y="1191818"/>
                </a:lnTo>
                <a:lnTo>
                  <a:pt x="3426714" y="1191818"/>
                </a:lnTo>
                <a:lnTo>
                  <a:pt x="3426714" y="1103570"/>
                </a:lnTo>
                <a:lnTo>
                  <a:pt x="3329369" y="1103570"/>
                </a:lnTo>
                <a:lnTo>
                  <a:pt x="3329369" y="961256"/>
                </a:lnTo>
                <a:lnTo>
                  <a:pt x="3218688" y="961256"/>
                </a:lnTo>
                <a:lnTo>
                  <a:pt x="3218688" y="1103570"/>
                </a:lnTo>
                <a:lnTo>
                  <a:pt x="3135725" y="1103570"/>
                </a:lnTo>
                <a:lnTo>
                  <a:pt x="3135725" y="1191818"/>
                </a:lnTo>
                <a:lnTo>
                  <a:pt x="3218688" y="1191818"/>
                </a:lnTo>
                <a:lnTo>
                  <a:pt x="3218688" y="1449743"/>
                </a:lnTo>
                <a:cubicBezTo>
                  <a:pt x="3218688" y="1556928"/>
                  <a:pt x="3284601" y="1592909"/>
                  <a:pt x="3363754" y="1592909"/>
                </a:cubicBezTo>
                <a:moveTo>
                  <a:pt x="2815209" y="1602378"/>
                </a:moveTo>
                <a:cubicBezTo>
                  <a:pt x="2879122" y="1602378"/>
                  <a:pt x="2925890" y="1576813"/>
                  <a:pt x="2952560" y="1528428"/>
                </a:cubicBezTo>
                <a:lnTo>
                  <a:pt x="2952560" y="1588175"/>
                </a:lnTo>
                <a:lnTo>
                  <a:pt x="3064193" y="1588175"/>
                </a:lnTo>
                <a:lnTo>
                  <a:pt x="3064193" y="1103570"/>
                </a:lnTo>
                <a:lnTo>
                  <a:pt x="2950655" y="1103570"/>
                </a:lnTo>
                <a:lnTo>
                  <a:pt x="2950655" y="1372006"/>
                </a:lnTo>
                <a:cubicBezTo>
                  <a:pt x="2950655" y="1469722"/>
                  <a:pt x="2899124" y="1509490"/>
                  <a:pt x="2848547" y="1509490"/>
                </a:cubicBezTo>
                <a:cubicBezTo>
                  <a:pt x="2791301" y="1509490"/>
                  <a:pt x="2766536" y="1471521"/>
                  <a:pt x="2766536" y="1407040"/>
                </a:cubicBezTo>
                <a:lnTo>
                  <a:pt x="2766536" y="1103570"/>
                </a:lnTo>
                <a:lnTo>
                  <a:pt x="2652998" y="1103570"/>
                </a:lnTo>
                <a:lnTo>
                  <a:pt x="2652998" y="1424178"/>
                </a:lnTo>
                <a:cubicBezTo>
                  <a:pt x="2652998" y="1541684"/>
                  <a:pt x="2719769" y="1602378"/>
                  <a:pt x="2815209" y="1602378"/>
                </a:cubicBezTo>
                <a:moveTo>
                  <a:pt x="2499360" y="1592909"/>
                </a:moveTo>
                <a:cubicBezTo>
                  <a:pt x="2526030" y="1592909"/>
                  <a:pt x="2555653" y="1589122"/>
                  <a:pt x="2571845" y="1583441"/>
                </a:cubicBezTo>
                <a:lnTo>
                  <a:pt x="2571845" y="1500969"/>
                </a:lnTo>
                <a:cubicBezTo>
                  <a:pt x="2555653" y="1503809"/>
                  <a:pt x="2541270" y="1505703"/>
                  <a:pt x="2529840" y="1505703"/>
                </a:cubicBezTo>
                <a:cubicBezTo>
                  <a:pt x="2482120" y="1505703"/>
                  <a:pt x="2464975" y="1479191"/>
                  <a:pt x="2464975" y="1428912"/>
                </a:cubicBezTo>
                <a:lnTo>
                  <a:pt x="2464975" y="1191818"/>
                </a:lnTo>
                <a:lnTo>
                  <a:pt x="2562320" y="1191818"/>
                </a:lnTo>
                <a:lnTo>
                  <a:pt x="2562320" y="1103570"/>
                </a:lnTo>
                <a:lnTo>
                  <a:pt x="2465070" y="1103570"/>
                </a:lnTo>
                <a:lnTo>
                  <a:pt x="2465070" y="961256"/>
                </a:lnTo>
                <a:lnTo>
                  <a:pt x="2354390" y="961256"/>
                </a:lnTo>
                <a:lnTo>
                  <a:pt x="2354390" y="1103570"/>
                </a:lnTo>
                <a:lnTo>
                  <a:pt x="2271427" y="1103570"/>
                </a:lnTo>
                <a:lnTo>
                  <a:pt x="2271427" y="1191818"/>
                </a:lnTo>
                <a:lnTo>
                  <a:pt x="2354390" y="1191818"/>
                </a:lnTo>
                <a:lnTo>
                  <a:pt x="2354390" y="1449743"/>
                </a:lnTo>
                <a:cubicBezTo>
                  <a:pt x="2354390" y="1556928"/>
                  <a:pt x="2420207" y="1592909"/>
                  <a:pt x="2499360" y="1592909"/>
                </a:cubicBezTo>
                <a:moveTo>
                  <a:pt x="2069116" y="980194"/>
                </a:moveTo>
                <a:cubicBezTo>
                  <a:pt x="2069116" y="1021003"/>
                  <a:pt x="2102549" y="1054144"/>
                  <a:pt x="2143506" y="1054144"/>
                </a:cubicBezTo>
                <a:cubicBezTo>
                  <a:pt x="2184559" y="1054144"/>
                  <a:pt x="2217896" y="1020909"/>
                  <a:pt x="2217896" y="980194"/>
                </a:cubicBezTo>
                <a:cubicBezTo>
                  <a:pt x="2217896" y="938437"/>
                  <a:pt x="2184464" y="905297"/>
                  <a:pt x="2143506" y="905297"/>
                </a:cubicBezTo>
                <a:cubicBezTo>
                  <a:pt x="2102549" y="905297"/>
                  <a:pt x="2069116" y="938532"/>
                  <a:pt x="2069116" y="980194"/>
                </a:cubicBezTo>
                <a:moveTo>
                  <a:pt x="2087213" y="1588175"/>
                </a:moveTo>
                <a:lnTo>
                  <a:pt x="2199799" y="1588175"/>
                </a:lnTo>
                <a:lnTo>
                  <a:pt x="2199799" y="1103570"/>
                </a:lnTo>
                <a:lnTo>
                  <a:pt x="2087213" y="1103570"/>
                </a:lnTo>
                <a:lnTo>
                  <a:pt x="2087213" y="1588175"/>
                </a:lnTo>
                <a:close/>
                <a:moveTo>
                  <a:pt x="1928908" y="1592909"/>
                </a:moveTo>
                <a:cubicBezTo>
                  <a:pt x="1955578" y="1592909"/>
                  <a:pt x="1985201" y="1589122"/>
                  <a:pt x="2001393" y="1583441"/>
                </a:cubicBezTo>
                <a:lnTo>
                  <a:pt x="2001393" y="1500969"/>
                </a:lnTo>
                <a:cubicBezTo>
                  <a:pt x="1985201" y="1503809"/>
                  <a:pt x="1970818" y="1505703"/>
                  <a:pt x="1959388" y="1505703"/>
                </a:cubicBezTo>
                <a:cubicBezTo>
                  <a:pt x="1911668" y="1505703"/>
                  <a:pt x="1894523" y="1479191"/>
                  <a:pt x="1894523" y="1428912"/>
                </a:cubicBezTo>
                <a:lnTo>
                  <a:pt x="1894523" y="1191818"/>
                </a:lnTo>
                <a:lnTo>
                  <a:pt x="1991868" y="1191818"/>
                </a:lnTo>
                <a:lnTo>
                  <a:pt x="1991868" y="1103570"/>
                </a:lnTo>
                <a:lnTo>
                  <a:pt x="1894523" y="1103570"/>
                </a:lnTo>
                <a:lnTo>
                  <a:pt x="1894523" y="961256"/>
                </a:lnTo>
                <a:lnTo>
                  <a:pt x="1783842" y="961256"/>
                </a:lnTo>
                <a:lnTo>
                  <a:pt x="1783842" y="1103570"/>
                </a:lnTo>
                <a:lnTo>
                  <a:pt x="1700879" y="1103570"/>
                </a:lnTo>
                <a:lnTo>
                  <a:pt x="1700879" y="1191818"/>
                </a:lnTo>
                <a:lnTo>
                  <a:pt x="1783842" y="1191818"/>
                </a:lnTo>
                <a:lnTo>
                  <a:pt x="1783842" y="1449743"/>
                </a:lnTo>
                <a:cubicBezTo>
                  <a:pt x="1783842" y="1556928"/>
                  <a:pt x="1849660" y="1592909"/>
                  <a:pt x="1928908" y="1592909"/>
                </a:cubicBezTo>
                <a:moveTo>
                  <a:pt x="1450848" y="1602378"/>
                </a:moveTo>
                <a:cubicBezTo>
                  <a:pt x="1573911" y="1602378"/>
                  <a:pt x="1666494" y="1541684"/>
                  <a:pt x="1666494" y="1444914"/>
                </a:cubicBezTo>
                <a:cubicBezTo>
                  <a:pt x="1666494" y="1360549"/>
                  <a:pt x="1595914" y="1322579"/>
                  <a:pt x="1488091" y="1298813"/>
                </a:cubicBezTo>
                <a:lnTo>
                  <a:pt x="1428941" y="1285557"/>
                </a:lnTo>
                <a:cubicBezTo>
                  <a:pt x="1374553" y="1274195"/>
                  <a:pt x="1351693" y="1260939"/>
                  <a:pt x="1351693" y="1229598"/>
                </a:cubicBezTo>
                <a:cubicBezTo>
                  <a:pt x="1351693" y="1194469"/>
                  <a:pt x="1387031" y="1172691"/>
                  <a:pt x="1435608" y="1172691"/>
                </a:cubicBezTo>
                <a:cubicBezTo>
                  <a:pt x="1489996" y="1172691"/>
                  <a:pt x="1524381" y="1195416"/>
                  <a:pt x="1535811" y="1234332"/>
                </a:cubicBezTo>
                <a:lnTo>
                  <a:pt x="1649349" y="1234332"/>
                </a:lnTo>
                <a:cubicBezTo>
                  <a:pt x="1637919" y="1155647"/>
                  <a:pt x="1566386" y="1090219"/>
                  <a:pt x="1436561" y="1090219"/>
                </a:cubicBezTo>
                <a:cubicBezTo>
                  <a:pt x="1318260" y="1090219"/>
                  <a:pt x="1236155" y="1150913"/>
                  <a:pt x="1236155" y="1236320"/>
                </a:cubicBezTo>
                <a:cubicBezTo>
                  <a:pt x="1236155" y="1316898"/>
                  <a:pt x="1294352" y="1357708"/>
                  <a:pt x="1400270" y="1380433"/>
                </a:cubicBezTo>
                <a:lnTo>
                  <a:pt x="1457516" y="1392742"/>
                </a:lnTo>
                <a:cubicBezTo>
                  <a:pt x="1526191" y="1406945"/>
                  <a:pt x="1551051" y="1423137"/>
                  <a:pt x="1551051" y="1456277"/>
                </a:cubicBezTo>
                <a:cubicBezTo>
                  <a:pt x="1551051" y="1496140"/>
                  <a:pt x="1511903" y="1518864"/>
                  <a:pt x="1456563" y="1518864"/>
                </a:cubicBezTo>
                <a:cubicBezTo>
                  <a:pt x="1386935" y="1518864"/>
                  <a:pt x="1349693" y="1485629"/>
                  <a:pt x="1341120" y="1437339"/>
                </a:cubicBezTo>
                <a:lnTo>
                  <a:pt x="1219010" y="1437339"/>
                </a:lnTo>
                <a:cubicBezTo>
                  <a:pt x="1226630" y="1534109"/>
                  <a:pt x="1309688" y="1602378"/>
                  <a:pt x="1450848" y="1602378"/>
                </a:cubicBezTo>
                <a:moveTo>
                  <a:pt x="720090" y="1588175"/>
                </a:moveTo>
                <a:lnTo>
                  <a:pt x="833628" y="1588175"/>
                </a:lnTo>
                <a:lnTo>
                  <a:pt x="833628" y="1317845"/>
                </a:lnTo>
                <a:cubicBezTo>
                  <a:pt x="833628" y="1222023"/>
                  <a:pt x="887063" y="1182254"/>
                  <a:pt x="943356" y="1182254"/>
                </a:cubicBezTo>
                <a:cubicBezTo>
                  <a:pt x="1002506" y="1182254"/>
                  <a:pt x="1023461" y="1222117"/>
                  <a:pt x="1023461" y="1275236"/>
                </a:cubicBezTo>
                <a:lnTo>
                  <a:pt x="1023461" y="1588175"/>
                </a:lnTo>
                <a:lnTo>
                  <a:pt x="1137952" y="1588175"/>
                </a:lnTo>
                <a:lnTo>
                  <a:pt x="1137952" y="1265673"/>
                </a:lnTo>
                <a:cubicBezTo>
                  <a:pt x="1137952" y="1151860"/>
                  <a:pt x="1074039" y="1089272"/>
                  <a:pt x="975741" y="1089272"/>
                </a:cubicBezTo>
                <a:cubicBezTo>
                  <a:pt x="905161" y="1089272"/>
                  <a:pt x="856488" y="1125348"/>
                  <a:pt x="830675" y="1166063"/>
                </a:cubicBezTo>
                <a:lnTo>
                  <a:pt x="830675" y="1103475"/>
                </a:lnTo>
                <a:lnTo>
                  <a:pt x="720090" y="1103475"/>
                </a:lnTo>
                <a:lnTo>
                  <a:pt x="720090" y="1588175"/>
                </a:lnTo>
                <a:close/>
                <a:moveTo>
                  <a:pt x="471964" y="1588175"/>
                </a:moveTo>
                <a:lnTo>
                  <a:pt x="591217" y="1588175"/>
                </a:lnTo>
                <a:lnTo>
                  <a:pt x="591217" y="924329"/>
                </a:lnTo>
                <a:lnTo>
                  <a:pt x="471964" y="924329"/>
                </a:lnTo>
                <a:lnTo>
                  <a:pt x="471964" y="1588175"/>
                </a:lnTo>
                <a:close/>
                <a:moveTo>
                  <a:pt x="3960971" y="697081"/>
                </a:moveTo>
                <a:cubicBezTo>
                  <a:pt x="4084034" y="697081"/>
                  <a:pt x="4176617" y="636387"/>
                  <a:pt x="4176617" y="539618"/>
                </a:cubicBezTo>
                <a:cubicBezTo>
                  <a:pt x="4176617" y="455157"/>
                  <a:pt x="4106037" y="417283"/>
                  <a:pt x="3998214" y="393517"/>
                </a:cubicBezTo>
                <a:lnTo>
                  <a:pt x="3939064" y="380261"/>
                </a:lnTo>
                <a:cubicBezTo>
                  <a:pt x="3884676" y="368898"/>
                  <a:pt x="3861816" y="355642"/>
                  <a:pt x="3861816" y="324301"/>
                </a:cubicBezTo>
                <a:cubicBezTo>
                  <a:pt x="3861816" y="289172"/>
                  <a:pt x="3897154" y="267394"/>
                  <a:pt x="3945731" y="267394"/>
                </a:cubicBezTo>
                <a:cubicBezTo>
                  <a:pt x="4000119" y="267394"/>
                  <a:pt x="4034504" y="290119"/>
                  <a:pt x="4045934" y="329035"/>
                </a:cubicBezTo>
                <a:lnTo>
                  <a:pt x="4159472" y="329035"/>
                </a:lnTo>
                <a:cubicBezTo>
                  <a:pt x="4148042" y="250351"/>
                  <a:pt x="4076510" y="184923"/>
                  <a:pt x="3946684" y="184923"/>
                </a:cubicBezTo>
                <a:cubicBezTo>
                  <a:pt x="3828383" y="184923"/>
                  <a:pt x="3746278" y="245617"/>
                  <a:pt x="3746278" y="331024"/>
                </a:cubicBezTo>
                <a:cubicBezTo>
                  <a:pt x="3746278" y="411602"/>
                  <a:pt x="3804476" y="452412"/>
                  <a:pt x="3910394" y="475136"/>
                </a:cubicBezTo>
                <a:lnTo>
                  <a:pt x="3967639" y="487446"/>
                </a:lnTo>
                <a:cubicBezTo>
                  <a:pt x="4036314" y="501649"/>
                  <a:pt x="4061174" y="517840"/>
                  <a:pt x="4061174" y="550980"/>
                </a:cubicBezTo>
                <a:cubicBezTo>
                  <a:pt x="4061174" y="590843"/>
                  <a:pt x="4022027" y="613568"/>
                  <a:pt x="3966686" y="613568"/>
                </a:cubicBezTo>
                <a:cubicBezTo>
                  <a:pt x="3897059" y="613568"/>
                  <a:pt x="3859816" y="580333"/>
                  <a:pt x="3851243" y="532043"/>
                </a:cubicBezTo>
                <a:lnTo>
                  <a:pt x="3729133" y="532043"/>
                </a:lnTo>
                <a:cubicBezTo>
                  <a:pt x="3736848" y="628812"/>
                  <a:pt x="3819811" y="697081"/>
                  <a:pt x="3960971" y="697081"/>
                </a:cubicBezTo>
                <a:moveTo>
                  <a:pt x="3307747" y="390771"/>
                </a:moveTo>
                <a:cubicBezTo>
                  <a:pt x="3318224" y="322502"/>
                  <a:pt x="3370707" y="274117"/>
                  <a:pt x="3437478" y="274117"/>
                </a:cubicBezTo>
                <a:cubicBezTo>
                  <a:pt x="3509963" y="274117"/>
                  <a:pt x="3555778" y="320608"/>
                  <a:pt x="3566255" y="390771"/>
                </a:cubicBezTo>
                <a:lnTo>
                  <a:pt x="3307747" y="390771"/>
                </a:lnTo>
                <a:close/>
                <a:moveTo>
                  <a:pt x="3442240" y="697081"/>
                </a:moveTo>
                <a:cubicBezTo>
                  <a:pt x="3562445" y="697081"/>
                  <a:pt x="3640646" y="639228"/>
                  <a:pt x="3666458" y="556756"/>
                </a:cubicBezTo>
                <a:lnTo>
                  <a:pt x="3546253" y="556756"/>
                </a:lnTo>
                <a:cubicBezTo>
                  <a:pt x="3531013" y="585257"/>
                  <a:pt x="3499485" y="607981"/>
                  <a:pt x="3444145" y="607981"/>
                </a:cubicBezTo>
                <a:cubicBezTo>
                  <a:pt x="3367849" y="607981"/>
                  <a:pt x="3311557" y="553915"/>
                  <a:pt x="3305842" y="473337"/>
                </a:cubicBezTo>
                <a:lnTo>
                  <a:pt x="3679889" y="473337"/>
                </a:lnTo>
                <a:cubicBezTo>
                  <a:pt x="3677984" y="289362"/>
                  <a:pt x="3580638" y="184070"/>
                  <a:pt x="3434715" y="184070"/>
                </a:cubicBezTo>
                <a:cubicBezTo>
                  <a:pt x="3302127" y="184070"/>
                  <a:pt x="3190494" y="290308"/>
                  <a:pt x="3190494" y="441996"/>
                </a:cubicBezTo>
                <a:cubicBezTo>
                  <a:pt x="3190399" y="594631"/>
                  <a:pt x="3286792" y="697081"/>
                  <a:pt x="3442240" y="697081"/>
                </a:cubicBezTo>
                <a:moveTo>
                  <a:pt x="2968371" y="74897"/>
                </a:moveTo>
                <a:cubicBezTo>
                  <a:pt x="2968371" y="115707"/>
                  <a:pt x="3001804" y="148847"/>
                  <a:pt x="3042761" y="148847"/>
                </a:cubicBezTo>
                <a:cubicBezTo>
                  <a:pt x="3083814" y="148847"/>
                  <a:pt x="3117152" y="115612"/>
                  <a:pt x="3117152" y="74897"/>
                </a:cubicBezTo>
                <a:cubicBezTo>
                  <a:pt x="3117152" y="33140"/>
                  <a:pt x="3083719" y="0"/>
                  <a:pt x="3042761" y="0"/>
                </a:cubicBezTo>
                <a:cubicBezTo>
                  <a:pt x="3001804" y="0"/>
                  <a:pt x="2968371" y="33235"/>
                  <a:pt x="2968371" y="74897"/>
                </a:cubicBezTo>
                <a:moveTo>
                  <a:pt x="2986469" y="682878"/>
                </a:moveTo>
                <a:lnTo>
                  <a:pt x="3099054" y="682878"/>
                </a:lnTo>
                <a:lnTo>
                  <a:pt x="3099054" y="198179"/>
                </a:lnTo>
                <a:lnTo>
                  <a:pt x="2986469" y="198179"/>
                </a:lnTo>
                <a:lnTo>
                  <a:pt x="2986469" y="682878"/>
                </a:lnTo>
                <a:close/>
                <a:moveTo>
                  <a:pt x="2628995" y="682878"/>
                </a:moveTo>
                <a:lnTo>
                  <a:pt x="2742533" y="682878"/>
                </a:lnTo>
                <a:lnTo>
                  <a:pt x="2742533" y="463774"/>
                </a:lnTo>
                <a:cubicBezTo>
                  <a:pt x="2742533" y="377420"/>
                  <a:pt x="2767298" y="320513"/>
                  <a:pt x="2826449" y="299682"/>
                </a:cubicBezTo>
                <a:cubicBezTo>
                  <a:pt x="2850261" y="291161"/>
                  <a:pt x="2878931" y="289267"/>
                  <a:pt x="2913316" y="292108"/>
                </a:cubicBezTo>
                <a:lnTo>
                  <a:pt x="2913316" y="183976"/>
                </a:lnTo>
                <a:cubicBezTo>
                  <a:pt x="2828354" y="179241"/>
                  <a:pt x="2771204" y="211435"/>
                  <a:pt x="2739676" y="297789"/>
                </a:cubicBezTo>
                <a:lnTo>
                  <a:pt x="2739676" y="198179"/>
                </a:lnTo>
                <a:lnTo>
                  <a:pt x="2628995" y="198179"/>
                </a:lnTo>
                <a:lnTo>
                  <a:pt x="2628995" y="682878"/>
                </a:lnTo>
                <a:close/>
                <a:moveTo>
                  <a:pt x="2140744" y="440102"/>
                </a:moveTo>
                <a:cubicBezTo>
                  <a:pt x="2140744" y="339545"/>
                  <a:pt x="2184654" y="275064"/>
                  <a:pt x="2264759" y="275064"/>
                </a:cubicBezTo>
                <a:cubicBezTo>
                  <a:pt x="2340102" y="275064"/>
                  <a:pt x="2392585" y="344280"/>
                  <a:pt x="2392585" y="440102"/>
                </a:cubicBezTo>
                <a:cubicBezTo>
                  <a:pt x="2392585" y="536872"/>
                  <a:pt x="2340102" y="607034"/>
                  <a:pt x="2264759" y="607034"/>
                </a:cubicBezTo>
                <a:cubicBezTo>
                  <a:pt x="2184654" y="607034"/>
                  <a:pt x="2140744" y="541511"/>
                  <a:pt x="2140744" y="440102"/>
                </a:cubicBezTo>
                <a:moveTo>
                  <a:pt x="2242852" y="697081"/>
                </a:moveTo>
                <a:cubicBezTo>
                  <a:pt x="2313432" y="697081"/>
                  <a:pt x="2364962" y="665740"/>
                  <a:pt x="2390775" y="622184"/>
                </a:cubicBezTo>
                <a:lnTo>
                  <a:pt x="2390775" y="682878"/>
                </a:lnTo>
                <a:lnTo>
                  <a:pt x="2505266" y="682878"/>
                </a:lnTo>
                <a:lnTo>
                  <a:pt x="2505266" y="198179"/>
                </a:lnTo>
                <a:lnTo>
                  <a:pt x="2390775" y="198179"/>
                </a:lnTo>
                <a:lnTo>
                  <a:pt x="2390775" y="260766"/>
                </a:lnTo>
                <a:cubicBezTo>
                  <a:pt x="2365058" y="217116"/>
                  <a:pt x="2313527" y="183976"/>
                  <a:pt x="2242852" y="183976"/>
                </a:cubicBezTo>
                <a:cubicBezTo>
                  <a:pt x="2118836" y="183976"/>
                  <a:pt x="2024348" y="280745"/>
                  <a:pt x="2024348" y="440008"/>
                </a:cubicBezTo>
                <a:cubicBezTo>
                  <a:pt x="2024348" y="599270"/>
                  <a:pt x="2118836" y="697081"/>
                  <a:pt x="2242852" y="697081"/>
                </a:cubicBezTo>
                <a:moveTo>
                  <a:pt x="1683068" y="697081"/>
                </a:moveTo>
                <a:cubicBezTo>
                  <a:pt x="1746980" y="697081"/>
                  <a:pt x="1793748" y="671516"/>
                  <a:pt x="1820418" y="623131"/>
                </a:cubicBezTo>
                <a:lnTo>
                  <a:pt x="1820418" y="682878"/>
                </a:lnTo>
                <a:lnTo>
                  <a:pt x="1932051" y="682878"/>
                </a:lnTo>
                <a:lnTo>
                  <a:pt x="1932051" y="198179"/>
                </a:lnTo>
                <a:lnTo>
                  <a:pt x="1818513" y="198179"/>
                </a:lnTo>
                <a:lnTo>
                  <a:pt x="1818513" y="466615"/>
                </a:lnTo>
                <a:cubicBezTo>
                  <a:pt x="1818513" y="564331"/>
                  <a:pt x="1766983" y="604099"/>
                  <a:pt x="1716405" y="604099"/>
                </a:cubicBezTo>
                <a:cubicBezTo>
                  <a:pt x="1659160" y="604099"/>
                  <a:pt x="1634395" y="566130"/>
                  <a:pt x="1634395" y="501649"/>
                </a:cubicBezTo>
                <a:lnTo>
                  <a:pt x="1634395" y="198179"/>
                </a:lnTo>
                <a:lnTo>
                  <a:pt x="1520857" y="198179"/>
                </a:lnTo>
                <a:lnTo>
                  <a:pt x="1520857" y="518787"/>
                </a:lnTo>
                <a:cubicBezTo>
                  <a:pt x="1520952" y="636387"/>
                  <a:pt x="1587722" y="697081"/>
                  <a:pt x="1683068" y="697081"/>
                </a:cubicBezTo>
                <a:moveTo>
                  <a:pt x="1368552" y="687613"/>
                </a:moveTo>
                <a:cubicBezTo>
                  <a:pt x="1395222" y="687613"/>
                  <a:pt x="1424845" y="683825"/>
                  <a:pt x="1441037" y="678144"/>
                </a:cubicBezTo>
                <a:lnTo>
                  <a:pt x="1441037" y="595577"/>
                </a:lnTo>
                <a:cubicBezTo>
                  <a:pt x="1424845" y="598418"/>
                  <a:pt x="1410462" y="600312"/>
                  <a:pt x="1399032" y="600312"/>
                </a:cubicBezTo>
                <a:cubicBezTo>
                  <a:pt x="1351312" y="600312"/>
                  <a:pt x="1334167" y="573800"/>
                  <a:pt x="1334167" y="523521"/>
                </a:cubicBezTo>
                <a:lnTo>
                  <a:pt x="1334167" y="286426"/>
                </a:lnTo>
                <a:lnTo>
                  <a:pt x="1431512" y="286426"/>
                </a:lnTo>
                <a:lnTo>
                  <a:pt x="1431512" y="198179"/>
                </a:lnTo>
                <a:lnTo>
                  <a:pt x="1334167" y="198179"/>
                </a:lnTo>
                <a:lnTo>
                  <a:pt x="1334167" y="55960"/>
                </a:lnTo>
                <a:lnTo>
                  <a:pt x="1223486" y="55960"/>
                </a:lnTo>
                <a:lnTo>
                  <a:pt x="1223486" y="198179"/>
                </a:lnTo>
                <a:lnTo>
                  <a:pt x="1140524" y="198179"/>
                </a:lnTo>
                <a:lnTo>
                  <a:pt x="1140524" y="286426"/>
                </a:lnTo>
                <a:lnTo>
                  <a:pt x="1223486" y="286426"/>
                </a:lnTo>
                <a:lnTo>
                  <a:pt x="1223486" y="544352"/>
                </a:lnTo>
                <a:cubicBezTo>
                  <a:pt x="1223486" y="651537"/>
                  <a:pt x="1289399" y="687613"/>
                  <a:pt x="1368552" y="687613"/>
                </a:cubicBezTo>
                <a:moveTo>
                  <a:pt x="884111" y="697081"/>
                </a:moveTo>
                <a:cubicBezTo>
                  <a:pt x="1011936" y="697081"/>
                  <a:pt x="1093089" y="620291"/>
                  <a:pt x="1106424" y="530149"/>
                </a:cubicBezTo>
                <a:lnTo>
                  <a:pt x="993838" y="530149"/>
                </a:lnTo>
                <a:cubicBezTo>
                  <a:pt x="978599" y="572853"/>
                  <a:pt x="946118" y="604099"/>
                  <a:pt x="886015" y="604099"/>
                </a:cubicBezTo>
                <a:cubicBezTo>
                  <a:pt x="816388" y="604099"/>
                  <a:pt x="761048" y="548140"/>
                  <a:pt x="761048" y="441901"/>
                </a:cubicBezTo>
                <a:cubicBezTo>
                  <a:pt x="761048" y="334716"/>
                  <a:pt x="815435" y="277810"/>
                  <a:pt x="888873" y="277810"/>
                </a:cubicBezTo>
                <a:cubicBezTo>
                  <a:pt x="944213" y="277810"/>
                  <a:pt x="978599" y="308204"/>
                  <a:pt x="993838" y="351760"/>
                </a:cubicBezTo>
                <a:lnTo>
                  <a:pt x="1105472" y="351760"/>
                </a:lnTo>
                <a:cubicBezTo>
                  <a:pt x="1092137" y="260672"/>
                  <a:pt x="1013841" y="184828"/>
                  <a:pt x="886968" y="184828"/>
                </a:cubicBezTo>
                <a:cubicBezTo>
                  <a:pt x="746760" y="184828"/>
                  <a:pt x="641795" y="285385"/>
                  <a:pt x="641795" y="441807"/>
                </a:cubicBezTo>
                <a:cubicBezTo>
                  <a:pt x="641795" y="600312"/>
                  <a:pt x="744855" y="697081"/>
                  <a:pt x="884111" y="697081"/>
                </a:cubicBezTo>
                <a:moveTo>
                  <a:pt x="208026" y="444837"/>
                </a:moveTo>
                <a:lnTo>
                  <a:pt x="252889" y="314927"/>
                </a:lnTo>
                <a:cubicBezTo>
                  <a:pt x="271939" y="265595"/>
                  <a:pt x="290132" y="209636"/>
                  <a:pt x="312039" y="143261"/>
                </a:cubicBezTo>
                <a:lnTo>
                  <a:pt x="312992" y="143261"/>
                </a:lnTo>
                <a:cubicBezTo>
                  <a:pt x="335851" y="209636"/>
                  <a:pt x="354997" y="266542"/>
                  <a:pt x="372142" y="313980"/>
                </a:cubicBezTo>
                <a:lnTo>
                  <a:pt x="417005" y="444837"/>
                </a:lnTo>
                <a:lnTo>
                  <a:pt x="208026" y="444837"/>
                </a:lnTo>
                <a:close/>
                <a:moveTo>
                  <a:pt x="0" y="682878"/>
                </a:moveTo>
                <a:lnTo>
                  <a:pt x="124968" y="682878"/>
                </a:lnTo>
                <a:lnTo>
                  <a:pt x="172688" y="544447"/>
                </a:lnTo>
                <a:lnTo>
                  <a:pt x="451295" y="544447"/>
                </a:lnTo>
                <a:lnTo>
                  <a:pt x="499015" y="682878"/>
                </a:lnTo>
                <a:lnTo>
                  <a:pt x="626840" y="682878"/>
                </a:lnTo>
                <a:lnTo>
                  <a:pt x="380714" y="18937"/>
                </a:lnTo>
                <a:lnTo>
                  <a:pt x="248984" y="18937"/>
                </a:lnTo>
                <a:lnTo>
                  <a:pt x="0" y="682878"/>
                </a:lnTo>
                <a:close/>
              </a:path>
            </a:pathLst>
          </a:custGeom>
          <a:solidFill>
            <a:schemeClr val="bg1"/>
          </a:solidFill>
          <a:ln w="9525" cap="flat">
            <a:noFill/>
            <a:prstDash val="solid"/>
            <a:miter/>
          </a:ln>
        </p:spPr>
        <p:txBody>
          <a:bodyPr rtlCol="0" anchor="ctr"/>
          <a:lstStyle/>
          <a:p>
            <a:endParaRPr lang="en-US"/>
          </a:p>
        </p:txBody>
      </p:sp>
      <p:sp>
        <p:nvSpPr>
          <p:cNvPr id="5" name="Freeform 7">
            <a:extLst>
              <a:ext uri="{FF2B5EF4-FFF2-40B4-BE49-F238E27FC236}">
                <a16:creationId xmlns:a16="http://schemas.microsoft.com/office/drawing/2014/main" id="{F4987405-A2BC-723E-0F93-2C4D78B753BD}"/>
              </a:ext>
            </a:extLst>
          </p:cNvPr>
          <p:cNvSpPr/>
          <p:nvPr userDrawn="1"/>
        </p:nvSpPr>
        <p:spPr>
          <a:xfrm>
            <a:off x="8188346" y="2855934"/>
            <a:ext cx="3692504" cy="3692504"/>
          </a:xfrm>
          <a:custGeom>
            <a:avLst/>
            <a:gdLst>
              <a:gd name="connsiteX0" fmla="*/ 1027937 w 2055876"/>
              <a:gd name="connsiteY0" fmla="*/ 436911 h 2055876"/>
              <a:gd name="connsiteX1" fmla="*/ 436911 w 2055876"/>
              <a:gd name="connsiteY1" fmla="*/ 1027937 h 2055876"/>
              <a:gd name="connsiteX2" fmla="*/ 1027937 w 2055876"/>
              <a:gd name="connsiteY2" fmla="*/ 1619059 h 2055876"/>
              <a:gd name="connsiteX3" fmla="*/ 1618964 w 2055876"/>
              <a:gd name="connsiteY3" fmla="*/ 1027937 h 2055876"/>
              <a:gd name="connsiteX4" fmla="*/ 1027937 w 2055876"/>
              <a:gd name="connsiteY4" fmla="*/ 436911 h 2055876"/>
              <a:gd name="connsiteX5" fmla="*/ 1027938 w 2055876"/>
              <a:gd name="connsiteY5" fmla="*/ 0 h 2055876"/>
              <a:gd name="connsiteX6" fmla="*/ 2055876 w 2055876"/>
              <a:gd name="connsiteY6" fmla="*/ 1027938 h 2055876"/>
              <a:gd name="connsiteX7" fmla="*/ 2055876 w 2055876"/>
              <a:gd name="connsiteY7" fmla="*/ 2055876 h 2055876"/>
              <a:gd name="connsiteX8" fmla="*/ 1027938 w 2055876"/>
              <a:gd name="connsiteY8" fmla="*/ 2055876 h 2055876"/>
              <a:gd name="connsiteX9" fmla="*/ 0 w 2055876"/>
              <a:gd name="connsiteY9" fmla="*/ 1027938 h 2055876"/>
              <a:gd name="connsiteX10" fmla="*/ 1027938 w 2055876"/>
              <a:gd name="connsiteY10" fmla="*/ 0 h 205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55876" h="2055876">
                <a:moveTo>
                  <a:pt x="1027937" y="436911"/>
                </a:moveTo>
                <a:cubicBezTo>
                  <a:pt x="701516" y="436911"/>
                  <a:pt x="436911" y="701516"/>
                  <a:pt x="436911" y="1027937"/>
                </a:cubicBezTo>
                <a:cubicBezTo>
                  <a:pt x="436911" y="1354454"/>
                  <a:pt x="701516" y="1619059"/>
                  <a:pt x="1027937" y="1619059"/>
                </a:cubicBezTo>
                <a:cubicBezTo>
                  <a:pt x="1354359" y="1619059"/>
                  <a:pt x="1618964" y="1354454"/>
                  <a:pt x="1618964" y="1027937"/>
                </a:cubicBezTo>
                <a:cubicBezTo>
                  <a:pt x="1618964" y="701516"/>
                  <a:pt x="1354359" y="436911"/>
                  <a:pt x="1027937" y="436911"/>
                </a:cubicBezTo>
                <a:close/>
                <a:moveTo>
                  <a:pt x="1027938" y="0"/>
                </a:moveTo>
                <a:cubicBezTo>
                  <a:pt x="1595628" y="0"/>
                  <a:pt x="2055876" y="460248"/>
                  <a:pt x="2055876" y="1027938"/>
                </a:cubicBezTo>
                <a:lnTo>
                  <a:pt x="2055876" y="2055876"/>
                </a:lnTo>
                <a:lnTo>
                  <a:pt x="1027938" y="2055876"/>
                </a:lnTo>
                <a:cubicBezTo>
                  <a:pt x="460248" y="2055876"/>
                  <a:pt x="0" y="1595723"/>
                  <a:pt x="0" y="1027938"/>
                </a:cubicBezTo>
                <a:cubicBezTo>
                  <a:pt x="0" y="460248"/>
                  <a:pt x="460248" y="0"/>
                  <a:pt x="1027938" y="0"/>
                </a:cubicBezTo>
                <a:close/>
              </a:path>
            </a:pathLst>
          </a:custGeom>
          <a:solidFill>
            <a:schemeClr val="bg1"/>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896385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5639E-6CAB-68A6-B749-245AB3CBCE4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59BDCD7-BB99-B6E4-14B7-C313178BC6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607698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6E219-BB3C-964A-A2AF-7AA3301514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A1589234-5196-93C9-ADD2-F78EC72D8E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49595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B273E-2E05-BFBE-00F7-F35131A01D10}"/>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8D9CEC9-237E-3897-AE30-5A888D2EB6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9628C45E-28F4-52ED-DAFD-4125C2E51D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235990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A5828-32F7-2E42-1989-F1A548B347A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2E658AF6-0C44-E014-2989-2CA242005D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016E38-F430-6305-0994-A228928EFA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01241D6C-308F-CCAC-3CD5-95D6AE0C7D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31A13A-C7D2-25DE-A90B-D8BD06E487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336344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EC63B-6ECB-F40F-26C8-5FA3D85A1918}"/>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271287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7736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063BF-E7D9-9109-0F24-7F1A3D1DEC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44926CB8-67AD-93C3-12F6-A623491850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83DFE7D-DD7A-1A8C-7850-BA4EAEE23F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21901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3D85F-0EDD-3596-E530-7960AF7FA7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01A17FC-84D5-7C6F-495F-95EE71965F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8C0858F4-8EA8-3C32-8327-C6A5DD21F0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02076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1ECC4-0A2D-C6CD-082A-39977B3DD8FB}"/>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76C71B5-4486-6775-947C-5B99326B42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4284024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93F260-13A0-22EA-5929-AE2D8C4530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D360CAE-069F-91AF-628F-3DE2EDEEDD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461577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hank you">
    <p:bg>
      <p:bgPr>
        <a:solidFill>
          <a:srgbClr val="3C69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D5113-57A5-9394-9EAC-AE049E0FC471}"/>
              </a:ext>
            </a:extLst>
          </p:cNvPr>
          <p:cNvSpPr>
            <a:spLocks noGrp="1"/>
          </p:cNvSpPr>
          <p:nvPr>
            <p:ph type="ctrTitle"/>
          </p:nvPr>
        </p:nvSpPr>
        <p:spPr>
          <a:xfrm>
            <a:off x="1169811" y="2819273"/>
            <a:ext cx="6571317" cy="780120"/>
          </a:xfrm>
        </p:spPr>
        <p:txBody>
          <a:bodyPr anchor="t" anchorCtr="0"/>
          <a:lstStyle>
            <a:lvl1pPr algn="l">
              <a:defRPr sz="3100" b="0" i="0">
                <a:solidFill>
                  <a:schemeClr val="bg1"/>
                </a:solidFill>
                <a:latin typeface="ABC Oracle Medium" panose="020B0504040202060203" pitchFamily="34" charset="77"/>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0F1D9585-239A-5710-5FBB-F38F3137D466}"/>
              </a:ext>
            </a:extLst>
          </p:cNvPr>
          <p:cNvSpPr>
            <a:spLocks noGrp="1"/>
          </p:cNvSpPr>
          <p:nvPr>
            <p:ph type="subTitle" idx="1"/>
          </p:nvPr>
        </p:nvSpPr>
        <p:spPr>
          <a:xfrm>
            <a:off x="1187165" y="3624574"/>
            <a:ext cx="6566752" cy="1598604"/>
          </a:xfrm>
        </p:spPr>
        <p:txBody>
          <a:bodyPr anchor="t" anchorCtr="0"/>
          <a:lstStyle>
            <a:lvl1pPr marL="0" indent="0" algn="l">
              <a:spcBef>
                <a:spcPts val="0"/>
              </a:spcBef>
              <a:spcAft>
                <a:spcPts val="0"/>
              </a:spcAft>
              <a:buNone/>
              <a:defRPr sz="1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11" name="Graphic 9">
            <a:extLst>
              <a:ext uri="{FF2B5EF4-FFF2-40B4-BE49-F238E27FC236}">
                <a16:creationId xmlns:a16="http://schemas.microsoft.com/office/drawing/2014/main" id="{7C687F61-C361-715E-64E1-F940513FF331}"/>
              </a:ext>
            </a:extLst>
          </p:cNvPr>
          <p:cNvSpPr/>
          <p:nvPr/>
        </p:nvSpPr>
        <p:spPr>
          <a:xfrm>
            <a:off x="333637" y="298711"/>
            <a:ext cx="2237988" cy="1392303"/>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chemeClr val="bg1"/>
          </a:solidFill>
          <a:ln w="9509" cap="flat">
            <a:noFill/>
            <a:prstDash val="solid"/>
            <a:miter/>
          </a:ln>
        </p:spPr>
        <p:txBody>
          <a:bodyPr rtlCol="0" anchor="ctr"/>
          <a:lstStyle/>
          <a:p>
            <a:endParaRPr lang="en-US"/>
          </a:p>
        </p:txBody>
      </p:sp>
    </p:spTree>
    <p:extLst>
      <p:ext uri="{BB962C8B-B14F-4D97-AF65-F5344CB8AC3E}">
        <p14:creationId xmlns:p14="http://schemas.microsoft.com/office/powerpoint/2010/main" val="597184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7627F-C33D-4930-359C-9F2571D043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FC10071E-7B24-B533-6E08-12B97F8B83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8" name="Graphic 9">
            <a:extLst>
              <a:ext uri="{FF2B5EF4-FFF2-40B4-BE49-F238E27FC236}">
                <a16:creationId xmlns:a16="http://schemas.microsoft.com/office/drawing/2014/main" id="{9CCC1CAE-E919-B519-75DA-5A38B95FF39F}"/>
              </a:ext>
            </a:extLst>
          </p:cNvPr>
          <p:cNvSpPr/>
          <p:nvPr userDrawn="1"/>
        </p:nvSpPr>
        <p:spPr>
          <a:xfrm>
            <a:off x="310861" y="5922792"/>
            <a:ext cx="1250905" cy="778216"/>
          </a:xfrm>
          <a:custGeom>
            <a:avLst/>
            <a:gdLst>
              <a:gd name="connsiteX0" fmla="*/ 1616252 w 5680133"/>
              <a:gd name="connsiteY0" fmla="*/ 1027014 h 3533740"/>
              <a:gd name="connsiteX1" fmla="*/ 1026216 w 5680133"/>
              <a:gd name="connsiteY1" fmla="*/ 1617605 h 3533740"/>
              <a:gd name="connsiteX2" fmla="*/ 436180 w 5680133"/>
              <a:gd name="connsiteY2" fmla="*/ 1027014 h 3533740"/>
              <a:gd name="connsiteX3" fmla="*/ 1026216 w 5680133"/>
              <a:gd name="connsiteY3" fmla="*/ 436519 h 3533740"/>
              <a:gd name="connsiteX4" fmla="*/ 1616252 w 5680133"/>
              <a:gd name="connsiteY4" fmla="*/ 1027014 h 3533740"/>
              <a:gd name="connsiteX5" fmla="*/ 2052432 w 5680133"/>
              <a:gd name="connsiteY5" fmla="*/ 2054029 h 3533740"/>
              <a:gd name="connsiteX6" fmla="*/ 2052432 w 5680133"/>
              <a:gd name="connsiteY6" fmla="*/ 1027014 h 3533740"/>
              <a:gd name="connsiteX7" fmla="*/ 1026216 w 5680133"/>
              <a:gd name="connsiteY7" fmla="*/ 0 h 3533740"/>
              <a:gd name="connsiteX8" fmla="*/ 0 w 5680133"/>
              <a:gd name="connsiteY8" fmla="*/ 1027014 h 3533740"/>
              <a:gd name="connsiteX9" fmla="*/ 1026216 w 5680133"/>
              <a:gd name="connsiteY9" fmla="*/ 2054029 h 3533740"/>
              <a:gd name="connsiteX10" fmla="*/ 2052432 w 5680133"/>
              <a:gd name="connsiteY10" fmla="*/ 2054029 h 3533740"/>
              <a:gd name="connsiteX11" fmla="*/ 5302720 w 5680133"/>
              <a:gd name="connsiteY11" fmla="*/ 3528126 h 3533740"/>
              <a:gd name="connsiteX12" fmla="*/ 5363767 w 5680133"/>
              <a:gd name="connsiteY12" fmla="*/ 3466935 h 3533740"/>
              <a:gd name="connsiteX13" fmla="*/ 5302720 w 5680133"/>
              <a:gd name="connsiteY13" fmla="*/ 3406601 h 3533740"/>
              <a:gd name="connsiteX14" fmla="*/ 5241576 w 5680133"/>
              <a:gd name="connsiteY14" fmla="*/ 3466935 h 3533740"/>
              <a:gd name="connsiteX15" fmla="*/ 5302720 w 5680133"/>
              <a:gd name="connsiteY15" fmla="*/ 3528126 h 3533740"/>
              <a:gd name="connsiteX16" fmla="*/ 4875097 w 5680133"/>
              <a:gd name="connsiteY16" fmla="*/ 3277272 h 3533740"/>
              <a:gd name="connsiteX17" fmla="*/ 4983025 w 5680133"/>
              <a:gd name="connsiteY17" fmla="*/ 3179634 h 3533740"/>
              <a:gd name="connsiteX18" fmla="*/ 5090097 w 5680133"/>
              <a:gd name="connsiteY18" fmla="*/ 3277272 h 3533740"/>
              <a:gd name="connsiteX19" fmla="*/ 4875097 w 5680133"/>
              <a:gd name="connsiteY19" fmla="*/ 3277272 h 3533740"/>
              <a:gd name="connsiteX20" fmla="*/ 4986924 w 5680133"/>
              <a:gd name="connsiteY20" fmla="*/ 3533740 h 3533740"/>
              <a:gd name="connsiteX21" fmla="*/ 5173396 w 5680133"/>
              <a:gd name="connsiteY21" fmla="*/ 3416213 h 3533740"/>
              <a:gd name="connsiteX22" fmla="*/ 5073456 w 5680133"/>
              <a:gd name="connsiteY22" fmla="*/ 3416213 h 3533740"/>
              <a:gd name="connsiteX23" fmla="*/ 4988540 w 5680133"/>
              <a:gd name="connsiteY23" fmla="*/ 3459037 h 3533740"/>
              <a:gd name="connsiteX24" fmla="*/ 4873481 w 5680133"/>
              <a:gd name="connsiteY24" fmla="*/ 3346267 h 3533740"/>
              <a:gd name="connsiteX25" fmla="*/ 5184427 w 5680133"/>
              <a:gd name="connsiteY25" fmla="*/ 3346267 h 3533740"/>
              <a:gd name="connsiteX26" fmla="*/ 4980553 w 5680133"/>
              <a:gd name="connsiteY26" fmla="*/ 3104168 h 3533740"/>
              <a:gd name="connsiteX27" fmla="*/ 4777440 w 5680133"/>
              <a:gd name="connsiteY27" fmla="*/ 3320096 h 3533740"/>
              <a:gd name="connsiteX28" fmla="*/ 4986924 w 5680133"/>
              <a:gd name="connsiteY28" fmla="*/ 3533740 h 3533740"/>
              <a:gd name="connsiteX29" fmla="*/ 4677595 w 5680133"/>
              <a:gd name="connsiteY29" fmla="*/ 3525747 h 3533740"/>
              <a:gd name="connsiteX30" fmla="*/ 4737882 w 5680133"/>
              <a:gd name="connsiteY30" fmla="*/ 3517753 h 3533740"/>
              <a:gd name="connsiteX31" fmla="*/ 4737882 w 5680133"/>
              <a:gd name="connsiteY31" fmla="*/ 3448664 h 3533740"/>
              <a:gd name="connsiteX32" fmla="*/ 4702984 w 5680133"/>
              <a:gd name="connsiteY32" fmla="*/ 3452660 h 3533740"/>
              <a:gd name="connsiteX33" fmla="*/ 4649068 w 5680133"/>
              <a:gd name="connsiteY33" fmla="*/ 3388329 h 3533740"/>
              <a:gd name="connsiteX34" fmla="*/ 4649068 w 5680133"/>
              <a:gd name="connsiteY34" fmla="*/ 3189912 h 3533740"/>
              <a:gd name="connsiteX35" fmla="*/ 4729990 w 5680133"/>
              <a:gd name="connsiteY35" fmla="*/ 3189912 h 3533740"/>
              <a:gd name="connsiteX36" fmla="*/ 4729990 w 5680133"/>
              <a:gd name="connsiteY36" fmla="*/ 3116064 h 3533740"/>
              <a:gd name="connsiteX37" fmla="*/ 4649068 w 5680133"/>
              <a:gd name="connsiteY37" fmla="*/ 3116064 h 3533740"/>
              <a:gd name="connsiteX38" fmla="*/ 4649068 w 5680133"/>
              <a:gd name="connsiteY38" fmla="*/ 2997013 h 3533740"/>
              <a:gd name="connsiteX39" fmla="*/ 4557020 w 5680133"/>
              <a:gd name="connsiteY39" fmla="*/ 2997013 h 3533740"/>
              <a:gd name="connsiteX40" fmla="*/ 4557020 w 5680133"/>
              <a:gd name="connsiteY40" fmla="*/ 3116064 h 3533740"/>
              <a:gd name="connsiteX41" fmla="*/ 4487984 w 5680133"/>
              <a:gd name="connsiteY41" fmla="*/ 3116064 h 3533740"/>
              <a:gd name="connsiteX42" fmla="*/ 4487984 w 5680133"/>
              <a:gd name="connsiteY42" fmla="*/ 3189912 h 3533740"/>
              <a:gd name="connsiteX43" fmla="*/ 4557020 w 5680133"/>
              <a:gd name="connsiteY43" fmla="*/ 3189912 h 3533740"/>
              <a:gd name="connsiteX44" fmla="*/ 4557020 w 5680133"/>
              <a:gd name="connsiteY44" fmla="*/ 3405840 h 3533740"/>
              <a:gd name="connsiteX45" fmla="*/ 4677595 w 5680133"/>
              <a:gd name="connsiteY45" fmla="*/ 3525747 h 3533740"/>
              <a:gd name="connsiteX46" fmla="*/ 4221446 w 5680133"/>
              <a:gd name="connsiteY46" fmla="*/ 3533740 h 3533740"/>
              <a:gd name="connsiteX47" fmla="*/ 4335650 w 5680133"/>
              <a:gd name="connsiteY47" fmla="*/ 3471789 h 3533740"/>
              <a:gd name="connsiteX48" fmla="*/ 4335650 w 5680133"/>
              <a:gd name="connsiteY48" fmla="*/ 3521845 h 3533740"/>
              <a:gd name="connsiteX49" fmla="*/ 4428458 w 5680133"/>
              <a:gd name="connsiteY49" fmla="*/ 3521845 h 3533740"/>
              <a:gd name="connsiteX50" fmla="*/ 4428458 w 5680133"/>
              <a:gd name="connsiteY50" fmla="*/ 3116159 h 3533740"/>
              <a:gd name="connsiteX51" fmla="*/ 4334033 w 5680133"/>
              <a:gd name="connsiteY51" fmla="*/ 3116159 h 3533740"/>
              <a:gd name="connsiteX52" fmla="*/ 4334033 w 5680133"/>
              <a:gd name="connsiteY52" fmla="*/ 3340842 h 3533740"/>
              <a:gd name="connsiteX53" fmla="*/ 4249117 w 5680133"/>
              <a:gd name="connsiteY53" fmla="*/ 3455991 h 3533740"/>
              <a:gd name="connsiteX54" fmla="*/ 4180937 w 5680133"/>
              <a:gd name="connsiteY54" fmla="*/ 3370248 h 3533740"/>
              <a:gd name="connsiteX55" fmla="*/ 4180937 w 5680133"/>
              <a:gd name="connsiteY55" fmla="*/ 3116159 h 3533740"/>
              <a:gd name="connsiteX56" fmla="*/ 4086512 w 5680133"/>
              <a:gd name="connsiteY56" fmla="*/ 3116159 h 3533740"/>
              <a:gd name="connsiteX57" fmla="*/ 4086512 w 5680133"/>
              <a:gd name="connsiteY57" fmla="*/ 3384523 h 3533740"/>
              <a:gd name="connsiteX58" fmla="*/ 4221446 w 5680133"/>
              <a:gd name="connsiteY58" fmla="*/ 3533740 h 3533740"/>
              <a:gd name="connsiteX59" fmla="*/ 3958806 w 5680133"/>
              <a:gd name="connsiteY59" fmla="*/ 3525747 h 3533740"/>
              <a:gd name="connsiteX60" fmla="*/ 4019093 w 5680133"/>
              <a:gd name="connsiteY60" fmla="*/ 3517753 h 3533740"/>
              <a:gd name="connsiteX61" fmla="*/ 4019093 w 5680133"/>
              <a:gd name="connsiteY61" fmla="*/ 3448664 h 3533740"/>
              <a:gd name="connsiteX62" fmla="*/ 3984195 w 5680133"/>
              <a:gd name="connsiteY62" fmla="*/ 3452660 h 3533740"/>
              <a:gd name="connsiteX63" fmla="*/ 3930279 w 5680133"/>
              <a:gd name="connsiteY63" fmla="*/ 3388329 h 3533740"/>
              <a:gd name="connsiteX64" fmla="*/ 3930279 w 5680133"/>
              <a:gd name="connsiteY64" fmla="*/ 3189912 h 3533740"/>
              <a:gd name="connsiteX65" fmla="*/ 4011201 w 5680133"/>
              <a:gd name="connsiteY65" fmla="*/ 3189912 h 3533740"/>
              <a:gd name="connsiteX66" fmla="*/ 4011201 w 5680133"/>
              <a:gd name="connsiteY66" fmla="*/ 3116064 h 3533740"/>
              <a:gd name="connsiteX67" fmla="*/ 3930279 w 5680133"/>
              <a:gd name="connsiteY67" fmla="*/ 3116064 h 3533740"/>
              <a:gd name="connsiteX68" fmla="*/ 3930279 w 5680133"/>
              <a:gd name="connsiteY68" fmla="*/ 2997013 h 3533740"/>
              <a:gd name="connsiteX69" fmla="*/ 3838231 w 5680133"/>
              <a:gd name="connsiteY69" fmla="*/ 2997013 h 3533740"/>
              <a:gd name="connsiteX70" fmla="*/ 3838231 w 5680133"/>
              <a:gd name="connsiteY70" fmla="*/ 3116064 h 3533740"/>
              <a:gd name="connsiteX71" fmla="*/ 3769196 w 5680133"/>
              <a:gd name="connsiteY71" fmla="*/ 3116064 h 3533740"/>
              <a:gd name="connsiteX72" fmla="*/ 3769196 w 5680133"/>
              <a:gd name="connsiteY72" fmla="*/ 3189912 h 3533740"/>
              <a:gd name="connsiteX73" fmla="*/ 3838231 w 5680133"/>
              <a:gd name="connsiteY73" fmla="*/ 3189912 h 3533740"/>
              <a:gd name="connsiteX74" fmla="*/ 3838231 w 5680133"/>
              <a:gd name="connsiteY74" fmla="*/ 3405840 h 3533740"/>
              <a:gd name="connsiteX75" fmla="*/ 3958806 w 5680133"/>
              <a:gd name="connsiteY75" fmla="*/ 3525747 h 3533740"/>
              <a:gd name="connsiteX76" fmla="*/ 3601076 w 5680133"/>
              <a:gd name="connsiteY76" fmla="*/ 3012906 h 3533740"/>
              <a:gd name="connsiteX77" fmla="*/ 3662979 w 5680133"/>
              <a:gd name="connsiteY77" fmla="*/ 3074858 h 3533740"/>
              <a:gd name="connsiteX78" fmla="*/ 3724883 w 5680133"/>
              <a:gd name="connsiteY78" fmla="*/ 3012906 h 3533740"/>
              <a:gd name="connsiteX79" fmla="*/ 3662979 w 5680133"/>
              <a:gd name="connsiteY79" fmla="*/ 2950192 h 3533740"/>
              <a:gd name="connsiteX80" fmla="*/ 3601076 w 5680133"/>
              <a:gd name="connsiteY80" fmla="*/ 3012906 h 3533740"/>
              <a:gd name="connsiteX81" fmla="*/ 3616100 w 5680133"/>
              <a:gd name="connsiteY81" fmla="*/ 3521750 h 3533740"/>
              <a:gd name="connsiteX82" fmla="*/ 3709669 w 5680133"/>
              <a:gd name="connsiteY82" fmla="*/ 3521750 h 3533740"/>
              <a:gd name="connsiteX83" fmla="*/ 3709669 w 5680133"/>
              <a:gd name="connsiteY83" fmla="*/ 3116064 h 3533740"/>
              <a:gd name="connsiteX84" fmla="*/ 3616100 w 5680133"/>
              <a:gd name="connsiteY84" fmla="*/ 3116064 h 3533740"/>
              <a:gd name="connsiteX85" fmla="*/ 3616100 w 5680133"/>
              <a:gd name="connsiteY85" fmla="*/ 3521750 h 3533740"/>
              <a:gd name="connsiteX86" fmla="*/ 3484399 w 5680133"/>
              <a:gd name="connsiteY86" fmla="*/ 3525747 h 3533740"/>
              <a:gd name="connsiteX87" fmla="*/ 3544687 w 5680133"/>
              <a:gd name="connsiteY87" fmla="*/ 3517753 h 3533740"/>
              <a:gd name="connsiteX88" fmla="*/ 3544687 w 5680133"/>
              <a:gd name="connsiteY88" fmla="*/ 3448664 h 3533740"/>
              <a:gd name="connsiteX89" fmla="*/ 3509789 w 5680133"/>
              <a:gd name="connsiteY89" fmla="*/ 3452660 h 3533740"/>
              <a:gd name="connsiteX90" fmla="*/ 3455872 w 5680133"/>
              <a:gd name="connsiteY90" fmla="*/ 3388329 h 3533740"/>
              <a:gd name="connsiteX91" fmla="*/ 3455872 w 5680133"/>
              <a:gd name="connsiteY91" fmla="*/ 3189912 h 3533740"/>
              <a:gd name="connsiteX92" fmla="*/ 3536794 w 5680133"/>
              <a:gd name="connsiteY92" fmla="*/ 3189912 h 3533740"/>
              <a:gd name="connsiteX93" fmla="*/ 3536794 w 5680133"/>
              <a:gd name="connsiteY93" fmla="*/ 3116064 h 3533740"/>
              <a:gd name="connsiteX94" fmla="*/ 3455872 w 5680133"/>
              <a:gd name="connsiteY94" fmla="*/ 3116064 h 3533740"/>
              <a:gd name="connsiteX95" fmla="*/ 3455872 w 5680133"/>
              <a:gd name="connsiteY95" fmla="*/ 2997013 h 3533740"/>
              <a:gd name="connsiteX96" fmla="*/ 3363825 w 5680133"/>
              <a:gd name="connsiteY96" fmla="*/ 2997013 h 3533740"/>
              <a:gd name="connsiteX97" fmla="*/ 3363825 w 5680133"/>
              <a:gd name="connsiteY97" fmla="*/ 3116064 h 3533740"/>
              <a:gd name="connsiteX98" fmla="*/ 3294789 w 5680133"/>
              <a:gd name="connsiteY98" fmla="*/ 3116064 h 3533740"/>
              <a:gd name="connsiteX99" fmla="*/ 3294789 w 5680133"/>
              <a:gd name="connsiteY99" fmla="*/ 3189912 h 3533740"/>
              <a:gd name="connsiteX100" fmla="*/ 3363825 w 5680133"/>
              <a:gd name="connsiteY100" fmla="*/ 3189912 h 3533740"/>
              <a:gd name="connsiteX101" fmla="*/ 3363825 w 5680133"/>
              <a:gd name="connsiteY101" fmla="*/ 3405840 h 3533740"/>
              <a:gd name="connsiteX102" fmla="*/ 3484399 w 5680133"/>
              <a:gd name="connsiteY102" fmla="*/ 3525747 h 3533740"/>
              <a:gd name="connsiteX103" fmla="*/ 3087017 w 5680133"/>
              <a:gd name="connsiteY103" fmla="*/ 3533740 h 3533740"/>
              <a:gd name="connsiteX104" fmla="*/ 3266357 w 5680133"/>
              <a:gd name="connsiteY104" fmla="*/ 3401938 h 3533740"/>
              <a:gd name="connsiteX105" fmla="*/ 3118016 w 5680133"/>
              <a:gd name="connsiteY105" fmla="*/ 3279652 h 3533740"/>
              <a:gd name="connsiteX106" fmla="*/ 3068854 w 5680133"/>
              <a:gd name="connsiteY106" fmla="*/ 3268517 h 3533740"/>
              <a:gd name="connsiteX107" fmla="*/ 3004573 w 5680133"/>
              <a:gd name="connsiteY107" fmla="*/ 3221696 h 3533740"/>
              <a:gd name="connsiteX108" fmla="*/ 3074370 w 5680133"/>
              <a:gd name="connsiteY108" fmla="*/ 3174019 h 3533740"/>
              <a:gd name="connsiteX109" fmla="*/ 3157669 w 5680133"/>
              <a:gd name="connsiteY109" fmla="*/ 3225598 h 3533740"/>
              <a:gd name="connsiteX110" fmla="*/ 3252094 w 5680133"/>
              <a:gd name="connsiteY110" fmla="*/ 3225598 h 3533740"/>
              <a:gd name="connsiteX111" fmla="*/ 3075225 w 5680133"/>
              <a:gd name="connsiteY111" fmla="*/ 3104930 h 3533740"/>
              <a:gd name="connsiteX112" fmla="*/ 2908627 w 5680133"/>
              <a:gd name="connsiteY112" fmla="*/ 3227216 h 3533740"/>
              <a:gd name="connsiteX113" fmla="*/ 3045082 w 5680133"/>
              <a:gd name="connsiteY113" fmla="*/ 3347884 h 3533740"/>
              <a:gd name="connsiteX114" fmla="*/ 3092722 w 5680133"/>
              <a:gd name="connsiteY114" fmla="*/ 3358162 h 3533740"/>
              <a:gd name="connsiteX115" fmla="*/ 3170506 w 5680133"/>
              <a:gd name="connsiteY115" fmla="*/ 3411359 h 3533740"/>
              <a:gd name="connsiteX116" fmla="*/ 3091961 w 5680133"/>
              <a:gd name="connsiteY116" fmla="*/ 3463795 h 3533740"/>
              <a:gd name="connsiteX117" fmla="*/ 2996015 w 5680133"/>
              <a:gd name="connsiteY117" fmla="*/ 3395562 h 3533740"/>
              <a:gd name="connsiteX118" fmla="*/ 2894459 w 5680133"/>
              <a:gd name="connsiteY118" fmla="*/ 3395562 h 3533740"/>
              <a:gd name="connsiteX119" fmla="*/ 3087017 w 5680133"/>
              <a:gd name="connsiteY119" fmla="*/ 3533740 h 3533740"/>
              <a:gd name="connsiteX120" fmla="*/ 2479294 w 5680133"/>
              <a:gd name="connsiteY120" fmla="*/ 3521750 h 3533740"/>
              <a:gd name="connsiteX121" fmla="*/ 2573718 w 5680133"/>
              <a:gd name="connsiteY121" fmla="*/ 3521750 h 3533740"/>
              <a:gd name="connsiteX122" fmla="*/ 2573718 w 5680133"/>
              <a:gd name="connsiteY122" fmla="*/ 3295544 h 3533740"/>
              <a:gd name="connsiteX123" fmla="*/ 2664910 w 5680133"/>
              <a:gd name="connsiteY123" fmla="*/ 3182013 h 3533740"/>
              <a:gd name="connsiteX124" fmla="*/ 2731569 w 5680133"/>
              <a:gd name="connsiteY124" fmla="*/ 3259857 h 3533740"/>
              <a:gd name="connsiteX125" fmla="*/ 2731569 w 5680133"/>
              <a:gd name="connsiteY125" fmla="*/ 3521845 h 3533740"/>
              <a:gd name="connsiteX126" fmla="*/ 2826754 w 5680133"/>
              <a:gd name="connsiteY126" fmla="*/ 3521845 h 3533740"/>
              <a:gd name="connsiteX127" fmla="*/ 2826754 w 5680133"/>
              <a:gd name="connsiteY127" fmla="*/ 3251959 h 3533740"/>
              <a:gd name="connsiteX128" fmla="*/ 2691916 w 5680133"/>
              <a:gd name="connsiteY128" fmla="*/ 3104264 h 3533740"/>
              <a:gd name="connsiteX129" fmla="*/ 2571341 w 5680133"/>
              <a:gd name="connsiteY129" fmla="*/ 3168595 h 3533740"/>
              <a:gd name="connsiteX130" fmla="*/ 2571341 w 5680133"/>
              <a:gd name="connsiteY130" fmla="*/ 3116159 h 3533740"/>
              <a:gd name="connsiteX131" fmla="*/ 2479294 w 5680133"/>
              <a:gd name="connsiteY131" fmla="*/ 3116159 h 3533740"/>
              <a:gd name="connsiteX132" fmla="*/ 2479294 w 5680133"/>
              <a:gd name="connsiteY132" fmla="*/ 3521750 h 3533740"/>
              <a:gd name="connsiteX133" fmla="*/ 2273042 w 5680133"/>
              <a:gd name="connsiteY133" fmla="*/ 3521750 h 3533740"/>
              <a:gd name="connsiteX134" fmla="*/ 2372222 w 5680133"/>
              <a:gd name="connsiteY134" fmla="*/ 3521750 h 3533740"/>
              <a:gd name="connsiteX135" fmla="*/ 2372222 w 5680133"/>
              <a:gd name="connsiteY135" fmla="*/ 2965990 h 3533740"/>
              <a:gd name="connsiteX136" fmla="*/ 2273042 w 5680133"/>
              <a:gd name="connsiteY136" fmla="*/ 2965990 h 3533740"/>
              <a:gd name="connsiteX137" fmla="*/ 2273042 w 5680133"/>
              <a:gd name="connsiteY137" fmla="*/ 3521750 h 3533740"/>
              <a:gd name="connsiteX138" fmla="*/ 5500793 w 5680133"/>
              <a:gd name="connsiteY138" fmla="*/ 2775851 h 3533740"/>
              <a:gd name="connsiteX139" fmla="*/ 5680134 w 5680133"/>
              <a:gd name="connsiteY139" fmla="*/ 2644048 h 3533740"/>
              <a:gd name="connsiteX140" fmla="*/ 5531792 w 5680133"/>
              <a:gd name="connsiteY140" fmla="*/ 2521762 h 3533740"/>
              <a:gd name="connsiteX141" fmla="*/ 5482631 w 5680133"/>
              <a:gd name="connsiteY141" fmla="*/ 2510628 h 3533740"/>
              <a:gd name="connsiteX142" fmla="*/ 5418349 w 5680133"/>
              <a:gd name="connsiteY142" fmla="*/ 2463807 h 3533740"/>
              <a:gd name="connsiteX143" fmla="*/ 5488146 w 5680133"/>
              <a:gd name="connsiteY143" fmla="*/ 2416225 h 3533740"/>
              <a:gd name="connsiteX144" fmla="*/ 5571445 w 5680133"/>
              <a:gd name="connsiteY144" fmla="*/ 2467804 h 3533740"/>
              <a:gd name="connsiteX145" fmla="*/ 5665870 w 5680133"/>
              <a:gd name="connsiteY145" fmla="*/ 2467804 h 3533740"/>
              <a:gd name="connsiteX146" fmla="*/ 5489001 w 5680133"/>
              <a:gd name="connsiteY146" fmla="*/ 2347135 h 3533740"/>
              <a:gd name="connsiteX147" fmla="*/ 5322403 w 5680133"/>
              <a:gd name="connsiteY147" fmla="*/ 2469422 h 3533740"/>
              <a:gd name="connsiteX148" fmla="*/ 5458858 w 5680133"/>
              <a:gd name="connsiteY148" fmla="*/ 2590090 h 3533740"/>
              <a:gd name="connsiteX149" fmla="*/ 5506498 w 5680133"/>
              <a:gd name="connsiteY149" fmla="*/ 2600368 h 3533740"/>
              <a:gd name="connsiteX150" fmla="*/ 5584282 w 5680133"/>
              <a:gd name="connsiteY150" fmla="*/ 2653565 h 3533740"/>
              <a:gd name="connsiteX151" fmla="*/ 5505737 w 5680133"/>
              <a:gd name="connsiteY151" fmla="*/ 2706000 h 3533740"/>
              <a:gd name="connsiteX152" fmla="*/ 5409791 w 5680133"/>
              <a:gd name="connsiteY152" fmla="*/ 2637767 h 3533740"/>
              <a:gd name="connsiteX153" fmla="*/ 5308234 w 5680133"/>
              <a:gd name="connsiteY153" fmla="*/ 2637767 h 3533740"/>
              <a:gd name="connsiteX154" fmla="*/ 5500793 w 5680133"/>
              <a:gd name="connsiteY154" fmla="*/ 2775851 h 3533740"/>
              <a:gd name="connsiteX155" fmla="*/ 4957636 w 5680133"/>
              <a:gd name="connsiteY155" fmla="*/ 2519383 h 3533740"/>
              <a:gd name="connsiteX156" fmla="*/ 5065564 w 5680133"/>
              <a:gd name="connsiteY156" fmla="*/ 2421744 h 3533740"/>
              <a:gd name="connsiteX157" fmla="*/ 5172635 w 5680133"/>
              <a:gd name="connsiteY157" fmla="*/ 2519383 h 3533740"/>
              <a:gd name="connsiteX158" fmla="*/ 4957636 w 5680133"/>
              <a:gd name="connsiteY158" fmla="*/ 2519383 h 3533740"/>
              <a:gd name="connsiteX159" fmla="*/ 5069462 w 5680133"/>
              <a:gd name="connsiteY159" fmla="*/ 2775851 h 3533740"/>
              <a:gd name="connsiteX160" fmla="*/ 5255935 w 5680133"/>
              <a:gd name="connsiteY160" fmla="*/ 2658323 h 3533740"/>
              <a:gd name="connsiteX161" fmla="*/ 5155994 w 5680133"/>
              <a:gd name="connsiteY161" fmla="*/ 2658323 h 3533740"/>
              <a:gd name="connsiteX162" fmla="*/ 5071079 w 5680133"/>
              <a:gd name="connsiteY162" fmla="*/ 2701147 h 3533740"/>
              <a:gd name="connsiteX163" fmla="*/ 4956020 w 5680133"/>
              <a:gd name="connsiteY163" fmla="*/ 2588377 h 3533740"/>
              <a:gd name="connsiteX164" fmla="*/ 5266965 w 5680133"/>
              <a:gd name="connsiteY164" fmla="*/ 2588377 h 3533740"/>
              <a:gd name="connsiteX165" fmla="*/ 5063091 w 5680133"/>
              <a:gd name="connsiteY165" fmla="*/ 2346279 h 3533740"/>
              <a:gd name="connsiteX166" fmla="*/ 4859978 w 5680133"/>
              <a:gd name="connsiteY166" fmla="*/ 2562207 h 3533740"/>
              <a:gd name="connsiteX167" fmla="*/ 5069462 w 5680133"/>
              <a:gd name="connsiteY167" fmla="*/ 2775851 h 3533740"/>
              <a:gd name="connsiteX168" fmla="*/ 4675408 w 5680133"/>
              <a:gd name="connsiteY168" fmla="*/ 2255016 h 3533740"/>
              <a:gd name="connsiteX169" fmla="*/ 4737312 w 5680133"/>
              <a:gd name="connsiteY169" fmla="*/ 2316968 h 3533740"/>
              <a:gd name="connsiteX170" fmla="*/ 4799215 w 5680133"/>
              <a:gd name="connsiteY170" fmla="*/ 2255016 h 3533740"/>
              <a:gd name="connsiteX171" fmla="*/ 4737312 w 5680133"/>
              <a:gd name="connsiteY171" fmla="*/ 2192303 h 3533740"/>
              <a:gd name="connsiteX172" fmla="*/ 4675408 w 5680133"/>
              <a:gd name="connsiteY172" fmla="*/ 2255016 h 3533740"/>
              <a:gd name="connsiteX173" fmla="*/ 4690527 w 5680133"/>
              <a:gd name="connsiteY173" fmla="*/ 2763956 h 3533740"/>
              <a:gd name="connsiteX174" fmla="*/ 4784096 w 5680133"/>
              <a:gd name="connsiteY174" fmla="*/ 2763956 h 3533740"/>
              <a:gd name="connsiteX175" fmla="*/ 4784096 w 5680133"/>
              <a:gd name="connsiteY175" fmla="*/ 2358270 h 3533740"/>
              <a:gd name="connsiteX176" fmla="*/ 4690527 w 5680133"/>
              <a:gd name="connsiteY176" fmla="*/ 2358270 h 3533740"/>
              <a:gd name="connsiteX177" fmla="*/ 4690527 w 5680133"/>
              <a:gd name="connsiteY177" fmla="*/ 2763956 h 3533740"/>
              <a:gd name="connsiteX178" fmla="*/ 4393274 w 5680133"/>
              <a:gd name="connsiteY178" fmla="*/ 2763956 h 3533740"/>
              <a:gd name="connsiteX179" fmla="*/ 4487699 w 5680133"/>
              <a:gd name="connsiteY179" fmla="*/ 2763956 h 3533740"/>
              <a:gd name="connsiteX180" fmla="*/ 4487699 w 5680133"/>
              <a:gd name="connsiteY180" fmla="*/ 2580574 h 3533740"/>
              <a:gd name="connsiteX181" fmla="*/ 4557495 w 5680133"/>
              <a:gd name="connsiteY181" fmla="*/ 2443251 h 3533740"/>
              <a:gd name="connsiteX182" fmla="*/ 4629669 w 5680133"/>
              <a:gd name="connsiteY182" fmla="*/ 2436876 h 3533740"/>
              <a:gd name="connsiteX183" fmla="*/ 4629669 w 5680133"/>
              <a:gd name="connsiteY183" fmla="*/ 2346374 h 3533740"/>
              <a:gd name="connsiteX184" fmla="*/ 4485322 w 5680133"/>
              <a:gd name="connsiteY184" fmla="*/ 2441634 h 3533740"/>
              <a:gd name="connsiteX185" fmla="*/ 4485322 w 5680133"/>
              <a:gd name="connsiteY185" fmla="*/ 2358270 h 3533740"/>
              <a:gd name="connsiteX186" fmla="*/ 4393274 w 5680133"/>
              <a:gd name="connsiteY186" fmla="*/ 2358270 h 3533740"/>
              <a:gd name="connsiteX187" fmla="*/ 4393274 w 5680133"/>
              <a:gd name="connsiteY187" fmla="*/ 2763956 h 3533740"/>
              <a:gd name="connsiteX188" fmla="*/ 3987333 w 5680133"/>
              <a:gd name="connsiteY188" fmla="*/ 2560684 h 3533740"/>
              <a:gd name="connsiteX189" fmla="*/ 4090506 w 5680133"/>
              <a:gd name="connsiteY189" fmla="*/ 2422506 h 3533740"/>
              <a:gd name="connsiteX190" fmla="*/ 4196817 w 5680133"/>
              <a:gd name="connsiteY190" fmla="*/ 2560684 h 3533740"/>
              <a:gd name="connsiteX191" fmla="*/ 4090506 w 5680133"/>
              <a:gd name="connsiteY191" fmla="*/ 2700386 h 3533740"/>
              <a:gd name="connsiteX192" fmla="*/ 3987333 w 5680133"/>
              <a:gd name="connsiteY192" fmla="*/ 2560684 h 3533740"/>
              <a:gd name="connsiteX193" fmla="*/ 4072154 w 5680133"/>
              <a:gd name="connsiteY193" fmla="*/ 2775851 h 3533740"/>
              <a:gd name="connsiteX194" fmla="*/ 4195106 w 5680133"/>
              <a:gd name="connsiteY194" fmla="*/ 2713138 h 3533740"/>
              <a:gd name="connsiteX195" fmla="*/ 4195106 w 5680133"/>
              <a:gd name="connsiteY195" fmla="*/ 2763956 h 3533740"/>
              <a:gd name="connsiteX196" fmla="*/ 4290291 w 5680133"/>
              <a:gd name="connsiteY196" fmla="*/ 2763956 h 3533740"/>
              <a:gd name="connsiteX197" fmla="*/ 4290291 w 5680133"/>
              <a:gd name="connsiteY197" fmla="*/ 2358270 h 3533740"/>
              <a:gd name="connsiteX198" fmla="*/ 4195106 w 5680133"/>
              <a:gd name="connsiteY198" fmla="*/ 2358270 h 3533740"/>
              <a:gd name="connsiteX199" fmla="*/ 4195106 w 5680133"/>
              <a:gd name="connsiteY199" fmla="*/ 2410705 h 3533740"/>
              <a:gd name="connsiteX200" fmla="*/ 4072154 w 5680133"/>
              <a:gd name="connsiteY200" fmla="*/ 2346374 h 3533740"/>
              <a:gd name="connsiteX201" fmla="*/ 3890531 w 5680133"/>
              <a:gd name="connsiteY201" fmla="*/ 2560684 h 3533740"/>
              <a:gd name="connsiteX202" fmla="*/ 4072154 w 5680133"/>
              <a:gd name="connsiteY202" fmla="*/ 2775851 h 3533740"/>
              <a:gd name="connsiteX203" fmla="*/ 3606781 w 5680133"/>
              <a:gd name="connsiteY203" fmla="*/ 2775851 h 3533740"/>
              <a:gd name="connsiteX204" fmla="*/ 3720985 w 5680133"/>
              <a:gd name="connsiteY204" fmla="*/ 2713899 h 3533740"/>
              <a:gd name="connsiteX205" fmla="*/ 3720985 w 5680133"/>
              <a:gd name="connsiteY205" fmla="*/ 2763956 h 3533740"/>
              <a:gd name="connsiteX206" fmla="*/ 3813793 w 5680133"/>
              <a:gd name="connsiteY206" fmla="*/ 2763956 h 3533740"/>
              <a:gd name="connsiteX207" fmla="*/ 3813793 w 5680133"/>
              <a:gd name="connsiteY207" fmla="*/ 2358270 h 3533740"/>
              <a:gd name="connsiteX208" fmla="*/ 3719368 w 5680133"/>
              <a:gd name="connsiteY208" fmla="*/ 2358270 h 3533740"/>
              <a:gd name="connsiteX209" fmla="*/ 3719368 w 5680133"/>
              <a:gd name="connsiteY209" fmla="*/ 2582953 h 3533740"/>
              <a:gd name="connsiteX210" fmla="*/ 3634452 w 5680133"/>
              <a:gd name="connsiteY210" fmla="*/ 2698102 h 3533740"/>
              <a:gd name="connsiteX211" fmla="*/ 3566177 w 5680133"/>
              <a:gd name="connsiteY211" fmla="*/ 2612359 h 3533740"/>
              <a:gd name="connsiteX212" fmla="*/ 3566177 w 5680133"/>
              <a:gd name="connsiteY212" fmla="*/ 2358270 h 3533740"/>
              <a:gd name="connsiteX213" fmla="*/ 3471753 w 5680133"/>
              <a:gd name="connsiteY213" fmla="*/ 2358270 h 3533740"/>
              <a:gd name="connsiteX214" fmla="*/ 3471753 w 5680133"/>
              <a:gd name="connsiteY214" fmla="*/ 2626538 h 3533740"/>
              <a:gd name="connsiteX215" fmla="*/ 3606781 w 5680133"/>
              <a:gd name="connsiteY215" fmla="*/ 2775851 h 3533740"/>
              <a:gd name="connsiteX216" fmla="*/ 3345187 w 5680133"/>
              <a:gd name="connsiteY216" fmla="*/ 2767952 h 3533740"/>
              <a:gd name="connsiteX217" fmla="*/ 3405475 w 5680133"/>
              <a:gd name="connsiteY217" fmla="*/ 2759959 h 3533740"/>
              <a:gd name="connsiteX218" fmla="*/ 3405475 w 5680133"/>
              <a:gd name="connsiteY218" fmla="*/ 2690869 h 3533740"/>
              <a:gd name="connsiteX219" fmla="*/ 3370576 w 5680133"/>
              <a:gd name="connsiteY219" fmla="*/ 2694866 h 3533740"/>
              <a:gd name="connsiteX220" fmla="*/ 3316660 w 5680133"/>
              <a:gd name="connsiteY220" fmla="*/ 2630535 h 3533740"/>
              <a:gd name="connsiteX221" fmla="*/ 3316660 w 5680133"/>
              <a:gd name="connsiteY221" fmla="*/ 2432022 h 3533740"/>
              <a:gd name="connsiteX222" fmla="*/ 3397582 w 5680133"/>
              <a:gd name="connsiteY222" fmla="*/ 2432022 h 3533740"/>
              <a:gd name="connsiteX223" fmla="*/ 3397582 w 5680133"/>
              <a:gd name="connsiteY223" fmla="*/ 2358174 h 3533740"/>
              <a:gd name="connsiteX224" fmla="*/ 3316660 w 5680133"/>
              <a:gd name="connsiteY224" fmla="*/ 2358174 h 3533740"/>
              <a:gd name="connsiteX225" fmla="*/ 3316660 w 5680133"/>
              <a:gd name="connsiteY225" fmla="*/ 2239124 h 3533740"/>
              <a:gd name="connsiteX226" fmla="*/ 3224612 w 5680133"/>
              <a:gd name="connsiteY226" fmla="*/ 2239124 h 3533740"/>
              <a:gd name="connsiteX227" fmla="*/ 3224612 w 5680133"/>
              <a:gd name="connsiteY227" fmla="*/ 2358174 h 3533740"/>
              <a:gd name="connsiteX228" fmla="*/ 3155577 w 5680133"/>
              <a:gd name="connsiteY228" fmla="*/ 2358174 h 3533740"/>
              <a:gd name="connsiteX229" fmla="*/ 3155577 w 5680133"/>
              <a:gd name="connsiteY229" fmla="*/ 2432022 h 3533740"/>
              <a:gd name="connsiteX230" fmla="*/ 3224612 w 5680133"/>
              <a:gd name="connsiteY230" fmla="*/ 2432022 h 3533740"/>
              <a:gd name="connsiteX231" fmla="*/ 3224612 w 5680133"/>
              <a:gd name="connsiteY231" fmla="*/ 2647950 h 3533740"/>
              <a:gd name="connsiteX232" fmla="*/ 3345187 w 5680133"/>
              <a:gd name="connsiteY232" fmla="*/ 2767952 h 3533740"/>
              <a:gd name="connsiteX233" fmla="*/ 2942384 w 5680133"/>
              <a:gd name="connsiteY233" fmla="*/ 2775851 h 3533740"/>
              <a:gd name="connsiteX234" fmla="*/ 3127240 w 5680133"/>
              <a:gd name="connsiteY234" fmla="*/ 2636150 h 3533740"/>
              <a:gd name="connsiteX235" fmla="*/ 3033671 w 5680133"/>
              <a:gd name="connsiteY235" fmla="*/ 2636150 h 3533740"/>
              <a:gd name="connsiteX236" fmla="*/ 2944001 w 5680133"/>
              <a:gd name="connsiteY236" fmla="*/ 2698102 h 3533740"/>
              <a:gd name="connsiteX237" fmla="*/ 2840067 w 5680133"/>
              <a:gd name="connsiteY237" fmla="*/ 2562302 h 3533740"/>
              <a:gd name="connsiteX238" fmla="*/ 2946378 w 5680133"/>
              <a:gd name="connsiteY238" fmla="*/ 2424980 h 3533740"/>
              <a:gd name="connsiteX239" fmla="*/ 3033671 w 5680133"/>
              <a:gd name="connsiteY239" fmla="*/ 2486932 h 3533740"/>
              <a:gd name="connsiteX240" fmla="*/ 3126479 w 5680133"/>
              <a:gd name="connsiteY240" fmla="*/ 2486932 h 3533740"/>
              <a:gd name="connsiteX241" fmla="*/ 2944761 w 5680133"/>
              <a:gd name="connsiteY241" fmla="*/ 2347230 h 3533740"/>
              <a:gd name="connsiteX242" fmla="*/ 2740887 w 5680133"/>
              <a:gd name="connsiteY242" fmla="*/ 2562397 h 3533740"/>
              <a:gd name="connsiteX243" fmla="*/ 2942384 w 5680133"/>
              <a:gd name="connsiteY243" fmla="*/ 2775851 h 3533740"/>
              <a:gd name="connsiteX244" fmla="*/ 2380114 w 5680133"/>
              <a:gd name="connsiteY244" fmla="*/ 2564681 h 3533740"/>
              <a:gd name="connsiteX245" fmla="*/ 2417390 w 5680133"/>
              <a:gd name="connsiteY245" fmla="*/ 2455908 h 3533740"/>
              <a:gd name="connsiteX246" fmla="*/ 2466552 w 5680133"/>
              <a:gd name="connsiteY246" fmla="*/ 2312210 h 3533740"/>
              <a:gd name="connsiteX247" fmla="*/ 2467312 w 5680133"/>
              <a:gd name="connsiteY247" fmla="*/ 2312210 h 3533740"/>
              <a:gd name="connsiteX248" fmla="*/ 2516474 w 5680133"/>
              <a:gd name="connsiteY248" fmla="*/ 2455147 h 3533740"/>
              <a:gd name="connsiteX249" fmla="*/ 2553749 w 5680133"/>
              <a:gd name="connsiteY249" fmla="*/ 2564681 h 3533740"/>
              <a:gd name="connsiteX250" fmla="*/ 2380114 w 5680133"/>
              <a:gd name="connsiteY250" fmla="*/ 2564681 h 3533740"/>
              <a:gd name="connsiteX251" fmla="*/ 2207240 w 5680133"/>
              <a:gd name="connsiteY251" fmla="*/ 2763956 h 3533740"/>
              <a:gd name="connsiteX252" fmla="*/ 2311174 w 5680133"/>
              <a:gd name="connsiteY252" fmla="*/ 2763956 h 3533740"/>
              <a:gd name="connsiteX253" fmla="*/ 2350826 w 5680133"/>
              <a:gd name="connsiteY253" fmla="*/ 2648045 h 3533740"/>
              <a:gd name="connsiteX254" fmla="*/ 2582466 w 5680133"/>
              <a:gd name="connsiteY254" fmla="*/ 2648045 h 3533740"/>
              <a:gd name="connsiteX255" fmla="*/ 2622119 w 5680133"/>
              <a:gd name="connsiteY255" fmla="*/ 2763956 h 3533740"/>
              <a:gd name="connsiteX256" fmla="*/ 2728430 w 5680133"/>
              <a:gd name="connsiteY256" fmla="*/ 2763956 h 3533740"/>
              <a:gd name="connsiteX257" fmla="*/ 2523701 w 5680133"/>
              <a:gd name="connsiteY257" fmla="*/ 2208195 h 3533740"/>
              <a:gd name="connsiteX258" fmla="*/ 2414252 w 5680133"/>
              <a:gd name="connsiteY258" fmla="*/ 2208195 h 3533740"/>
              <a:gd name="connsiteX259" fmla="*/ 2207240 w 5680133"/>
              <a:gd name="connsiteY259" fmla="*/ 2763956 h 3533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5680133" h="3533740">
                <a:moveTo>
                  <a:pt x="1616252" y="1027014"/>
                </a:moveTo>
                <a:cubicBezTo>
                  <a:pt x="1616252" y="1353238"/>
                  <a:pt x="1352091" y="1617605"/>
                  <a:pt x="1026216" y="1617605"/>
                </a:cubicBezTo>
                <a:cubicBezTo>
                  <a:pt x="700341" y="1617605"/>
                  <a:pt x="436180" y="1353238"/>
                  <a:pt x="436180" y="1027014"/>
                </a:cubicBezTo>
                <a:cubicBezTo>
                  <a:pt x="436180" y="700886"/>
                  <a:pt x="700341" y="436519"/>
                  <a:pt x="1026216" y="436519"/>
                </a:cubicBezTo>
                <a:cubicBezTo>
                  <a:pt x="1352091" y="436519"/>
                  <a:pt x="1616252" y="700886"/>
                  <a:pt x="1616252" y="1027014"/>
                </a:cubicBezTo>
                <a:moveTo>
                  <a:pt x="2052432" y="2054029"/>
                </a:moveTo>
                <a:lnTo>
                  <a:pt x="2052432" y="1027014"/>
                </a:lnTo>
                <a:cubicBezTo>
                  <a:pt x="2052432" y="459834"/>
                  <a:pt x="1592955" y="0"/>
                  <a:pt x="1026216" y="0"/>
                </a:cubicBezTo>
                <a:cubicBezTo>
                  <a:pt x="459477" y="0"/>
                  <a:pt x="0" y="459834"/>
                  <a:pt x="0" y="1027014"/>
                </a:cubicBezTo>
                <a:cubicBezTo>
                  <a:pt x="0" y="1594290"/>
                  <a:pt x="459477" y="2054029"/>
                  <a:pt x="1026216" y="2054029"/>
                </a:cubicBezTo>
                <a:lnTo>
                  <a:pt x="2052432" y="2054029"/>
                </a:lnTo>
                <a:close/>
                <a:moveTo>
                  <a:pt x="5302720" y="3528126"/>
                </a:moveTo>
                <a:cubicBezTo>
                  <a:pt x="5336001" y="3528126"/>
                  <a:pt x="5363767" y="3501099"/>
                  <a:pt x="5363767" y="3466935"/>
                </a:cubicBezTo>
                <a:cubicBezTo>
                  <a:pt x="5363767" y="3433628"/>
                  <a:pt x="5336001" y="3406601"/>
                  <a:pt x="5302720" y="3406601"/>
                </a:cubicBezTo>
                <a:cubicBezTo>
                  <a:pt x="5269343" y="3406601"/>
                  <a:pt x="5241576" y="3433628"/>
                  <a:pt x="5241576" y="3466935"/>
                </a:cubicBezTo>
                <a:cubicBezTo>
                  <a:pt x="5241576" y="3501194"/>
                  <a:pt x="5269343" y="3528126"/>
                  <a:pt x="5302720" y="3528126"/>
                </a:cubicBezTo>
                <a:moveTo>
                  <a:pt x="4875097" y="3277272"/>
                </a:moveTo>
                <a:cubicBezTo>
                  <a:pt x="4883846" y="3220079"/>
                  <a:pt x="4927492" y="3179634"/>
                  <a:pt x="4983025" y="3179634"/>
                </a:cubicBezTo>
                <a:cubicBezTo>
                  <a:pt x="5043313" y="3179634"/>
                  <a:pt x="5081349" y="3218556"/>
                  <a:pt x="5090097" y="3277272"/>
                </a:cubicBezTo>
                <a:lnTo>
                  <a:pt x="4875097" y="3277272"/>
                </a:lnTo>
                <a:close/>
                <a:moveTo>
                  <a:pt x="4986924" y="3533740"/>
                </a:moveTo>
                <a:cubicBezTo>
                  <a:pt x="5086864" y="3533740"/>
                  <a:pt x="5151906" y="3485302"/>
                  <a:pt x="5173396" y="3416213"/>
                </a:cubicBezTo>
                <a:lnTo>
                  <a:pt x="5073456" y="3416213"/>
                </a:lnTo>
                <a:cubicBezTo>
                  <a:pt x="5060809" y="3440004"/>
                  <a:pt x="5034564" y="3459037"/>
                  <a:pt x="4988540" y="3459037"/>
                </a:cubicBezTo>
                <a:cubicBezTo>
                  <a:pt x="4925115" y="3459037"/>
                  <a:pt x="4878236" y="3413738"/>
                  <a:pt x="4873481" y="3346267"/>
                </a:cubicBezTo>
                <a:lnTo>
                  <a:pt x="5184427" y="3346267"/>
                </a:lnTo>
                <a:cubicBezTo>
                  <a:pt x="5182810" y="3192291"/>
                  <a:pt x="5101983" y="3104168"/>
                  <a:pt x="4980553" y="3104168"/>
                </a:cubicBezTo>
                <a:cubicBezTo>
                  <a:pt x="4870248" y="3104168"/>
                  <a:pt x="4777440" y="3193052"/>
                  <a:pt x="4777440" y="3320096"/>
                </a:cubicBezTo>
                <a:cubicBezTo>
                  <a:pt x="4777535" y="3447997"/>
                  <a:pt x="4857601" y="3533740"/>
                  <a:pt x="4986924" y="3533740"/>
                </a:cubicBezTo>
                <a:moveTo>
                  <a:pt x="4677595" y="3525747"/>
                </a:moveTo>
                <a:cubicBezTo>
                  <a:pt x="4699846" y="3525747"/>
                  <a:pt x="4724379" y="3522606"/>
                  <a:pt x="4737882" y="3517753"/>
                </a:cubicBezTo>
                <a:lnTo>
                  <a:pt x="4737882" y="3448664"/>
                </a:lnTo>
                <a:cubicBezTo>
                  <a:pt x="4724379" y="3451043"/>
                  <a:pt x="4712493" y="3452660"/>
                  <a:pt x="4702984" y="3452660"/>
                </a:cubicBezTo>
                <a:cubicBezTo>
                  <a:pt x="4663331" y="3452660"/>
                  <a:pt x="4649068" y="3430392"/>
                  <a:pt x="4649068" y="3388329"/>
                </a:cubicBezTo>
                <a:lnTo>
                  <a:pt x="4649068" y="3189912"/>
                </a:lnTo>
                <a:lnTo>
                  <a:pt x="4729990" y="3189912"/>
                </a:lnTo>
                <a:lnTo>
                  <a:pt x="4729990" y="3116064"/>
                </a:lnTo>
                <a:lnTo>
                  <a:pt x="4649068" y="3116064"/>
                </a:lnTo>
                <a:lnTo>
                  <a:pt x="4649068" y="2997013"/>
                </a:lnTo>
                <a:lnTo>
                  <a:pt x="4557020" y="2997013"/>
                </a:lnTo>
                <a:lnTo>
                  <a:pt x="4557020" y="3116064"/>
                </a:lnTo>
                <a:lnTo>
                  <a:pt x="4487984" y="3116064"/>
                </a:lnTo>
                <a:lnTo>
                  <a:pt x="4487984" y="3189912"/>
                </a:lnTo>
                <a:lnTo>
                  <a:pt x="4557020" y="3189912"/>
                </a:lnTo>
                <a:lnTo>
                  <a:pt x="4557020" y="3405840"/>
                </a:lnTo>
                <a:cubicBezTo>
                  <a:pt x="4557020" y="3495580"/>
                  <a:pt x="4611697" y="3525747"/>
                  <a:pt x="4677595" y="3525747"/>
                </a:cubicBezTo>
                <a:moveTo>
                  <a:pt x="4221446" y="3533740"/>
                </a:moveTo>
                <a:cubicBezTo>
                  <a:pt x="4274601" y="3533740"/>
                  <a:pt x="4313493" y="3512328"/>
                  <a:pt x="4335650" y="3471789"/>
                </a:cubicBezTo>
                <a:lnTo>
                  <a:pt x="4335650" y="3521845"/>
                </a:lnTo>
                <a:lnTo>
                  <a:pt x="4428458" y="3521845"/>
                </a:lnTo>
                <a:lnTo>
                  <a:pt x="4428458" y="3116159"/>
                </a:lnTo>
                <a:lnTo>
                  <a:pt x="4334033" y="3116159"/>
                </a:lnTo>
                <a:lnTo>
                  <a:pt x="4334033" y="3340842"/>
                </a:lnTo>
                <a:cubicBezTo>
                  <a:pt x="4334033" y="3422588"/>
                  <a:pt x="4291147" y="3455991"/>
                  <a:pt x="4249117" y="3455991"/>
                </a:cubicBezTo>
                <a:cubicBezTo>
                  <a:pt x="4201477" y="3455991"/>
                  <a:pt x="4180937" y="3424206"/>
                  <a:pt x="4180937" y="3370248"/>
                </a:cubicBezTo>
                <a:lnTo>
                  <a:pt x="4180937" y="3116159"/>
                </a:lnTo>
                <a:lnTo>
                  <a:pt x="4086512" y="3116159"/>
                </a:lnTo>
                <a:lnTo>
                  <a:pt x="4086512" y="3384523"/>
                </a:lnTo>
                <a:cubicBezTo>
                  <a:pt x="4086512" y="3482923"/>
                  <a:pt x="4142045" y="3533740"/>
                  <a:pt x="4221446" y="3533740"/>
                </a:cubicBezTo>
                <a:moveTo>
                  <a:pt x="3958806" y="3525747"/>
                </a:moveTo>
                <a:cubicBezTo>
                  <a:pt x="3981057" y="3525747"/>
                  <a:pt x="4005590" y="3522606"/>
                  <a:pt x="4019093" y="3517753"/>
                </a:cubicBezTo>
                <a:lnTo>
                  <a:pt x="4019093" y="3448664"/>
                </a:lnTo>
                <a:cubicBezTo>
                  <a:pt x="4005590" y="3451043"/>
                  <a:pt x="3993704" y="3452660"/>
                  <a:pt x="3984195" y="3452660"/>
                </a:cubicBezTo>
                <a:cubicBezTo>
                  <a:pt x="3944542" y="3452660"/>
                  <a:pt x="3930279" y="3430392"/>
                  <a:pt x="3930279" y="3388329"/>
                </a:cubicBezTo>
                <a:lnTo>
                  <a:pt x="3930279" y="3189912"/>
                </a:lnTo>
                <a:lnTo>
                  <a:pt x="4011201" y="3189912"/>
                </a:lnTo>
                <a:lnTo>
                  <a:pt x="4011201" y="3116064"/>
                </a:lnTo>
                <a:lnTo>
                  <a:pt x="3930279" y="3116064"/>
                </a:lnTo>
                <a:lnTo>
                  <a:pt x="3930279" y="2997013"/>
                </a:lnTo>
                <a:lnTo>
                  <a:pt x="3838231" y="2997013"/>
                </a:lnTo>
                <a:lnTo>
                  <a:pt x="3838231" y="3116064"/>
                </a:lnTo>
                <a:lnTo>
                  <a:pt x="3769196" y="3116064"/>
                </a:lnTo>
                <a:lnTo>
                  <a:pt x="3769196" y="3189912"/>
                </a:lnTo>
                <a:lnTo>
                  <a:pt x="3838231" y="3189912"/>
                </a:lnTo>
                <a:lnTo>
                  <a:pt x="3838231" y="3405840"/>
                </a:lnTo>
                <a:cubicBezTo>
                  <a:pt x="3838231" y="3495580"/>
                  <a:pt x="3893003" y="3525747"/>
                  <a:pt x="3958806" y="3525747"/>
                </a:cubicBezTo>
                <a:moveTo>
                  <a:pt x="3601076" y="3012906"/>
                </a:moveTo>
                <a:cubicBezTo>
                  <a:pt x="3601076" y="3047070"/>
                  <a:pt x="3628842" y="3074858"/>
                  <a:pt x="3662979" y="3074858"/>
                </a:cubicBezTo>
                <a:cubicBezTo>
                  <a:pt x="3697117" y="3074858"/>
                  <a:pt x="3724883" y="3047070"/>
                  <a:pt x="3724883" y="3012906"/>
                </a:cubicBezTo>
                <a:cubicBezTo>
                  <a:pt x="3724883" y="2977980"/>
                  <a:pt x="3697117" y="2950192"/>
                  <a:pt x="3662979" y="2950192"/>
                </a:cubicBezTo>
                <a:cubicBezTo>
                  <a:pt x="3628842" y="2950192"/>
                  <a:pt x="3601076" y="2977885"/>
                  <a:pt x="3601076" y="3012906"/>
                </a:cubicBezTo>
                <a:moveTo>
                  <a:pt x="3616100" y="3521750"/>
                </a:moveTo>
                <a:lnTo>
                  <a:pt x="3709669" y="3521750"/>
                </a:lnTo>
                <a:lnTo>
                  <a:pt x="3709669" y="3116064"/>
                </a:lnTo>
                <a:lnTo>
                  <a:pt x="3616100" y="3116064"/>
                </a:lnTo>
                <a:lnTo>
                  <a:pt x="3616100" y="3521750"/>
                </a:lnTo>
                <a:close/>
                <a:moveTo>
                  <a:pt x="3484399" y="3525747"/>
                </a:moveTo>
                <a:cubicBezTo>
                  <a:pt x="3506651" y="3525747"/>
                  <a:pt x="3531184" y="3522606"/>
                  <a:pt x="3544687" y="3517753"/>
                </a:cubicBezTo>
                <a:lnTo>
                  <a:pt x="3544687" y="3448664"/>
                </a:lnTo>
                <a:cubicBezTo>
                  <a:pt x="3531184" y="3451043"/>
                  <a:pt x="3519298" y="3452660"/>
                  <a:pt x="3509789" y="3452660"/>
                </a:cubicBezTo>
                <a:cubicBezTo>
                  <a:pt x="3470136" y="3452660"/>
                  <a:pt x="3455872" y="3430392"/>
                  <a:pt x="3455872" y="3388329"/>
                </a:cubicBezTo>
                <a:lnTo>
                  <a:pt x="3455872" y="3189912"/>
                </a:lnTo>
                <a:lnTo>
                  <a:pt x="3536794" y="3189912"/>
                </a:lnTo>
                <a:lnTo>
                  <a:pt x="3536794" y="3116064"/>
                </a:lnTo>
                <a:lnTo>
                  <a:pt x="3455872" y="3116064"/>
                </a:lnTo>
                <a:lnTo>
                  <a:pt x="3455872" y="2997013"/>
                </a:lnTo>
                <a:lnTo>
                  <a:pt x="3363825" y="2997013"/>
                </a:lnTo>
                <a:lnTo>
                  <a:pt x="3363825" y="3116064"/>
                </a:lnTo>
                <a:lnTo>
                  <a:pt x="3294789" y="3116064"/>
                </a:lnTo>
                <a:lnTo>
                  <a:pt x="3294789" y="3189912"/>
                </a:lnTo>
                <a:lnTo>
                  <a:pt x="3363825" y="3189912"/>
                </a:lnTo>
                <a:lnTo>
                  <a:pt x="3363825" y="3405840"/>
                </a:lnTo>
                <a:cubicBezTo>
                  <a:pt x="3363825" y="3495580"/>
                  <a:pt x="3418597" y="3525747"/>
                  <a:pt x="3484399" y="3525747"/>
                </a:cubicBezTo>
                <a:moveTo>
                  <a:pt x="3087017" y="3533740"/>
                </a:moveTo>
                <a:cubicBezTo>
                  <a:pt x="3189334" y="3533740"/>
                  <a:pt x="3266357" y="3482923"/>
                  <a:pt x="3266357" y="3401938"/>
                </a:cubicBezTo>
                <a:cubicBezTo>
                  <a:pt x="3266357" y="3331326"/>
                  <a:pt x="3207686" y="3299541"/>
                  <a:pt x="3118016" y="3279652"/>
                </a:cubicBezTo>
                <a:lnTo>
                  <a:pt x="3068854" y="3268517"/>
                </a:lnTo>
                <a:cubicBezTo>
                  <a:pt x="3023591" y="3259001"/>
                  <a:pt x="3004573" y="3247867"/>
                  <a:pt x="3004573" y="3221696"/>
                </a:cubicBezTo>
                <a:cubicBezTo>
                  <a:pt x="3004573" y="3192291"/>
                  <a:pt x="3033956" y="3174019"/>
                  <a:pt x="3074370" y="3174019"/>
                </a:cubicBezTo>
                <a:cubicBezTo>
                  <a:pt x="3119633" y="3174019"/>
                  <a:pt x="3148160" y="3193052"/>
                  <a:pt x="3157669" y="3225598"/>
                </a:cubicBezTo>
                <a:lnTo>
                  <a:pt x="3252094" y="3225598"/>
                </a:lnTo>
                <a:cubicBezTo>
                  <a:pt x="3242585" y="3159744"/>
                  <a:pt x="3183058" y="3104930"/>
                  <a:pt x="3075225" y="3104930"/>
                </a:cubicBezTo>
                <a:cubicBezTo>
                  <a:pt x="2976902" y="3104930"/>
                  <a:pt x="2908627" y="3155747"/>
                  <a:pt x="2908627" y="3227216"/>
                </a:cubicBezTo>
                <a:cubicBezTo>
                  <a:pt x="2908627" y="3294687"/>
                  <a:pt x="2957028" y="3328851"/>
                  <a:pt x="3045082" y="3347884"/>
                </a:cubicBezTo>
                <a:lnTo>
                  <a:pt x="3092722" y="3358162"/>
                </a:lnTo>
                <a:cubicBezTo>
                  <a:pt x="3149871" y="3370058"/>
                  <a:pt x="3170506" y="3383571"/>
                  <a:pt x="3170506" y="3411359"/>
                </a:cubicBezTo>
                <a:cubicBezTo>
                  <a:pt x="3170506" y="3444667"/>
                  <a:pt x="3137985" y="3463795"/>
                  <a:pt x="3091961" y="3463795"/>
                </a:cubicBezTo>
                <a:cubicBezTo>
                  <a:pt x="3034051" y="3463795"/>
                  <a:pt x="3003147" y="3436007"/>
                  <a:pt x="2996015" y="3395562"/>
                </a:cubicBezTo>
                <a:lnTo>
                  <a:pt x="2894459" y="3395562"/>
                </a:lnTo>
                <a:cubicBezTo>
                  <a:pt x="2900544" y="3476547"/>
                  <a:pt x="2969580" y="3533740"/>
                  <a:pt x="3087017" y="3533740"/>
                </a:cubicBezTo>
                <a:moveTo>
                  <a:pt x="2479294" y="3521750"/>
                </a:moveTo>
                <a:lnTo>
                  <a:pt x="2573718" y="3521750"/>
                </a:lnTo>
                <a:lnTo>
                  <a:pt x="2573718" y="3295544"/>
                </a:lnTo>
                <a:cubicBezTo>
                  <a:pt x="2573718" y="3215320"/>
                  <a:pt x="2618125" y="3182013"/>
                  <a:pt x="2664910" y="3182013"/>
                </a:cubicBezTo>
                <a:cubicBezTo>
                  <a:pt x="2714072" y="3182013"/>
                  <a:pt x="2731569" y="3215320"/>
                  <a:pt x="2731569" y="3259857"/>
                </a:cubicBezTo>
                <a:lnTo>
                  <a:pt x="2731569" y="3521845"/>
                </a:lnTo>
                <a:lnTo>
                  <a:pt x="2826754" y="3521845"/>
                </a:lnTo>
                <a:lnTo>
                  <a:pt x="2826754" y="3251959"/>
                </a:lnTo>
                <a:cubicBezTo>
                  <a:pt x="2826754" y="3156699"/>
                  <a:pt x="2773598" y="3104264"/>
                  <a:pt x="2691916" y="3104264"/>
                </a:cubicBezTo>
                <a:cubicBezTo>
                  <a:pt x="2633245" y="3104264"/>
                  <a:pt x="2592736" y="3134431"/>
                  <a:pt x="2571341" y="3168595"/>
                </a:cubicBezTo>
                <a:lnTo>
                  <a:pt x="2571341" y="3116159"/>
                </a:lnTo>
                <a:lnTo>
                  <a:pt x="2479294" y="3116159"/>
                </a:lnTo>
                <a:lnTo>
                  <a:pt x="2479294" y="3521750"/>
                </a:lnTo>
                <a:close/>
                <a:moveTo>
                  <a:pt x="2273042" y="3521750"/>
                </a:moveTo>
                <a:lnTo>
                  <a:pt x="2372222" y="3521750"/>
                </a:lnTo>
                <a:lnTo>
                  <a:pt x="2372222" y="2965990"/>
                </a:lnTo>
                <a:lnTo>
                  <a:pt x="2273042" y="2965990"/>
                </a:lnTo>
                <a:lnTo>
                  <a:pt x="2273042" y="3521750"/>
                </a:lnTo>
                <a:close/>
                <a:moveTo>
                  <a:pt x="5500793" y="2775851"/>
                </a:moveTo>
                <a:cubicBezTo>
                  <a:pt x="5603110" y="2775851"/>
                  <a:pt x="5680134" y="2725033"/>
                  <a:pt x="5680134" y="2644048"/>
                </a:cubicBezTo>
                <a:cubicBezTo>
                  <a:pt x="5680134" y="2573437"/>
                  <a:pt x="5621462" y="2541651"/>
                  <a:pt x="5531792" y="2521762"/>
                </a:cubicBezTo>
                <a:lnTo>
                  <a:pt x="5482631" y="2510628"/>
                </a:lnTo>
                <a:cubicBezTo>
                  <a:pt x="5437367" y="2501111"/>
                  <a:pt x="5418349" y="2489977"/>
                  <a:pt x="5418349" y="2463807"/>
                </a:cubicBezTo>
                <a:cubicBezTo>
                  <a:pt x="5418349" y="2434401"/>
                  <a:pt x="5447732" y="2416225"/>
                  <a:pt x="5488146" y="2416225"/>
                </a:cubicBezTo>
                <a:cubicBezTo>
                  <a:pt x="5533409" y="2416225"/>
                  <a:pt x="5561936" y="2435258"/>
                  <a:pt x="5571445" y="2467804"/>
                </a:cubicBezTo>
                <a:lnTo>
                  <a:pt x="5665870" y="2467804"/>
                </a:lnTo>
                <a:cubicBezTo>
                  <a:pt x="5656361" y="2401950"/>
                  <a:pt x="5596834" y="2347135"/>
                  <a:pt x="5489001" y="2347135"/>
                </a:cubicBezTo>
                <a:cubicBezTo>
                  <a:pt x="5390583" y="2347135"/>
                  <a:pt x="5322403" y="2397953"/>
                  <a:pt x="5322403" y="2469422"/>
                </a:cubicBezTo>
                <a:cubicBezTo>
                  <a:pt x="5322403" y="2536893"/>
                  <a:pt x="5370804" y="2571057"/>
                  <a:pt x="5458858" y="2590090"/>
                </a:cubicBezTo>
                <a:lnTo>
                  <a:pt x="5506498" y="2600368"/>
                </a:lnTo>
                <a:cubicBezTo>
                  <a:pt x="5563648" y="2612263"/>
                  <a:pt x="5584282" y="2625777"/>
                  <a:pt x="5584282" y="2653565"/>
                </a:cubicBezTo>
                <a:cubicBezTo>
                  <a:pt x="5584282" y="2686872"/>
                  <a:pt x="5551761" y="2706000"/>
                  <a:pt x="5505737" y="2706000"/>
                </a:cubicBezTo>
                <a:cubicBezTo>
                  <a:pt x="5447827" y="2706000"/>
                  <a:pt x="5416923" y="2678212"/>
                  <a:pt x="5409791" y="2637767"/>
                </a:cubicBezTo>
                <a:lnTo>
                  <a:pt x="5308234" y="2637767"/>
                </a:lnTo>
                <a:cubicBezTo>
                  <a:pt x="5314415" y="2718657"/>
                  <a:pt x="5383356" y="2775851"/>
                  <a:pt x="5500793" y="2775851"/>
                </a:cubicBezTo>
                <a:moveTo>
                  <a:pt x="4957636" y="2519383"/>
                </a:moveTo>
                <a:cubicBezTo>
                  <a:pt x="4966385" y="2462189"/>
                  <a:pt x="5010031" y="2421744"/>
                  <a:pt x="5065564" y="2421744"/>
                </a:cubicBezTo>
                <a:cubicBezTo>
                  <a:pt x="5125851" y="2421744"/>
                  <a:pt x="5163887" y="2460667"/>
                  <a:pt x="5172635" y="2519383"/>
                </a:cubicBezTo>
                <a:lnTo>
                  <a:pt x="4957636" y="2519383"/>
                </a:lnTo>
                <a:close/>
                <a:moveTo>
                  <a:pt x="5069462" y="2775851"/>
                </a:moveTo>
                <a:cubicBezTo>
                  <a:pt x="5169403" y="2775851"/>
                  <a:pt x="5234444" y="2727412"/>
                  <a:pt x="5255935" y="2658323"/>
                </a:cubicBezTo>
                <a:lnTo>
                  <a:pt x="5155994" y="2658323"/>
                </a:lnTo>
                <a:cubicBezTo>
                  <a:pt x="5143348" y="2682114"/>
                  <a:pt x="5117103" y="2701147"/>
                  <a:pt x="5071079" y="2701147"/>
                </a:cubicBezTo>
                <a:cubicBezTo>
                  <a:pt x="5007654" y="2701147"/>
                  <a:pt x="4960774" y="2655849"/>
                  <a:pt x="4956020" y="2588377"/>
                </a:cubicBezTo>
                <a:lnTo>
                  <a:pt x="5266965" y="2588377"/>
                </a:lnTo>
                <a:cubicBezTo>
                  <a:pt x="5265348" y="2434401"/>
                  <a:pt x="5184427" y="2346279"/>
                  <a:pt x="5063091" y="2346279"/>
                </a:cubicBezTo>
                <a:cubicBezTo>
                  <a:pt x="4952786" y="2346279"/>
                  <a:pt x="4859978" y="2435162"/>
                  <a:pt x="4859978" y="2562207"/>
                </a:cubicBezTo>
                <a:cubicBezTo>
                  <a:pt x="4860073" y="2690108"/>
                  <a:pt x="4940140" y="2775851"/>
                  <a:pt x="5069462" y="2775851"/>
                </a:cubicBezTo>
                <a:moveTo>
                  <a:pt x="4675408" y="2255016"/>
                </a:moveTo>
                <a:cubicBezTo>
                  <a:pt x="4675408" y="2289180"/>
                  <a:pt x="4703174" y="2316968"/>
                  <a:pt x="4737312" y="2316968"/>
                </a:cubicBezTo>
                <a:cubicBezTo>
                  <a:pt x="4771449" y="2316968"/>
                  <a:pt x="4799215" y="2289180"/>
                  <a:pt x="4799215" y="2255016"/>
                </a:cubicBezTo>
                <a:cubicBezTo>
                  <a:pt x="4799215" y="2220091"/>
                  <a:pt x="4771449" y="2192303"/>
                  <a:pt x="4737312" y="2192303"/>
                </a:cubicBezTo>
                <a:cubicBezTo>
                  <a:pt x="4703174" y="2192303"/>
                  <a:pt x="4675408" y="2220091"/>
                  <a:pt x="4675408" y="2255016"/>
                </a:cubicBezTo>
                <a:moveTo>
                  <a:pt x="4690527" y="2763956"/>
                </a:moveTo>
                <a:lnTo>
                  <a:pt x="4784096" y="2763956"/>
                </a:lnTo>
                <a:lnTo>
                  <a:pt x="4784096" y="2358270"/>
                </a:lnTo>
                <a:lnTo>
                  <a:pt x="4690527" y="2358270"/>
                </a:lnTo>
                <a:lnTo>
                  <a:pt x="4690527" y="2763956"/>
                </a:lnTo>
                <a:close/>
                <a:moveTo>
                  <a:pt x="4393274" y="2763956"/>
                </a:moveTo>
                <a:lnTo>
                  <a:pt x="4487699" y="2763956"/>
                </a:lnTo>
                <a:lnTo>
                  <a:pt x="4487699" y="2580574"/>
                </a:lnTo>
                <a:cubicBezTo>
                  <a:pt x="4487699" y="2508344"/>
                  <a:pt x="4508334" y="2460667"/>
                  <a:pt x="4557495" y="2443251"/>
                </a:cubicBezTo>
                <a:cubicBezTo>
                  <a:pt x="4577369" y="2436114"/>
                  <a:pt x="4601142" y="2434496"/>
                  <a:pt x="4629669" y="2436876"/>
                </a:cubicBezTo>
                <a:lnTo>
                  <a:pt x="4629669" y="2346374"/>
                </a:lnTo>
                <a:cubicBezTo>
                  <a:pt x="4559017" y="2342377"/>
                  <a:pt x="4511472" y="2369404"/>
                  <a:pt x="4485322" y="2441634"/>
                </a:cubicBezTo>
                <a:lnTo>
                  <a:pt x="4485322" y="2358270"/>
                </a:lnTo>
                <a:lnTo>
                  <a:pt x="4393274" y="2358270"/>
                </a:lnTo>
                <a:lnTo>
                  <a:pt x="4393274" y="2763956"/>
                </a:lnTo>
                <a:close/>
                <a:moveTo>
                  <a:pt x="3987333" y="2560684"/>
                </a:moveTo>
                <a:cubicBezTo>
                  <a:pt x="3987333" y="2476559"/>
                  <a:pt x="4023848" y="2422506"/>
                  <a:pt x="4090506" y="2422506"/>
                </a:cubicBezTo>
                <a:cubicBezTo>
                  <a:pt x="4153171" y="2422506"/>
                  <a:pt x="4196817" y="2480461"/>
                  <a:pt x="4196817" y="2560684"/>
                </a:cubicBezTo>
                <a:cubicBezTo>
                  <a:pt x="4196817" y="2641669"/>
                  <a:pt x="4153171" y="2700386"/>
                  <a:pt x="4090506" y="2700386"/>
                </a:cubicBezTo>
                <a:cubicBezTo>
                  <a:pt x="4023753" y="2700386"/>
                  <a:pt x="3987333" y="2645666"/>
                  <a:pt x="3987333" y="2560684"/>
                </a:cubicBezTo>
                <a:moveTo>
                  <a:pt x="4072154" y="2775851"/>
                </a:moveTo>
                <a:cubicBezTo>
                  <a:pt x="4130824" y="2775851"/>
                  <a:pt x="4173710" y="2749681"/>
                  <a:pt x="4195106" y="2713138"/>
                </a:cubicBezTo>
                <a:lnTo>
                  <a:pt x="4195106" y="2763956"/>
                </a:lnTo>
                <a:lnTo>
                  <a:pt x="4290291" y="2763956"/>
                </a:lnTo>
                <a:lnTo>
                  <a:pt x="4290291" y="2358270"/>
                </a:lnTo>
                <a:lnTo>
                  <a:pt x="4195106" y="2358270"/>
                </a:lnTo>
                <a:lnTo>
                  <a:pt x="4195106" y="2410705"/>
                </a:lnTo>
                <a:cubicBezTo>
                  <a:pt x="4173710" y="2374162"/>
                  <a:pt x="4130824" y="2346374"/>
                  <a:pt x="4072154" y="2346374"/>
                </a:cubicBezTo>
                <a:cubicBezTo>
                  <a:pt x="3968981" y="2346374"/>
                  <a:pt x="3890531" y="2427359"/>
                  <a:pt x="3890531" y="2560684"/>
                </a:cubicBezTo>
                <a:cubicBezTo>
                  <a:pt x="3890531" y="2694010"/>
                  <a:pt x="3969076" y="2775851"/>
                  <a:pt x="4072154" y="2775851"/>
                </a:cubicBezTo>
                <a:moveTo>
                  <a:pt x="3606781" y="2775851"/>
                </a:moveTo>
                <a:cubicBezTo>
                  <a:pt x="3659937" y="2775851"/>
                  <a:pt x="3698829" y="2754439"/>
                  <a:pt x="3720985" y="2713899"/>
                </a:cubicBezTo>
                <a:lnTo>
                  <a:pt x="3720985" y="2763956"/>
                </a:lnTo>
                <a:lnTo>
                  <a:pt x="3813793" y="2763956"/>
                </a:lnTo>
                <a:lnTo>
                  <a:pt x="3813793" y="2358270"/>
                </a:lnTo>
                <a:lnTo>
                  <a:pt x="3719368" y="2358270"/>
                </a:lnTo>
                <a:lnTo>
                  <a:pt x="3719368" y="2582953"/>
                </a:lnTo>
                <a:cubicBezTo>
                  <a:pt x="3719368" y="2664699"/>
                  <a:pt x="3676578" y="2698102"/>
                  <a:pt x="3634452" y="2698102"/>
                </a:cubicBezTo>
                <a:cubicBezTo>
                  <a:pt x="3586812" y="2698102"/>
                  <a:pt x="3566177" y="2666317"/>
                  <a:pt x="3566177" y="2612359"/>
                </a:cubicBezTo>
                <a:lnTo>
                  <a:pt x="3566177" y="2358270"/>
                </a:lnTo>
                <a:lnTo>
                  <a:pt x="3471753" y="2358270"/>
                </a:lnTo>
                <a:lnTo>
                  <a:pt x="3471753" y="2626538"/>
                </a:lnTo>
                <a:cubicBezTo>
                  <a:pt x="3471847" y="2725033"/>
                  <a:pt x="3527381" y="2775851"/>
                  <a:pt x="3606781" y="2775851"/>
                </a:cubicBezTo>
                <a:moveTo>
                  <a:pt x="3345187" y="2767952"/>
                </a:moveTo>
                <a:cubicBezTo>
                  <a:pt x="3367438" y="2767952"/>
                  <a:pt x="3391972" y="2764812"/>
                  <a:pt x="3405475" y="2759959"/>
                </a:cubicBezTo>
                <a:lnTo>
                  <a:pt x="3405475" y="2690869"/>
                </a:lnTo>
                <a:cubicBezTo>
                  <a:pt x="3391972" y="2693248"/>
                  <a:pt x="3380085" y="2694866"/>
                  <a:pt x="3370576" y="2694866"/>
                </a:cubicBezTo>
                <a:cubicBezTo>
                  <a:pt x="3330924" y="2694866"/>
                  <a:pt x="3316660" y="2672693"/>
                  <a:pt x="3316660" y="2630535"/>
                </a:cubicBezTo>
                <a:lnTo>
                  <a:pt x="3316660" y="2432022"/>
                </a:lnTo>
                <a:lnTo>
                  <a:pt x="3397582" y="2432022"/>
                </a:lnTo>
                <a:lnTo>
                  <a:pt x="3397582" y="2358174"/>
                </a:lnTo>
                <a:lnTo>
                  <a:pt x="3316660" y="2358174"/>
                </a:lnTo>
                <a:lnTo>
                  <a:pt x="3316660" y="2239124"/>
                </a:lnTo>
                <a:lnTo>
                  <a:pt x="3224612" y="2239124"/>
                </a:lnTo>
                <a:lnTo>
                  <a:pt x="3224612" y="2358174"/>
                </a:lnTo>
                <a:lnTo>
                  <a:pt x="3155577" y="2358174"/>
                </a:lnTo>
                <a:lnTo>
                  <a:pt x="3155577" y="2432022"/>
                </a:lnTo>
                <a:lnTo>
                  <a:pt x="3224612" y="2432022"/>
                </a:lnTo>
                <a:lnTo>
                  <a:pt x="3224612" y="2647950"/>
                </a:lnTo>
                <a:cubicBezTo>
                  <a:pt x="3224612" y="2737785"/>
                  <a:pt x="3279289" y="2767952"/>
                  <a:pt x="3345187" y="2767952"/>
                </a:cubicBezTo>
                <a:moveTo>
                  <a:pt x="2942384" y="2775851"/>
                </a:moveTo>
                <a:cubicBezTo>
                  <a:pt x="3048695" y="2775851"/>
                  <a:pt x="3116114" y="2711520"/>
                  <a:pt x="3127240" y="2636150"/>
                </a:cubicBezTo>
                <a:lnTo>
                  <a:pt x="3033671" y="2636150"/>
                </a:lnTo>
                <a:cubicBezTo>
                  <a:pt x="3020929" y="2671836"/>
                  <a:pt x="2994018" y="2698102"/>
                  <a:pt x="2944001" y="2698102"/>
                </a:cubicBezTo>
                <a:cubicBezTo>
                  <a:pt x="2886091" y="2698102"/>
                  <a:pt x="2840067" y="2651281"/>
                  <a:pt x="2840067" y="2562302"/>
                </a:cubicBezTo>
                <a:cubicBezTo>
                  <a:pt x="2840067" y="2472562"/>
                  <a:pt x="2885330" y="2424980"/>
                  <a:pt x="2946378" y="2424980"/>
                </a:cubicBezTo>
                <a:cubicBezTo>
                  <a:pt x="2992402" y="2424980"/>
                  <a:pt x="3020929" y="2450389"/>
                  <a:pt x="3033671" y="2486932"/>
                </a:cubicBezTo>
                <a:lnTo>
                  <a:pt x="3126479" y="2486932"/>
                </a:lnTo>
                <a:cubicBezTo>
                  <a:pt x="3115353" y="2410705"/>
                  <a:pt x="3050312" y="2347230"/>
                  <a:pt x="2944761" y="2347230"/>
                </a:cubicBezTo>
                <a:cubicBezTo>
                  <a:pt x="2828180" y="2347230"/>
                  <a:pt x="2740887" y="2431356"/>
                  <a:pt x="2740887" y="2562397"/>
                </a:cubicBezTo>
                <a:cubicBezTo>
                  <a:pt x="2740887" y="2694866"/>
                  <a:pt x="2826564" y="2775851"/>
                  <a:pt x="2942384" y="2775851"/>
                </a:cubicBezTo>
                <a:moveTo>
                  <a:pt x="2380114" y="2564681"/>
                </a:moveTo>
                <a:lnTo>
                  <a:pt x="2417390" y="2455908"/>
                </a:lnTo>
                <a:cubicBezTo>
                  <a:pt x="2433270" y="2414607"/>
                  <a:pt x="2448294" y="2367786"/>
                  <a:pt x="2466552" y="2312210"/>
                </a:cubicBezTo>
                <a:lnTo>
                  <a:pt x="2467312" y="2312210"/>
                </a:lnTo>
                <a:cubicBezTo>
                  <a:pt x="2486330" y="2367786"/>
                  <a:pt x="2502210" y="2415464"/>
                  <a:pt x="2516474" y="2455147"/>
                </a:cubicBezTo>
                <a:lnTo>
                  <a:pt x="2553749" y="2564681"/>
                </a:lnTo>
                <a:lnTo>
                  <a:pt x="2380114" y="2564681"/>
                </a:lnTo>
                <a:close/>
                <a:moveTo>
                  <a:pt x="2207240" y="2763956"/>
                </a:moveTo>
                <a:lnTo>
                  <a:pt x="2311174" y="2763956"/>
                </a:lnTo>
                <a:lnTo>
                  <a:pt x="2350826" y="2648045"/>
                </a:lnTo>
                <a:lnTo>
                  <a:pt x="2582466" y="2648045"/>
                </a:lnTo>
                <a:lnTo>
                  <a:pt x="2622119" y="2763956"/>
                </a:lnTo>
                <a:lnTo>
                  <a:pt x="2728430" y="2763956"/>
                </a:lnTo>
                <a:lnTo>
                  <a:pt x="2523701" y="2208195"/>
                </a:lnTo>
                <a:lnTo>
                  <a:pt x="2414252" y="2208195"/>
                </a:lnTo>
                <a:lnTo>
                  <a:pt x="2207240" y="2763956"/>
                </a:lnTo>
                <a:close/>
              </a:path>
            </a:pathLst>
          </a:custGeom>
          <a:solidFill>
            <a:srgbClr val="3C69FF"/>
          </a:solidFill>
          <a:ln w="9509"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BC Oracle"/>
            </a:endParaRPr>
          </a:p>
        </p:txBody>
      </p:sp>
    </p:spTree>
    <p:extLst>
      <p:ext uri="{BB962C8B-B14F-4D97-AF65-F5344CB8AC3E}">
        <p14:creationId xmlns:p14="http://schemas.microsoft.com/office/powerpoint/2010/main" val="4088242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0" r:id="rId12"/>
  </p:sldLayoutIdLst>
  <p:txStyles>
    <p:titleStyle>
      <a:lvl1pPr algn="l" defTabSz="914400" rtl="0" eaLnBrk="1" latinLnBrk="0" hangingPunct="1">
        <a:lnSpc>
          <a:spcPct val="90000"/>
        </a:lnSpc>
        <a:spcBef>
          <a:spcPct val="0"/>
        </a:spcBef>
        <a:buNone/>
        <a:defRPr sz="4400" b="0" kern="1200">
          <a:solidFill>
            <a:srgbClr val="3C69F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NULL"/></Relationships>
</file>

<file path=ppt/slides/_rels/slide5.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NUL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NUL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NUL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NUL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16A_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7CF50-5083-18BE-5E86-603785BD7EF7}"/>
              </a:ext>
            </a:extLst>
          </p:cNvPr>
          <p:cNvSpPr>
            <a:spLocks noGrp="1"/>
          </p:cNvSpPr>
          <p:nvPr>
            <p:ph type="ctrTitle"/>
          </p:nvPr>
        </p:nvSpPr>
        <p:spPr/>
        <p:txBody>
          <a:bodyPr>
            <a:normAutofit/>
          </a:bodyPr>
          <a:lstStyle/>
          <a:p>
            <a:r>
              <a:rPr lang="en-AU" sz="4400" dirty="0"/>
              <a:t>Australian mortality update 2025</a:t>
            </a:r>
            <a:endParaRPr lang="en-US" sz="4400" dirty="0"/>
          </a:p>
        </p:txBody>
      </p:sp>
      <p:sp>
        <p:nvSpPr>
          <p:cNvPr id="3" name="Subtitle 2">
            <a:extLst>
              <a:ext uri="{FF2B5EF4-FFF2-40B4-BE49-F238E27FC236}">
                <a16:creationId xmlns:a16="http://schemas.microsoft.com/office/drawing/2014/main" id="{26438D4A-93E2-2BEA-0174-5012AE1510F8}"/>
              </a:ext>
            </a:extLst>
          </p:cNvPr>
          <p:cNvSpPr>
            <a:spLocks noGrp="1"/>
          </p:cNvSpPr>
          <p:nvPr>
            <p:ph type="subTitle" idx="1"/>
          </p:nvPr>
        </p:nvSpPr>
        <p:spPr/>
        <p:txBody>
          <a:bodyPr vert="horz" lIns="91440" tIns="45720" rIns="91440" bIns="45720" rtlCol="0" anchor="t">
            <a:normAutofit lnSpcReduction="10000"/>
          </a:bodyPr>
          <a:lstStyle/>
          <a:p>
            <a:r>
              <a:rPr lang="en-AU" dirty="0"/>
              <a:t>Matt Ralph</a:t>
            </a:r>
          </a:p>
          <a:p>
            <a:r>
              <a:rPr lang="en-AU" dirty="0"/>
              <a:t>Mortality Subcommittee</a:t>
            </a:r>
          </a:p>
          <a:p>
            <a:endParaRPr lang="en-US" dirty="0">
              <a:ea typeface="Calibri"/>
              <a:cs typeface="Calibri"/>
            </a:endParaRPr>
          </a:p>
        </p:txBody>
      </p:sp>
    </p:spTree>
    <p:extLst>
      <p:ext uri="{BB962C8B-B14F-4D97-AF65-F5344CB8AC3E}">
        <p14:creationId xmlns:p14="http://schemas.microsoft.com/office/powerpoint/2010/main" val="3227162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1CDD61-D9F0-B6E2-BEA4-0DD8D2999106}"/>
              </a:ext>
            </a:extLst>
          </p:cNvPr>
          <p:cNvSpPr>
            <a:spLocks noGrp="1"/>
          </p:cNvSpPr>
          <p:nvPr>
            <p:ph idx="1"/>
          </p:nvPr>
        </p:nvSpPr>
        <p:spPr>
          <a:xfrm>
            <a:off x="838200" y="1513135"/>
            <a:ext cx="10723485" cy="5104028"/>
          </a:xfrm>
        </p:spPr>
        <p:txBody>
          <a:bodyPr>
            <a:normAutofit fontScale="40000" lnSpcReduction="20000"/>
          </a:bodyPr>
          <a:lstStyle/>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This meeting is being conducted in accordance with Institute’s Code of Conduct and attended by members in their professional capacity.  </a:t>
            </a: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It is acknowledged that professional members in their employed capacity, may be active market participants in their respective industries who may compete with each other as defined by competition law. </a:t>
            </a:r>
          </a:p>
          <a:p>
            <a:pPr marL="0" marR="0" lvl="0" indent="0" algn="l" defTabSz="914400" rtl="0" eaLnBrk="0" fontAlgn="base" latinLnBrk="0" hangingPunct="0">
              <a:lnSpc>
                <a:spcPct val="150000"/>
              </a:lnSpc>
              <a:spcBef>
                <a:spcPct val="0"/>
              </a:spcBef>
              <a:spcAft>
                <a:spcPct val="0"/>
              </a:spcAft>
              <a:buClrTx/>
              <a:buSzTx/>
              <a:buFontTx/>
              <a:buNone/>
              <a:tabLst/>
              <a:defRPr/>
            </a:pP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Participants are, therefore, reminded that in accordance with their competition law compliance obligations they should not: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eaLnBrk="0" fontAlgn="base" hangingPunct="0">
              <a:lnSpc>
                <a:spcPct val="170000"/>
              </a:lnSpc>
              <a:spcBef>
                <a:spcPct val="0"/>
              </a:spcBef>
              <a:spcAft>
                <a:spcPct val="0"/>
              </a:spcAf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discuss any matter that may be perceived as being cooperation by competitors in a market to influence that market;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eaLnBrk="0" fontAlgn="base" hangingPunct="0">
              <a:lnSpc>
                <a:spcPct val="170000"/>
              </a:lnSpc>
              <a:spcBef>
                <a:spcPct val="0"/>
              </a:spcBef>
              <a:spcAft>
                <a:spcPct val="0"/>
              </a:spcAf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discuss any matters that could be regarded as fixing, maintaining or controlling prices, allocation of customers or territories, coordinating bids and/or restricting output or acquisitions in any circumstances;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eaLnBrk="0" fontAlgn="base" hangingPunct="0">
              <a:lnSpc>
                <a:spcPct val="170000"/>
              </a:lnSpc>
              <a:spcBef>
                <a:spcPct val="0"/>
              </a:spcBef>
              <a:spcAft>
                <a:spcPct val="0"/>
              </a:spcAf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share commercially sensitive information relating to their employer; or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628650" lvl="1" indent="-171450" eaLnBrk="0" fontAlgn="base" hangingPunct="0">
              <a:lnSpc>
                <a:spcPct val="170000"/>
              </a:lnSpc>
              <a:spcBef>
                <a:spcPct val="0"/>
              </a:spcBef>
              <a:spcAft>
                <a:spcPct val="0"/>
              </a:spcAft>
              <a:defRPr/>
            </a:pPr>
            <a:r>
              <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share information for an anti-competitive purpose. </a:t>
            </a:r>
            <a:endParaRPr kumimoji="0" lang="en-US" altLang="en-US"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indent="0">
              <a:buNone/>
            </a:pPr>
            <a:endParaRPr lang="en-AU" dirty="0"/>
          </a:p>
        </p:txBody>
      </p:sp>
      <p:sp>
        <p:nvSpPr>
          <p:cNvPr id="4" name="Title 1">
            <a:extLst>
              <a:ext uri="{FF2B5EF4-FFF2-40B4-BE49-F238E27FC236}">
                <a16:creationId xmlns:a16="http://schemas.microsoft.com/office/drawing/2014/main" id="{FC5D3285-9CE9-FF4E-8874-7A33D7173AA4}"/>
              </a:ext>
            </a:extLst>
          </p:cNvPr>
          <p:cNvSpPr>
            <a:spLocks noGrp="1"/>
          </p:cNvSpPr>
          <p:nvPr>
            <p:ph type="title"/>
          </p:nvPr>
        </p:nvSpPr>
        <p:spPr>
          <a:xfrm>
            <a:off x="838200" y="240837"/>
            <a:ext cx="10515600" cy="1325563"/>
          </a:xfrm>
        </p:spPr>
        <p:txBody>
          <a:bodyPr>
            <a:noAutofit/>
          </a:bodyPr>
          <a:lstStyle/>
          <a:p>
            <a:r>
              <a:rPr lang="en-US" sz="2800" b="1" dirty="0">
                <a:solidFill>
                  <a:srgbClr val="3C69FF"/>
                </a:solidFill>
              </a:rPr>
              <a:t>Important notice for all participants </a:t>
            </a:r>
          </a:p>
        </p:txBody>
      </p:sp>
    </p:spTree>
    <p:extLst>
      <p:ext uri="{BB962C8B-B14F-4D97-AF65-F5344CB8AC3E}">
        <p14:creationId xmlns:p14="http://schemas.microsoft.com/office/powerpoint/2010/main" val="2434656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3E8EE-5D28-F60D-B872-19D6649AF268}"/>
              </a:ext>
            </a:extLst>
          </p:cNvPr>
          <p:cNvSpPr>
            <a:spLocks noGrp="1"/>
          </p:cNvSpPr>
          <p:nvPr>
            <p:ph type="title"/>
          </p:nvPr>
        </p:nvSpPr>
        <p:spPr>
          <a:xfrm>
            <a:off x="5247774" y="179716"/>
            <a:ext cx="2349970" cy="1325563"/>
          </a:xfrm>
        </p:spPr>
        <p:txBody>
          <a:bodyPr>
            <a:noAutofit/>
          </a:bodyPr>
          <a:lstStyle/>
          <a:p>
            <a:r>
              <a:rPr lang="en-US" sz="6000" b="1" dirty="0">
                <a:latin typeface="Arial"/>
                <a:cs typeface="Arial"/>
              </a:rPr>
              <a:t>Q&amp;A</a:t>
            </a:r>
            <a:endParaRPr lang="en-US" sz="6000" b="1"/>
          </a:p>
        </p:txBody>
      </p:sp>
      <p:pic>
        <p:nvPicPr>
          <p:cNvPr id="4" name="Picture 3">
            <a:extLst>
              <a:ext uri="{FF2B5EF4-FFF2-40B4-BE49-F238E27FC236}">
                <a16:creationId xmlns:a16="http://schemas.microsoft.com/office/drawing/2014/main" id="{FE424205-21A1-F727-8D0D-3D95DD03F215}"/>
              </a:ext>
            </a:extLst>
          </p:cNvPr>
          <p:cNvPicPr>
            <a:picLocks noChangeAspect="1"/>
          </p:cNvPicPr>
          <p:nvPr/>
        </p:nvPicPr>
        <p:blipFill>
          <a:blip r:embed="rId2"/>
          <a:stretch>
            <a:fillRect/>
          </a:stretch>
        </p:blipFill>
        <p:spPr>
          <a:xfrm>
            <a:off x="1255568" y="1420090"/>
            <a:ext cx="4693228" cy="4693228"/>
          </a:xfrm>
          <a:prstGeom prst="rect">
            <a:avLst/>
          </a:prstGeom>
        </p:spPr>
      </p:pic>
      <p:sp>
        <p:nvSpPr>
          <p:cNvPr id="5" name="TextBox 4">
            <a:extLst>
              <a:ext uri="{FF2B5EF4-FFF2-40B4-BE49-F238E27FC236}">
                <a16:creationId xmlns:a16="http://schemas.microsoft.com/office/drawing/2014/main" id="{50368311-0801-1169-E7CF-9B24ABAF3552}"/>
              </a:ext>
            </a:extLst>
          </p:cNvPr>
          <p:cNvSpPr txBox="1"/>
          <p:nvPr/>
        </p:nvSpPr>
        <p:spPr>
          <a:xfrm>
            <a:off x="6427045" y="2944041"/>
            <a:ext cx="4908284"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200" b="1" dirty="0">
                <a:latin typeface="Arial"/>
                <a:ea typeface="+mj-ea"/>
                <a:cs typeface="Arial"/>
              </a:rPr>
              <a:t>Join at Slido.com</a:t>
            </a:r>
          </a:p>
          <a:p>
            <a:r>
              <a:rPr lang="en-US" sz="7200" dirty="0">
                <a:ea typeface="+mn-lt"/>
                <a:cs typeface="+mn-lt"/>
              </a:rPr>
              <a:t>#2803677</a:t>
            </a:r>
            <a:endParaRPr lang="en-US" sz="720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4146132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28F9F-FE85-10C6-D9A7-042BFFB59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3EF9C-97FF-E3CF-434A-99E174B02F5E}"/>
              </a:ext>
            </a:extLst>
          </p:cNvPr>
          <p:cNvSpPr>
            <a:spLocks noGrp="1"/>
          </p:cNvSpPr>
          <p:nvPr>
            <p:ph type="title"/>
          </p:nvPr>
        </p:nvSpPr>
        <p:spPr>
          <a:xfrm>
            <a:off x="203196" y="480053"/>
            <a:ext cx="10972800" cy="768000"/>
          </a:xfrm>
        </p:spPr>
        <p:txBody>
          <a:bodyPr anchor="t">
            <a:normAutofit/>
          </a:bodyPr>
          <a:lstStyle/>
          <a:p>
            <a:pPr algn="l"/>
            <a:r>
              <a:rPr lang="en-AU" sz="4267" dirty="0"/>
              <a:t>Australian Mortality update 2025</a:t>
            </a:r>
            <a:endParaRPr lang="en-US" sz="4267" dirty="0"/>
          </a:p>
        </p:txBody>
      </p:sp>
      <p:cxnSp>
        <p:nvCxnSpPr>
          <p:cNvPr id="8" name="Straight Connector 7">
            <a:extLst>
              <a:ext uri="{FF2B5EF4-FFF2-40B4-BE49-F238E27FC236}">
                <a16:creationId xmlns:a16="http://schemas.microsoft.com/office/drawing/2014/main" id="{9ACED279-BF3A-BAE9-FFB5-B477562AACB5}"/>
              </a:ext>
            </a:extLst>
          </p:cNvPr>
          <p:cNvCxnSpPr>
            <a:cxnSpLocks/>
          </p:cNvCxnSpPr>
          <p:nvPr/>
        </p:nvCxnSpPr>
        <p:spPr>
          <a:xfrm>
            <a:off x="1396590" y="1582701"/>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98F5453A-A302-490D-EFBE-E786520D4150}"/>
              </a:ext>
            </a:extLst>
          </p:cNvPr>
          <p:cNvSpPr>
            <a:spLocks noChangeAspect="1"/>
          </p:cNvSpPr>
          <p:nvPr/>
        </p:nvSpPr>
        <p:spPr>
          <a:xfrm>
            <a:off x="1337612" y="1389543"/>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mc:AlternateContent xmlns:mc="http://schemas.openxmlformats.org/markup-compatibility/2006" xmlns:p14="http://schemas.microsoft.com/office/powerpoint/2010/main">
        <mc:Choice Requires="p14">
          <p:contentPart p14:bwMode="auto" r:id="rId3">
            <p14:nvContentPartPr>
              <p14:cNvPr id="25" name="Ink 24">
                <a:extLst>
                  <a:ext uri="{FF2B5EF4-FFF2-40B4-BE49-F238E27FC236}">
                    <a16:creationId xmlns:a16="http://schemas.microsoft.com/office/drawing/2014/main" id="{87BBBCDA-7F90-8692-76A5-247F3E78F80D}"/>
                  </a:ext>
                </a:extLst>
              </p14:cNvPr>
              <p14:cNvContentPartPr/>
              <p14:nvPr/>
            </p14:nvContentPartPr>
            <p14:xfrm>
              <a:off x="-1722795" y="2773281"/>
              <a:ext cx="480" cy="480"/>
            </p14:xfrm>
          </p:contentPart>
        </mc:Choice>
        <mc:Fallback xmlns="">
          <p:pic>
            <p:nvPicPr>
              <p:cNvPr id="25" name="Ink 24">
                <a:extLst>
                  <a:ext uri="{FF2B5EF4-FFF2-40B4-BE49-F238E27FC236}">
                    <a16:creationId xmlns:a16="http://schemas.microsoft.com/office/drawing/2014/main" id="{E73D7E44-108F-4B3D-B811-3C6C99ECA762}"/>
                  </a:ext>
                </a:extLst>
              </p:cNvPr>
              <p:cNvPicPr/>
              <p:nvPr/>
            </p:nvPicPr>
            <p:blipFill>
              <a:blip r:embed="rId4"/>
              <a:stretch>
                <a:fillRect/>
              </a:stretch>
            </p:blipFill>
            <p:spPr>
              <a:xfrm>
                <a:off x="-1734795" y="2761281"/>
                <a:ext cx="24000" cy="24000"/>
              </a:xfrm>
              <a:prstGeom prst="rect">
                <a:avLst/>
              </a:prstGeom>
            </p:spPr>
          </p:pic>
        </mc:Fallback>
      </mc:AlternateContent>
      <p:sp>
        <p:nvSpPr>
          <p:cNvPr id="32" name="TextBox 31">
            <a:extLst>
              <a:ext uri="{FF2B5EF4-FFF2-40B4-BE49-F238E27FC236}">
                <a16:creationId xmlns:a16="http://schemas.microsoft.com/office/drawing/2014/main" id="{3CF47876-F02C-A59F-0810-31E1329A0A5D}"/>
              </a:ext>
            </a:extLst>
          </p:cNvPr>
          <p:cNvSpPr txBox="1"/>
          <p:nvPr/>
        </p:nvSpPr>
        <p:spPr>
          <a:xfrm>
            <a:off x="1441915" y="1200152"/>
            <a:ext cx="5760000" cy="523220"/>
          </a:xfrm>
          <a:prstGeom prst="rect">
            <a:avLst/>
          </a:prstGeom>
          <a:noFill/>
        </p:spPr>
        <p:txBody>
          <a:bodyPr wrap="square" rtlCol="0">
            <a:spAutoFit/>
          </a:bodyPr>
          <a:lstStyle/>
          <a:p>
            <a:r>
              <a:rPr lang="en-AU" sz="2800" b="1" dirty="0">
                <a:solidFill>
                  <a:srgbClr val="4472C4"/>
                </a:solidFill>
                <a:cs typeface="Arial" pitchFamily="34" charset="0"/>
                <a:sym typeface="Symbol" pitchFamily="18" charset="2"/>
              </a:rPr>
              <a:t>Setting the  2025 Baseline</a:t>
            </a:r>
          </a:p>
        </p:txBody>
      </p:sp>
      <p:sp>
        <p:nvSpPr>
          <p:cNvPr id="38" name="Oval 37">
            <a:extLst>
              <a:ext uri="{FF2B5EF4-FFF2-40B4-BE49-F238E27FC236}">
                <a16:creationId xmlns:a16="http://schemas.microsoft.com/office/drawing/2014/main" id="{B5DE0A7F-E111-C6B6-018E-66C5ECE32B87}"/>
              </a:ext>
            </a:extLst>
          </p:cNvPr>
          <p:cNvSpPr>
            <a:spLocks noChangeAspect="1"/>
          </p:cNvSpPr>
          <p:nvPr/>
        </p:nvSpPr>
        <p:spPr>
          <a:xfrm>
            <a:off x="1337612" y="2610997"/>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39" name="TextBox 38">
            <a:extLst>
              <a:ext uri="{FF2B5EF4-FFF2-40B4-BE49-F238E27FC236}">
                <a16:creationId xmlns:a16="http://schemas.microsoft.com/office/drawing/2014/main" id="{CC5AD09F-9E40-7076-2309-0DDE5F31B3E4}"/>
              </a:ext>
            </a:extLst>
          </p:cNvPr>
          <p:cNvSpPr txBox="1"/>
          <p:nvPr/>
        </p:nvSpPr>
        <p:spPr>
          <a:xfrm>
            <a:off x="1441915" y="2421607"/>
            <a:ext cx="7272597" cy="523220"/>
          </a:xfrm>
          <a:prstGeom prst="rect">
            <a:avLst/>
          </a:prstGeom>
          <a:noFill/>
        </p:spPr>
        <p:txBody>
          <a:bodyPr wrap="square" rtlCol="0">
            <a:spAutoFit/>
          </a:bodyPr>
          <a:lstStyle/>
          <a:p>
            <a:r>
              <a:rPr lang="en-AU" sz="2800" b="1" dirty="0">
                <a:solidFill>
                  <a:srgbClr val="4472C4"/>
                </a:solidFill>
                <a:cs typeface="Arial" pitchFamily="34" charset="0"/>
                <a:sym typeface="Symbol" pitchFamily="18" charset="2"/>
              </a:rPr>
              <a:t>What did 2025 look like in Australia?</a:t>
            </a:r>
          </a:p>
        </p:txBody>
      </p:sp>
      <p:sp>
        <p:nvSpPr>
          <p:cNvPr id="42" name="Oval 41">
            <a:extLst>
              <a:ext uri="{FF2B5EF4-FFF2-40B4-BE49-F238E27FC236}">
                <a16:creationId xmlns:a16="http://schemas.microsoft.com/office/drawing/2014/main" id="{AE393598-B875-E2AD-EAEB-2FFF01C64B71}"/>
              </a:ext>
            </a:extLst>
          </p:cNvPr>
          <p:cNvSpPr>
            <a:spLocks noChangeAspect="1"/>
          </p:cNvSpPr>
          <p:nvPr/>
        </p:nvSpPr>
        <p:spPr>
          <a:xfrm>
            <a:off x="1337612" y="3832452"/>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43" name="TextBox 42">
            <a:extLst>
              <a:ext uri="{FF2B5EF4-FFF2-40B4-BE49-F238E27FC236}">
                <a16:creationId xmlns:a16="http://schemas.microsoft.com/office/drawing/2014/main" id="{5E5CC849-826F-F308-065C-3793AB01AF7A}"/>
              </a:ext>
            </a:extLst>
          </p:cNvPr>
          <p:cNvSpPr txBox="1"/>
          <p:nvPr/>
        </p:nvSpPr>
        <p:spPr>
          <a:xfrm>
            <a:off x="1441914" y="3612610"/>
            <a:ext cx="9391698" cy="954107"/>
          </a:xfrm>
          <a:prstGeom prst="rect">
            <a:avLst/>
          </a:prstGeom>
          <a:noFill/>
        </p:spPr>
        <p:txBody>
          <a:bodyPr wrap="square" rtlCol="0">
            <a:spAutoFit/>
          </a:bodyPr>
          <a:lstStyle/>
          <a:p>
            <a:r>
              <a:rPr lang="en-AU" sz="2800" b="1" dirty="0">
                <a:solidFill>
                  <a:srgbClr val="4472C4"/>
                </a:solidFill>
                <a:cs typeface="Arial" pitchFamily="34" charset="0"/>
                <a:sym typeface="Symbol" pitchFamily="18" charset="2"/>
              </a:rPr>
              <a:t>2025 experience in context</a:t>
            </a:r>
          </a:p>
          <a:p>
            <a:endParaRPr lang="en-AU" sz="2800" b="1" dirty="0">
              <a:solidFill>
                <a:schemeClr val="accent1"/>
              </a:solidFill>
            </a:endParaRPr>
          </a:p>
        </p:txBody>
      </p:sp>
      <p:cxnSp>
        <p:nvCxnSpPr>
          <p:cNvPr id="17" name="Straight Connector 16">
            <a:extLst>
              <a:ext uri="{FF2B5EF4-FFF2-40B4-BE49-F238E27FC236}">
                <a16:creationId xmlns:a16="http://schemas.microsoft.com/office/drawing/2014/main" id="{E6942CD0-0C26-5D66-21DE-5AB66D08B661}"/>
              </a:ext>
            </a:extLst>
          </p:cNvPr>
          <p:cNvCxnSpPr>
            <a:cxnSpLocks/>
          </p:cNvCxnSpPr>
          <p:nvPr/>
        </p:nvCxnSpPr>
        <p:spPr>
          <a:xfrm>
            <a:off x="1396590" y="2790615"/>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01A0B762-B10A-942C-1593-EB42354B2A6A}"/>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142639-2FCB-4265-BFDA-994AF69A1477}" type="slidenum">
              <a:rPr lang="en-AU" smtClean="0"/>
              <a:pPr/>
              <a:t>4</a:t>
            </a:fld>
            <a:endParaRPr lang="en-AU"/>
          </a:p>
        </p:txBody>
      </p:sp>
      <p:sp>
        <p:nvSpPr>
          <p:cNvPr id="4" name="Oval 3">
            <a:extLst>
              <a:ext uri="{FF2B5EF4-FFF2-40B4-BE49-F238E27FC236}">
                <a16:creationId xmlns:a16="http://schemas.microsoft.com/office/drawing/2014/main" id="{1A9A790D-0906-9098-32C6-4D2D2D859F59}"/>
              </a:ext>
            </a:extLst>
          </p:cNvPr>
          <p:cNvSpPr>
            <a:spLocks noChangeAspect="1"/>
          </p:cNvSpPr>
          <p:nvPr/>
        </p:nvSpPr>
        <p:spPr>
          <a:xfrm>
            <a:off x="1337612" y="5015626"/>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cxnSp>
        <p:nvCxnSpPr>
          <p:cNvPr id="6" name="Straight Connector 5">
            <a:extLst>
              <a:ext uri="{FF2B5EF4-FFF2-40B4-BE49-F238E27FC236}">
                <a16:creationId xmlns:a16="http://schemas.microsoft.com/office/drawing/2014/main" id="{9F98A3F6-8246-B608-6261-4C8C897BD2DE}"/>
              </a:ext>
            </a:extLst>
          </p:cNvPr>
          <p:cNvCxnSpPr>
            <a:cxnSpLocks/>
          </p:cNvCxnSpPr>
          <p:nvPr/>
        </p:nvCxnSpPr>
        <p:spPr>
          <a:xfrm>
            <a:off x="1396590" y="3990414"/>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E22BB675-2607-6433-A1C5-AD02C4EA58C9}"/>
              </a:ext>
            </a:extLst>
          </p:cNvPr>
          <p:cNvSpPr txBox="1"/>
          <p:nvPr/>
        </p:nvSpPr>
        <p:spPr>
          <a:xfrm>
            <a:off x="1441915" y="4792297"/>
            <a:ext cx="5760000" cy="523220"/>
          </a:xfrm>
          <a:prstGeom prst="rect">
            <a:avLst/>
          </a:prstGeom>
          <a:noFill/>
        </p:spPr>
        <p:txBody>
          <a:bodyPr wrap="square" rtlCol="0">
            <a:spAutoFit/>
          </a:bodyPr>
          <a:lstStyle/>
          <a:p>
            <a:r>
              <a:rPr lang="en-AU" sz="2800" b="1" dirty="0">
                <a:solidFill>
                  <a:srgbClr val="4472C4"/>
                </a:solidFill>
                <a:cs typeface="Arial" pitchFamily="34" charset="0"/>
                <a:sym typeface="Symbol" pitchFamily="18" charset="2"/>
              </a:rPr>
              <a:t>Discussion/Questions</a:t>
            </a:r>
            <a:endParaRPr lang="en-AU" sz="2800" b="1" dirty="0">
              <a:solidFill>
                <a:srgbClr val="4472C4"/>
              </a:solidFill>
              <a:cs typeface="Arial" pitchFamily="34" charset="0"/>
            </a:endParaRPr>
          </a:p>
        </p:txBody>
      </p:sp>
    </p:spTree>
    <p:extLst>
      <p:ext uri="{BB962C8B-B14F-4D97-AF65-F5344CB8AC3E}">
        <p14:creationId xmlns:p14="http://schemas.microsoft.com/office/powerpoint/2010/main" val="1136931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F86B2-CDC1-1AF7-A68B-CBDA69076B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4FC97-F984-2EDA-871A-12BA8E622D26}"/>
              </a:ext>
            </a:extLst>
          </p:cNvPr>
          <p:cNvSpPr>
            <a:spLocks noGrp="1"/>
          </p:cNvSpPr>
          <p:nvPr>
            <p:ph type="title"/>
          </p:nvPr>
        </p:nvSpPr>
        <p:spPr>
          <a:xfrm>
            <a:off x="203196" y="480053"/>
            <a:ext cx="10972800" cy="768000"/>
          </a:xfrm>
        </p:spPr>
        <p:txBody>
          <a:bodyPr anchor="t">
            <a:normAutofit/>
          </a:bodyPr>
          <a:lstStyle/>
          <a:p>
            <a:pPr algn="l"/>
            <a:r>
              <a:rPr lang="en-AU" sz="4267" dirty="0"/>
              <a:t>Australian Mortality update 2025</a:t>
            </a:r>
            <a:endParaRPr lang="en-US" sz="4267" dirty="0"/>
          </a:p>
        </p:txBody>
      </p:sp>
      <p:cxnSp>
        <p:nvCxnSpPr>
          <p:cNvPr id="8" name="Straight Connector 7">
            <a:extLst>
              <a:ext uri="{FF2B5EF4-FFF2-40B4-BE49-F238E27FC236}">
                <a16:creationId xmlns:a16="http://schemas.microsoft.com/office/drawing/2014/main" id="{386BB39B-B993-C852-37A3-2F47D3906FFB}"/>
              </a:ext>
            </a:extLst>
          </p:cNvPr>
          <p:cNvCxnSpPr>
            <a:cxnSpLocks/>
          </p:cNvCxnSpPr>
          <p:nvPr/>
        </p:nvCxnSpPr>
        <p:spPr>
          <a:xfrm>
            <a:off x="1396590" y="1582701"/>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AAD21AC0-A16E-E281-8D51-A8468F03CCF4}"/>
              </a:ext>
            </a:extLst>
          </p:cNvPr>
          <p:cNvSpPr>
            <a:spLocks noChangeAspect="1"/>
          </p:cNvSpPr>
          <p:nvPr/>
        </p:nvSpPr>
        <p:spPr>
          <a:xfrm>
            <a:off x="1337612" y="1389543"/>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mc:AlternateContent xmlns:mc="http://schemas.openxmlformats.org/markup-compatibility/2006" xmlns:p14="http://schemas.microsoft.com/office/powerpoint/2010/main">
        <mc:Choice Requires="p14">
          <p:contentPart p14:bwMode="auto" r:id="rId3">
            <p14:nvContentPartPr>
              <p14:cNvPr id="25" name="Ink 24">
                <a:extLst>
                  <a:ext uri="{FF2B5EF4-FFF2-40B4-BE49-F238E27FC236}">
                    <a16:creationId xmlns:a16="http://schemas.microsoft.com/office/drawing/2014/main" id="{C3BD190E-F575-BB6C-A44D-8EFBFDA9AA36}"/>
                  </a:ext>
                </a:extLst>
              </p14:cNvPr>
              <p14:cNvContentPartPr/>
              <p14:nvPr/>
            </p14:nvContentPartPr>
            <p14:xfrm>
              <a:off x="-1722795" y="2773281"/>
              <a:ext cx="480" cy="480"/>
            </p14:xfrm>
          </p:contentPart>
        </mc:Choice>
        <mc:Fallback xmlns="">
          <p:pic>
            <p:nvPicPr>
              <p:cNvPr id="25" name="Ink 24">
                <a:extLst>
                  <a:ext uri="{FF2B5EF4-FFF2-40B4-BE49-F238E27FC236}">
                    <a16:creationId xmlns:a16="http://schemas.microsoft.com/office/drawing/2014/main" id="{E73D7E44-108F-4B3D-B811-3C6C99ECA762}"/>
                  </a:ext>
                </a:extLst>
              </p:cNvPr>
              <p:cNvPicPr/>
              <p:nvPr/>
            </p:nvPicPr>
            <p:blipFill>
              <a:blip r:embed="rId4"/>
              <a:stretch>
                <a:fillRect/>
              </a:stretch>
            </p:blipFill>
            <p:spPr>
              <a:xfrm>
                <a:off x="-1734795" y="2761281"/>
                <a:ext cx="24000" cy="24000"/>
              </a:xfrm>
              <a:prstGeom prst="rect">
                <a:avLst/>
              </a:prstGeom>
            </p:spPr>
          </p:pic>
        </mc:Fallback>
      </mc:AlternateContent>
      <p:sp>
        <p:nvSpPr>
          <p:cNvPr id="32" name="TextBox 31">
            <a:extLst>
              <a:ext uri="{FF2B5EF4-FFF2-40B4-BE49-F238E27FC236}">
                <a16:creationId xmlns:a16="http://schemas.microsoft.com/office/drawing/2014/main" id="{31AAA42B-9CF1-7FA5-BBCC-E35B3C348213}"/>
              </a:ext>
            </a:extLst>
          </p:cNvPr>
          <p:cNvSpPr txBox="1"/>
          <p:nvPr/>
        </p:nvSpPr>
        <p:spPr>
          <a:xfrm>
            <a:off x="1441915" y="1200152"/>
            <a:ext cx="5760000" cy="523220"/>
          </a:xfrm>
          <a:prstGeom prst="rect">
            <a:avLst/>
          </a:prstGeom>
          <a:noFill/>
        </p:spPr>
        <p:txBody>
          <a:bodyPr wrap="square" rtlCol="0">
            <a:spAutoFit/>
          </a:bodyPr>
          <a:lstStyle/>
          <a:p>
            <a:r>
              <a:rPr lang="en-AU" sz="2800" b="1" dirty="0">
                <a:solidFill>
                  <a:srgbClr val="4472C4"/>
                </a:solidFill>
                <a:cs typeface="Arial" pitchFamily="34" charset="0"/>
                <a:sym typeface="Symbol" pitchFamily="18" charset="2"/>
              </a:rPr>
              <a:t>Setting the  2025 Baseline</a:t>
            </a:r>
          </a:p>
        </p:txBody>
      </p:sp>
      <p:sp>
        <p:nvSpPr>
          <p:cNvPr id="38" name="Oval 37">
            <a:extLst>
              <a:ext uri="{FF2B5EF4-FFF2-40B4-BE49-F238E27FC236}">
                <a16:creationId xmlns:a16="http://schemas.microsoft.com/office/drawing/2014/main" id="{3324867A-0131-E67B-D93F-0D4A6C82100A}"/>
              </a:ext>
            </a:extLst>
          </p:cNvPr>
          <p:cNvSpPr>
            <a:spLocks noChangeAspect="1"/>
          </p:cNvSpPr>
          <p:nvPr/>
        </p:nvSpPr>
        <p:spPr>
          <a:xfrm>
            <a:off x="1337612" y="2610997"/>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39" name="TextBox 38">
            <a:extLst>
              <a:ext uri="{FF2B5EF4-FFF2-40B4-BE49-F238E27FC236}">
                <a16:creationId xmlns:a16="http://schemas.microsoft.com/office/drawing/2014/main" id="{0482AB38-586B-A10B-51FF-CF03BA2FAD08}"/>
              </a:ext>
            </a:extLst>
          </p:cNvPr>
          <p:cNvSpPr txBox="1"/>
          <p:nvPr/>
        </p:nvSpPr>
        <p:spPr>
          <a:xfrm>
            <a:off x="1389786" y="2443471"/>
            <a:ext cx="7272597"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What did 2025 look like in Australia?</a:t>
            </a:r>
          </a:p>
        </p:txBody>
      </p:sp>
      <p:sp>
        <p:nvSpPr>
          <p:cNvPr id="42" name="Oval 41">
            <a:extLst>
              <a:ext uri="{FF2B5EF4-FFF2-40B4-BE49-F238E27FC236}">
                <a16:creationId xmlns:a16="http://schemas.microsoft.com/office/drawing/2014/main" id="{807B2E65-6CD9-C68F-3CBE-8004C1552B12}"/>
              </a:ext>
            </a:extLst>
          </p:cNvPr>
          <p:cNvSpPr>
            <a:spLocks noChangeAspect="1"/>
          </p:cNvSpPr>
          <p:nvPr/>
        </p:nvSpPr>
        <p:spPr>
          <a:xfrm>
            <a:off x="1337612" y="3832452"/>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43" name="TextBox 42">
            <a:extLst>
              <a:ext uri="{FF2B5EF4-FFF2-40B4-BE49-F238E27FC236}">
                <a16:creationId xmlns:a16="http://schemas.microsoft.com/office/drawing/2014/main" id="{7FEADBC1-FDC9-F9E7-CCE6-0A91E9949EBF}"/>
              </a:ext>
            </a:extLst>
          </p:cNvPr>
          <p:cNvSpPr txBox="1"/>
          <p:nvPr/>
        </p:nvSpPr>
        <p:spPr>
          <a:xfrm>
            <a:off x="1441914" y="3612610"/>
            <a:ext cx="9391698" cy="954107"/>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Australian 2025 experience in context</a:t>
            </a:r>
          </a:p>
          <a:p>
            <a:endParaRPr lang="en-AU" sz="2800" b="1" dirty="0">
              <a:solidFill>
                <a:schemeClr val="accent1"/>
              </a:solidFill>
            </a:endParaRPr>
          </a:p>
        </p:txBody>
      </p:sp>
      <p:cxnSp>
        <p:nvCxnSpPr>
          <p:cNvPr id="17" name="Straight Connector 16">
            <a:extLst>
              <a:ext uri="{FF2B5EF4-FFF2-40B4-BE49-F238E27FC236}">
                <a16:creationId xmlns:a16="http://schemas.microsoft.com/office/drawing/2014/main" id="{7E341D7C-6A07-2D56-612F-E61938D7ECD8}"/>
              </a:ext>
            </a:extLst>
          </p:cNvPr>
          <p:cNvCxnSpPr>
            <a:cxnSpLocks/>
          </p:cNvCxnSpPr>
          <p:nvPr/>
        </p:nvCxnSpPr>
        <p:spPr>
          <a:xfrm>
            <a:off x="1396590" y="2790615"/>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BE745E1B-DF22-6D2E-FD84-1DB52A00E592}"/>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142639-2FCB-4265-BFDA-994AF69A1477}" type="slidenum">
              <a:rPr lang="en-AU" smtClean="0"/>
              <a:pPr/>
              <a:t>5</a:t>
            </a:fld>
            <a:endParaRPr lang="en-AU"/>
          </a:p>
        </p:txBody>
      </p:sp>
      <p:sp>
        <p:nvSpPr>
          <p:cNvPr id="4" name="Oval 3">
            <a:extLst>
              <a:ext uri="{FF2B5EF4-FFF2-40B4-BE49-F238E27FC236}">
                <a16:creationId xmlns:a16="http://schemas.microsoft.com/office/drawing/2014/main" id="{50E3B47F-C5A0-15F1-CAFD-044720C65ED9}"/>
              </a:ext>
            </a:extLst>
          </p:cNvPr>
          <p:cNvSpPr>
            <a:spLocks noChangeAspect="1"/>
          </p:cNvSpPr>
          <p:nvPr/>
        </p:nvSpPr>
        <p:spPr>
          <a:xfrm>
            <a:off x="1337612" y="5015626"/>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cxnSp>
        <p:nvCxnSpPr>
          <p:cNvPr id="6" name="Straight Connector 5">
            <a:extLst>
              <a:ext uri="{FF2B5EF4-FFF2-40B4-BE49-F238E27FC236}">
                <a16:creationId xmlns:a16="http://schemas.microsoft.com/office/drawing/2014/main" id="{F014F176-22D8-3BC1-FD7D-D23F0A19BCC8}"/>
              </a:ext>
            </a:extLst>
          </p:cNvPr>
          <p:cNvCxnSpPr>
            <a:cxnSpLocks/>
          </p:cNvCxnSpPr>
          <p:nvPr/>
        </p:nvCxnSpPr>
        <p:spPr>
          <a:xfrm>
            <a:off x="1396590" y="3990414"/>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3083DCA-FC9F-4AA1-568E-209BCE8A4469}"/>
              </a:ext>
            </a:extLst>
          </p:cNvPr>
          <p:cNvSpPr txBox="1"/>
          <p:nvPr/>
        </p:nvSpPr>
        <p:spPr>
          <a:xfrm>
            <a:off x="1441915" y="4792297"/>
            <a:ext cx="5760000"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Discussion/Questions</a:t>
            </a:r>
            <a:endParaRPr lang="en-AU" sz="2800" b="1" dirty="0">
              <a:solidFill>
                <a:schemeClr val="accent1">
                  <a:lumMod val="20000"/>
                  <a:lumOff val="80000"/>
                </a:schemeClr>
              </a:solidFill>
              <a:cs typeface="Arial" pitchFamily="34" charset="0"/>
            </a:endParaRPr>
          </a:p>
        </p:txBody>
      </p:sp>
    </p:spTree>
    <p:extLst>
      <p:ext uri="{BB962C8B-B14F-4D97-AF65-F5344CB8AC3E}">
        <p14:creationId xmlns:p14="http://schemas.microsoft.com/office/powerpoint/2010/main" val="4227587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936BA5-56B3-B648-64C0-BDEE4BAE9884}"/>
              </a:ext>
            </a:extLst>
          </p:cNvPr>
          <p:cNvSpPr>
            <a:spLocks noGrp="1"/>
          </p:cNvSpPr>
          <p:nvPr>
            <p:ph type="body" idx="1"/>
          </p:nvPr>
        </p:nvSpPr>
        <p:spPr/>
        <p:txBody>
          <a:bodyPr/>
          <a:lstStyle/>
          <a:p>
            <a:endParaRPr lang="en-AU"/>
          </a:p>
        </p:txBody>
      </p:sp>
      <p:sp>
        <p:nvSpPr>
          <p:cNvPr id="4" name="Content Placeholder 3">
            <a:extLst>
              <a:ext uri="{FF2B5EF4-FFF2-40B4-BE49-F238E27FC236}">
                <a16:creationId xmlns:a16="http://schemas.microsoft.com/office/drawing/2014/main" id="{B08E83BB-CBC9-6354-0AFB-F03D71507747}"/>
              </a:ext>
            </a:extLst>
          </p:cNvPr>
          <p:cNvSpPr>
            <a:spLocks noGrp="1"/>
          </p:cNvSpPr>
          <p:nvPr>
            <p:ph sz="half" idx="2"/>
          </p:nvPr>
        </p:nvSpPr>
        <p:spPr/>
        <p:txBody>
          <a:bodyPr>
            <a:normAutofit/>
          </a:bodyPr>
          <a:lstStyle/>
          <a:p>
            <a:endParaRPr lang="en-AU"/>
          </a:p>
        </p:txBody>
      </p:sp>
      <p:sp>
        <p:nvSpPr>
          <p:cNvPr id="6" name="Content Placeholder 5">
            <a:extLst>
              <a:ext uri="{FF2B5EF4-FFF2-40B4-BE49-F238E27FC236}">
                <a16:creationId xmlns:a16="http://schemas.microsoft.com/office/drawing/2014/main" id="{2D22BE5B-B49A-61E9-48D8-2A318D5658CC}"/>
              </a:ext>
            </a:extLst>
          </p:cNvPr>
          <p:cNvSpPr>
            <a:spLocks noGrp="1"/>
          </p:cNvSpPr>
          <p:nvPr>
            <p:ph sz="quarter" idx="4"/>
          </p:nvPr>
        </p:nvSpPr>
        <p:spPr>
          <a:xfrm>
            <a:off x="7161363" y="1681163"/>
            <a:ext cx="4911356" cy="4271905"/>
          </a:xfrm>
        </p:spPr>
        <p:txBody>
          <a:bodyPr>
            <a:normAutofit/>
          </a:bodyPr>
          <a:lstStyle/>
          <a:p>
            <a:r>
              <a:rPr lang="en-AU" sz="1800" dirty="0"/>
              <a:t>Method gradually leans on post-pandemic data as it accumulates.</a:t>
            </a:r>
          </a:p>
          <a:p>
            <a:r>
              <a:rPr lang="en-AU" sz="1800" dirty="0"/>
              <a:t>Starting point: weighted mix of the two years of post-pandemic experience (2023 and 2024).</a:t>
            </a:r>
          </a:p>
          <a:p>
            <a:r>
              <a:rPr lang="en-AU" sz="1800" dirty="0"/>
              <a:t>Apply one year of mortality improvement, based on both pre- and post-pandemic trends.</a:t>
            </a:r>
          </a:p>
          <a:p>
            <a:r>
              <a:rPr lang="en-AU" sz="1800" dirty="0"/>
              <a:t>Implement this </a:t>
            </a:r>
            <a:r>
              <a:rPr lang="en-AU" sz="1800" b="1" dirty="0"/>
              <a:t>credibility-based blend</a:t>
            </a:r>
            <a:r>
              <a:rPr lang="en-AU" sz="1800" dirty="0"/>
              <a:t> of pre- and post-pandemic trends for the three main categories of causes of death: non-respiratory, COVID and non-COVID respiratory.</a:t>
            </a:r>
          </a:p>
        </p:txBody>
      </p:sp>
      <p:sp>
        <p:nvSpPr>
          <p:cNvPr id="8" name="Title 1">
            <a:extLst>
              <a:ext uri="{FF2B5EF4-FFF2-40B4-BE49-F238E27FC236}">
                <a16:creationId xmlns:a16="http://schemas.microsoft.com/office/drawing/2014/main" id="{C1DCD256-2C66-828C-B0CE-AA54B0C56369}"/>
              </a:ext>
            </a:extLst>
          </p:cNvPr>
          <p:cNvSpPr>
            <a:spLocks noGrp="1"/>
          </p:cNvSpPr>
          <p:nvPr>
            <p:ph type="title"/>
          </p:nvPr>
        </p:nvSpPr>
        <p:spPr>
          <a:xfrm>
            <a:off x="839788" y="365125"/>
            <a:ext cx="10515600" cy="912381"/>
          </a:xfrm>
        </p:spPr>
        <p:txBody>
          <a:bodyPr>
            <a:normAutofit/>
          </a:bodyPr>
          <a:lstStyle/>
          <a:p>
            <a:r>
              <a:rPr lang="en-AU" sz="3200" dirty="0">
                <a:latin typeface="+mn-lt"/>
              </a:rPr>
              <a:t>Benchmarking 2025</a:t>
            </a:r>
          </a:p>
        </p:txBody>
      </p:sp>
      <p:sp>
        <p:nvSpPr>
          <p:cNvPr id="10" name="Rectangle: Rounded Corners 9">
            <a:extLst>
              <a:ext uri="{FF2B5EF4-FFF2-40B4-BE49-F238E27FC236}">
                <a16:creationId xmlns:a16="http://schemas.microsoft.com/office/drawing/2014/main" id="{4201B262-76D8-B69B-698F-4469FF21708C}"/>
              </a:ext>
            </a:extLst>
          </p:cNvPr>
          <p:cNvSpPr/>
          <p:nvPr/>
        </p:nvSpPr>
        <p:spPr>
          <a:xfrm>
            <a:off x="2110278" y="5806440"/>
            <a:ext cx="7516800" cy="686435"/>
          </a:xfrm>
          <a:prstGeom prst="roundRect">
            <a:avLst/>
          </a:prstGeom>
          <a:solidFill>
            <a:srgbClr val="3C69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dirty="0"/>
              <a:t>Since </a:t>
            </a:r>
            <a:r>
              <a:rPr lang="en-AU"/>
              <a:t>2024, </a:t>
            </a:r>
            <a:r>
              <a:rPr lang="en-AU" dirty="0"/>
              <a:t>we have moved to using standard trend analysis.</a:t>
            </a:r>
          </a:p>
        </p:txBody>
      </p:sp>
      <p:pic>
        <p:nvPicPr>
          <p:cNvPr id="11" name="Picture 10" descr="A graph with a line and dots&#10;&#10;AI-generated content may be incorrect.">
            <a:extLst>
              <a:ext uri="{FF2B5EF4-FFF2-40B4-BE49-F238E27FC236}">
                <a16:creationId xmlns:a16="http://schemas.microsoft.com/office/drawing/2014/main" id="{385D45B6-34DC-8105-517E-5DBB27818D97}"/>
              </a:ext>
            </a:extLst>
          </p:cNvPr>
          <p:cNvPicPr>
            <a:picLocks noChangeAspect="1"/>
          </p:cNvPicPr>
          <p:nvPr/>
        </p:nvPicPr>
        <p:blipFill>
          <a:blip r:embed="rId2"/>
          <a:stretch>
            <a:fillRect/>
          </a:stretch>
        </p:blipFill>
        <p:spPr>
          <a:xfrm>
            <a:off x="761037" y="1580718"/>
            <a:ext cx="6192520" cy="4135755"/>
          </a:xfrm>
          <a:prstGeom prst="rect">
            <a:avLst/>
          </a:prstGeom>
        </p:spPr>
      </p:pic>
    </p:spTree>
    <p:extLst>
      <p:ext uri="{BB962C8B-B14F-4D97-AF65-F5344CB8AC3E}">
        <p14:creationId xmlns:p14="http://schemas.microsoft.com/office/powerpoint/2010/main" val="884173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85B6B-5251-AE62-2621-0AC7817A94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191500-9EDA-E932-E568-05B73C78F4F2}"/>
              </a:ext>
            </a:extLst>
          </p:cNvPr>
          <p:cNvSpPr>
            <a:spLocks noGrp="1"/>
          </p:cNvSpPr>
          <p:nvPr>
            <p:ph type="title"/>
          </p:nvPr>
        </p:nvSpPr>
        <p:spPr>
          <a:xfrm>
            <a:off x="203196" y="480053"/>
            <a:ext cx="10972800" cy="768000"/>
          </a:xfrm>
        </p:spPr>
        <p:txBody>
          <a:bodyPr anchor="t">
            <a:normAutofit/>
          </a:bodyPr>
          <a:lstStyle/>
          <a:p>
            <a:pPr algn="l"/>
            <a:r>
              <a:rPr lang="en-AU" sz="4267" dirty="0"/>
              <a:t>Australian Mortality update 2025</a:t>
            </a:r>
            <a:endParaRPr lang="en-US" sz="4267" dirty="0"/>
          </a:p>
        </p:txBody>
      </p:sp>
      <p:cxnSp>
        <p:nvCxnSpPr>
          <p:cNvPr id="8" name="Straight Connector 7">
            <a:extLst>
              <a:ext uri="{FF2B5EF4-FFF2-40B4-BE49-F238E27FC236}">
                <a16:creationId xmlns:a16="http://schemas.microsoft.com/office/drawing/2014/main" id="{0821F153-5218-0A2F-6006-B50A11ED57AD}"/>
              </a:ext>
            </a:extLst>
          </p:cNvPr>
          <p:cNvCxnSpPr>
            <a:cxnSpLocks/>
          </p:cNvCxnSpPr>
          <p:nvPr/>
        </p:nvCxnSpPr>
        <p:spPr>
          <a:xfrm>
            <a:off x="1396590" y="1582701"/>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5145BF09-333C-BB11-066B-5A8EF124FC9F}"/>
              </a:ext>
            </a:extLst>
          </p:cNvPr>
          <p:cNvSpPr>
            <a:spLocks noChangeAspect="1"/>
          </p:cNvSpPr>
          <p:nvPr/>
        </p:nvSpPr>
        <p:spPr>
          <a:xfrm>
            <a:off x="1337612" y="1389543"/>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mc:AlternateContent xmlns:mc="http://schemas.openxmlformats.org/markup-compatibility/2006" xmlns:p14="http://schemas.microsoft.com/office/powerpoint/2010/main">
        <mc:Choice Requires="p14">
          <p:contentPart p14:bwMode="auto" r:id="rId3">
            <p14:nvContentPartPr>
              <p14:cNvPr id="25" name="Ink 24">
                <a:extLst>
                  <a:ext uri="{FF2B5EF4-FFF2-40B4-BE49-F238E27FC236}">
                    <a16:creationId xmlns:a16="http://schemas.microsoft.com/office/drawing/2014/main" id="{B7DF96B3-1845-8186-5B5C-B307B0DDEF8C}"/>
                  </a:ext>
                </a:extLst>
              </p14:cNvPr>
              <p14:cNvContentPartPr/>
              <p14:nvPr/>
            </p14:nvContentPartPr>
            <p14:xfrm>
              <a:off x="-1722795" y="2773281"/>
              <a:ext cx="480" cy="480"/>
            </p14:xfrm>
          </p:contentPart>
        </mc:Choice>
        <mc:Fallback xmlns="">
          <p:pic>
            <p:nvPicPr>
              <p:cNvPr id="25" name="Ink 24">
                <a:extLst>
                  <a:ext uri="{FF2B5EF4-FFF2-40B4-BE49-F238E27FC236}">
                    <a16:creationId xmlns:a16="http://schemas.microsoft.com/office/drawing/2014/main" id="{E73D7E44-108F-4B3D-B811-3C6C99ECA762}"/>
                  </a:ext>
                </a:extLst>
              </p:cNvPr>
              <p:cNvPicPr/>
              <p:nvPr/>
            </p:nvPicPr>
            <p:blipFill>
              <a:blip r:embed="rId4"/>
              <a:stretch>
                <a:fillRect/>
              </a:stretch>
            </p:blipFill>
            <p:spPr>
              <a:xfrm>
                <a:off x="-1734795" y="2761281"/>
                <a:ext cx="24000" cy="24000"/>
              </a:xfrm>
              <a:prstGeom prst="rect">
                <a:avLst/>
              </a:prstGeom>
            </p:spPr>
          </p:pic>
        </mc:Fallback>
      </mc:AlternateContent>
      <p:sp>
        <p:nvSpPr>
          <p:cNvPr id="32" name="TextBox 31">
            <a:extLst>
              <a:ext uri="{FF2B5EF4-FFF2-40B4-BE49-F238E27FC236}">
                <a16:creationId xmlns:a16="http://schemas.microsoft.com/office/drawing/2014/main" id="{315B5FE3-A2DF-364F-0F96-639B43FB8E11}"/>
              </a:ext>
            </a:extLst>
          </p:cNvPr>
          <p:cNvSpPr txBox="1"/>
          <p:nvPr/>
        </p:nvSpPr>
        <p:spPr>
          <a:xfrm>
            <a:off x="1441915" y="1200152"/>
            <a:ext cx="5760000"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Setting the Baseline</a:t>
            </a:r>
          </a:p>
        </p:txBody>
      </p:sp>
      <p:sp>
        <p:nvSpPr>
          <p:cNvPr id="38" name="Oval 37">
            <a:extLst>
              <a:ext uri="{FF2B5EF4-FFF2-40B4-BE49-F238E27FC236}">
                <a16:creationId xmlns:a16="http://schemas.microsoft.com/office/drawing/2014/main" id="{93916CAD-5495-9395-8D53-6133F71CB80B}"/>
              </a:ext>
            </a:extLst>
          </p:cNvPr>
          <p:cNvSpPr>
            <a:spLocks noChangeAspect="1"/>
          </p:cNvSpPr>
          <p:nvPr/>
        </p:nvSpPr>
        <p:spPr>
          <a:xfrm>
            <a:off x="1337612" y="2610997"/>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39" name="TextBox 38">
            <a:extLst>
              <a:ext uri="{FF2B5EF4-FFF2-40B4-BE49-F238E27FC236}">
                <a16:creationId xmlns:a16="http://schemas.microsoft.com/office/drawing/2014/main" id="{C45806FE-9974-2FCF-BE05-2CDF7808B35C}"/>
              </a:ext>
            </a:extLst>
          </p:cNvPr>
          <p:cNvSpPr txBox="1"/>
          <p:nvPr/>
        </p:nvSpPr>
        <p:spPr>
          <a:xfrm>
            <a:off x="1441915" y="2421607"/>
            <a:ext cx="7272597" cy="523220"/>
          </a:xfrm>
          <a:prstGeom prst="rect">
            <a:avLst/>
          </a:prstGeom>
          <a:noFill/>
        </p:spPr>
        <p:txBody>
          <a:bodyPr wrap="square" rtlCol="0">
            <a:spAutoFit/>
          </a:bodyPr>
          <a:lstStyle/>
          <a:p>
            <a:r>
              <a:rPr lang="en-AU" sz="2800" b="1" dirty="0">
                <a:solidFill>
                  <a:srgbClr val="4472C4"/>
                </a:solidFill>
                <a:cs typeface="Arial" pitchFamily="34" charset="0"/>
                <a:sym typeface="Symbol" pitchFamily="18" charset="2"/>
              </a:rPr>
              <a:t>What did 2025 look like in Australia?</a:t>
            </a:r>
          </a:p>
        </p:txBody>
      </p:sp>
      <p:sp>
        <p:nvSpPr>
          <p:cNvPr id="42" name="Oval 41">
            <a:extLst>
              <a:ext uri="{FF2B5EF4-FFF2-40B4-BE49-F238E27FC236}">
                <a16:creationId xmlns:a16="http://schemas.microsoft.com/office/drawing/2014/main" id="{77C1CA81-52EB-3ABA-B67F-144094970296}"/>
              </a:ext>
            </a:extLst>
          </p:cNvPr>
          <p:cNvSpPr>
            <a:spLocks noChangeAspect="1"/>
          </p:cNvSpPr>
          <p:nvPr/>
        </p:nvSpPr>
        <p:spPr>
          <a:xfrm>
            <a:off x="1337612" y="3832452"/>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43" name="TextBox 42">
            <a:extLst>
              <a:ext uri="{FF2B5EF4-FFF2-40B4-BE49-F238E27FC236}">
                <a16:creationId xmlns:a16="http://schemas.microsoft.com/office/drawing/2014/main" id="{143EC71B-AF3F-B7C2-CF8D-135C2F32BCE3}"/>
              </a:ext>
            </a:extLst>
          </p:cNvPr>
          <p:cNvSpPr txBox="1"/>
          <p:nvPr/>
        </p:nvSpPr>
        <p:spPr>
          <a:xfrm>
            <a:off x="1441914" y="3612610"/>
            <a:ext cx="9391698" cy="954107"/>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Australian 2025 experience in context</a:t>
            </a:r>
          </a:p>
          <a:p>
            <a:endParaRPr lang="en-AU" sz="2800" b="1" dirty="0">
              <a:solidFill>
                <a:schemeClr val="accent1"/>
              </a:solidFill>
            </a:endParaRPr>
          </a:p>
        </p:txBody>
      </p:sp>
      <p:cxnSp>
        <p:nvCxnSpPr>
          <p:cNvPr id="17" name="Straight Connector 16">
            <a:extLst>
              <a:ext uri="{FF2B5EF4-FFF2-40B4-BE49-F238E27FC236}">
                <a16:creationId xmlns:a16="http://schemas.microsoft.com/office/drawing/2014/main" id="{60218279-E310-87AE-4D78-87F443AE53D2}"/>
              </a:ext>
            </a:extLst>
          </p:cNvPr>
          <p:cNvCxnSpPr>
            <a:cxnSpLocks/>
          </p:cNvCxnSpPr>
          <p:nvPr/>
        </p:nvCxnSpPr>
        <p:spPr>
          <a:xfrm>
            <a:off x="1396590" y="2790615"/>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D2289643-96F9-6290-6874-4487393AFC35}"/>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142639-2FCB-4265-BFDA-994AF69A1477}" type="slidenum">
              <a:rPr lang="en-AU" smtClean="0"/>
              <a:pPr/>
              <a:t>7</a:t>
            </a:fld>
            <a:endParaRPr lang="en-AU"/>
          </a:p>
        </p:txBody>
      </p:sp>
      <p:sp>
        <p:nvSpPr>
          <p:cNvPr id="4" name="Oval 3">
            <a:extLst>
              <a:ext uri="{FF2B5EF4-FFF2-40B4-BE49-F238E27FC236}">
                <a16:creationId xmlns:a16="http://schemas.microsoft.com/office/drawing/2014/main" id="{27D8D5A8-5CCA-7220-DEF0-A75413577EAF}"/>
              </a:ext>
            </a:extLst>
          </p:cNvPr>
          <p:cNvSpPr>
            <a:spLocks noChangeAspect="1"/>
          </p:cNvSpPr>
          <p:nvPr/>
        </p:nvSpPr>
        <p:spPr>
          <a:xfrm>
            <a:off x="1337612" y="5015626"/>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cxnSp>
        <p:nvCxnSpPr>
          <p:cNvPr id="6" name="Straight Connector 5">
            <a:extLst>
              <a:ext uri="{FF2B5EF4-FFF2-40B4-BE49-F238E27FC236}">
                <a16:creationId xmlns:a16="http://schemas.microsoft.com/office/drawing/2014/main" id="{E26A2C05-70C7-F291-E136-40CE38B28D1D}"/>
              </a:ext>
            </a:extLst>
          </p:cNvPr>
          <p:cNvCxnSpPr>
            <a:cxnSpLocks/>
          </p:cNvCxnSpPr>
          <p:nvPr/>
        </p:nvCxnSpPr>
        <p:spPr>
          <a:xfrm>
            <a:off x="1396590" y="3990414"/>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79576948-4C55-036A-15CD-3AD6FD635047}"/>
              </a:ext>
            </a:extLst>
          </p:cNvPr>
          <p:cNvSpPr txBox="1"/>
          <p:nvPr/>
        </p:nvSpPr>
        <p:spPr>
          <a:xfrm>
            <a:off x="1441915" y="4792297"/>
            <a:ext cx="5760000"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Discussion/Questions</a:t>
            </a:r>
            <a:endParaRPr lang="en-AU" sz="2800" b="1" dirty="0">
              <a:solidFill>
                <a:schemeClr val="accent1">
                  <a:lumMod val="20000"/>
                  <a:lumOff val="80000"/>
                </a:schemeClr>
              </a:solidFill>
              <a:cs typeface="Arial" pitchFamily="34" charset="0"/>
            </a:endParaRPr>
          </a:p>
        </p:txBody>
      </p:sp>
    </p:spTree>
    <p:extLst>
      <p:ext uri="{BB962C8B-B14F-4D97-AF65-F5344CB8AC3E}">
        <p14:creationId xmlns:p14="http://schemas.microsoft.com/office/powerpoint/2010/main" val="1999611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2025 in headline numbers</a:t>
            </a:r>
          </a:p>
        </p:txBody>
      </p:sp>
      <p:sp>
        <p:nvSpPr>
          <p:cNvPr id="3" name="TextBox 2"/>
          <p:cNvSpPr txBox="1"/>
          <p:nvPr/>
        </p:nvSpPr>
        <p:spPr>
          <a:xfrm>
            <a:off x="475488" y="73152"/>
            <a:ext cx="9144000" cy="274320"/>
          </a:xfrm>
          <a:prstGeom prst="rect">
            <a:avLst/>
          </a:prstGeom>
          <a:noFill/>
        </p:spPr>
        <p:txBody>
          <a:bodyPr wrap="none">
            <a:spAutoFit/>
          </a:bodyPr>
          <a:lstStyle/>
          <a:p>
            <a:pPr>
              <a:defRPr sz="1100" b="1">
                <a:solidFill>
                  <a:srgbClr val="595959"/>
                </a:solidFill>
                <a:latin typeface="Calibri"/>
              </a:defRPr>
            </a:pPr>
            <a:r>
              <a:t>OVERALL MORTALITY EXPERIENCE</a:t>
            </a:r>
          </a:p>
        </p:txBody>
      </p:sp>
      <p:sp>
        <p:nvSpPr>
          <p:cNvPr id="4" name="Rounded Rectangle 3"/>
          <p:cNvSpPr/>
          <p:nvPr/>
        </p:nvSpPr>
        <p:spPr>
          <a:xfrm>
            <a:off x="457200" y="1417320"/>
            <a:ext cx="3529584" cy="1828800"/>
          </a:xfrm>
          <a:prstGeom prst="roundRect">
            <a:avLst>
              <a:gd name="adj" fmla="val 6000"/>
            </a:avLst>
          </a:prstGeom>
          <a:solidFill>
            <a:srgbClr val="F2F5F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09728" rIns="137160" bIns="109728" rtlCol="0" anchor="ctr"/>
          <a:lstStyle/>
          <a:p>
            <a:pPr algn="ctr"/>
            <a:r>
              <a:rPr sz="4000" b="1" dirty="0">
                <a:solidFill>
                  <a:srgbClr val="3C69FF"/>
                </a:solidFill>
                <a:latin typeface="Calibri"/>
              </a:rPr>
              <a:t>188,300</a:t>
            </a:r>
          </a:p>
          <a:p>
            <a:pPr algn="ctr">
              <a:spcBef>
                <a:spcPts val="400"/>
              </a:spcBef>
            </a:pPr>
            <a:r>
              <a:rPr sz="1600" dirty="0">
                <a:solidFill>
                  <a:srgbClr val="595959"/>
                </a:solidFill>
                <a:latin typeface="Calibri"/>
              </a:rPr>
              <a:t>actual deaths</a:t>
            </a:r>
          </a:p>
        </p:txBody>
      </p:sp>
      <p:sp>
        <p:nvSpPr>
          <p:cNvPr id="5" name="Rounded Rectangle 4"/>
          <p:cNvSpPr/>
          <p:nvPr/>
        </p:nvSpPr>
        <p:spPr>
          <a:xfrm>
            <a:off x="4215384" y="1417320"/>
            <a:ext cx="3529584" cy="1828800"/>
          </a:xfrm>
          <a:prstGeom prst="roundRect">
            <a:avLst>
              <a:gd name="adj" fmla="val 6000"/>
            </a:avLst>
          </a:prstGeom>
          <a:solidFill>
            <a:srgbClr val="F2F5F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09728" rIns="137160" bIns="109728" rtlCol="0" anchor="ctr"/>
          <a:lstStyle/>
          <a:p>
            <a:pPr algn="ctr"/>
            <a:r>
              <a:rPr sz="4000" b="1" dirty="0">
                <a:solidFill>
                  <a:srgbClr val="142B6B"/>
                </a:solidFill>
                <a:latin typeface="Calibri"/>
              </a:rPr>
              <a:t>187,400</a:t>
            </a:r>
          </a:p>
          <a:p>
            <a:pPr algn="ctr">
              <a:spcBef>
                <a:spcPts val="400"/>
              </a:spcBef>
            </a:pPr>
            <a:r>
              <a:rPr sz="1600" dirty="0">
                <a:solidFill>
                  <a:srgbClr val="595959"/>
                </a:solidFill>
                <a:latin typeface="Calibri"/>
              </a:rPr>
              <a:t>predicted (baseline) death</a:t>
            </a:r>
            <a:r>
              <a:rPr lang="en-AU" sz="1600" dirty="0">
                <a:solidFill>
                  <a:srgbClr val="595959"/>
                </a:solidFill>
                <a:latin typeface="Calibri"/>
              </a:rPr>
              <a:t>s</a:t>
            </a:r>
            <a:endParaRPr sz="1600" dirty="0">
              <a:solidFill>
                <a:srgbClr val="595959"/>
              </a:solidFill>
              <a:latin typeface="Calibri"/>
            </a:endParaRPr>
          </a:p>
        </p:txBody>
      </p:sp>
      <p:sp>
        <p:nvSpPr>
          <p:cNvPr id="6" name="Rounded Rectangle 5"/>
          <p:cNvSpPr/>
          <p:nvPr/>
        </p:nvSpPr>
        <p:spPr>
          <a:xfrm>
            <a:off x="7973568" y="1417320"/>
            <a:ext cx="3529584" cy="1828800"/>
          </a:xfrm>
          <a:prstGeom prst="roundRect">
            <a:avLst>
              <a:gd name="adj" fmla="val 6000"/>
            </a:avLst>
          </a:prstGeom>
          <a:solidFill>
            <a:srgbClr val="F2F5F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09728" rIns="137160" bIns="109728" rtlCol="0" anchor="ctr"/>
          <a:lstStyle/>
          <a:p>
            <a:pPr algn="ctr"/>
            <a:r>
              <a:rPr sz="3200" b="1" dirty="0">
                <a:solidFill>
                  <a:srgbClr val="595959"/>
                </a:solidFill>
                <a:latin typeface="Calibri"/>
              </a:rPr>
              <a:t>+900 / +0.5%</a:t>
            </a:r>
          </a:p>
          <a:p>
            <a:pPr algn="ctr">
              <a:spcBef>
                <a:spcPts val="400"/>
              </a:spcBef>
            </a:pPr>
            <a:r>
              <a:rPr sz="1600" dirty="0">
                <a:solidFill>
                  <a:srgbClr val="595959"/>
                </a:solidFill>
                <a:latin typeface="Calibri"/>
              </a:rPr>
              <a:t>excess deaths vs</a:t>
            </a:r>
            <a:r>
              <a:rPr lang="en-AU" sz="1600" dirty="0">
                <a:solidFill>
                  <a:srgbClr val="595959"/>
                </a:solidFill>
                <a:latin typeface="Calibri"/>
              </a:rPr>
              <a:t> baseline</a:t>
            </a:r>
            <a:endParaRPr sz="1600" dirty="0">
              <a:solidFill>
                <a:srgbClr val="595959"/>
              </a:solidFill>
              <a:latin typeface="Calibri"/>
            </a:endParaRPr>
          </a:p>
        </p:txBody>
      </p:sp>
      <p:sp>
        <p:nvSpPr>
          <p:cNvPr id="9" name="TextBox 8"/>
          <p:cNvSpPr txBox="1"/>
          <p:nvPr/>
        </p:nvSpPr>
        <p:spPr>
          <a:xfrm>
            <a:off x="1676400" y="6510528"/>
            <a:ext cx="3818674" cy="2308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p>
        </p:txBody>
      </p:sp>
      <p:sp>
        <p:nvSpPr>
          <p:cNvPr id="10" name="TextBox 9">
            <a:extLst>
              <a:ext uri="{FF2B5EF4-FFF2-40B4-BE49-F238E27FC236}">
                <a16:creationId xmlns:a16="http://schemas.microsoft.com/office/drawing/2014/main" id="{5A05BFD6-BA88-3DBF-DB26-BC5EA2DF70B1}"/>
              </a:ext>
            </a:extLst>
          </p:cNvPr>
          <p:cNvSpPr txBox="1"/>
          <p:nvPr/>
        </p:nvSpPr>
        <p:spPr>
          <a:xfrm>
            <a:off x="457200" y="3611880"/>
            <a:ext cx="6124353" cy="375552"/>
          </a:xfrm>
          <a:prstGeom prst="rect">
            <a:avLst/>
          </a:prstGeom>
          <a:noFill/>
        </p:spPr>
        <p:txBody>
          <a:bodyPr wrap="square">
            <a:spAutoFit/>
          </a:bodyPr>
          <a:lstStyle/>
          <a:p>
            <a:pPr algn="l">
              <a:lnSpc>
                <a:spcPct val="115000"/>
              </a:lnSpc>
              <a:spcAft>
                <a:spcPts val="0"/>
              </a:spcAft>
              <a:buNone/>
            </a:pPr>
            <a:r>
              <a:rPr lang="en-AU" sz="1700" b="1" i="0" dirty="0">
                <a:solidFill>
                  <a:srgbClr val="142B6B"/>
                </a:solidFill>
                <a:latin typeface="Calibri"/>
              </a:rPr>
              <a:t>No statistically significant excess mortality in Australia in 2025</a:t>
            </a:r>
            <a:endParaRPr sz="1700" b="1" i="0" dirty="0">
              <a:solidFill>
                <a:srgbClr val="142B6B"/>
              </a:solidFill>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Actual mortality tracked below, then above, prediction</a:t>
            </a:r>
          </a:p>
        </p:txBody>
      </p:sp>
      <p:sp>
        <p:nvSpPr>
          <p:cNvPr id="3" name="TextBox 2"/>
          <p:cNvSpPr txBox="1"/>
          <p:nvPr/>
        </p:nvSpPr>
        <p:spPr>
          <a:xfrm>
            <a:off x="475488" y="73152"/>
            <a:ext cx="9144000" cy="274320"/>
          </a:xfrm>
          <a:prstGeom prst="rect">
            <a:avLst/>
          </a:prstGeom>
          <a:noFill/>
        </p:spPr>
        <p:txBody>
          <a:bodyPr wrap="none">
            <a:spAutoFit/>
          </a:bodyPr>
          <a:lstStyle/>
          <a:p>
            <a:pPr>
              <a:defRPr sz="1100" b="1">
                <a:solidFill>
                  <a:srgbClr val="595959"/>
                </a:solidFill>
                <a:latin typeface="Calibri"/>
              </a:defRPr>
            </a:pPr>
            <a:r>
              <a:t>WEEKLY DEATHS, ALL CAUSES</a:t>
            </a:r>
          </a:p>
        </p:txBody>
      </p:sp>
      <p:pic>
        <p:nvPicPr>
          <p:cNvPr id="4" name="Picture 3" descr="fig6_weekly.png"/>
          <p:cNvPicPr>
            <a:picLocks noChangeAspect="1"/>
          </p:cNvPicPr>
          <p:nvPr/>
        </p:nvPicPr>
        <p:blipFill>
          <a:blip r:embed="rId2"/>
          <a:stretch>
            <a:fillRect/>
          </a:stretch>
        </p:blipFill>
        <p:spPr>
          <a:xfrm>
            <a:off x="475488" y="1129284"/>
            <a:ext cx="7198108" cy="4126664"/>
          </a:xfrm>
          <a:prstGeom prst="rect">
            <a:avLst/>
          </a:prstGeom>
        </p:spPr>
      </p:pic>
      <p:sp>
        <p:nvSpPr>
          <p:cNvPr id="5" name="TextBox 4"/>
          <p:cNvSpPr txBox="1"/>
          <p:nvPr/>
        </p:nvSpPr>
        <p:spPr>
          <a:xfrm>
            <a:off x="475488" y="5225796"/>
            <a:ext cx="6619170" cy="274320"/>
          </a:xfrm>
          <a:prstGeom prst="rect">
            <a:avLst/>
          </a:prstGeom>
          <a:noFill/>
        </p:spPr>
        <p:txBody>
          <a:bodyPr wrap="none">
            <a:spAutoFit/>
          </a:bodyPr>
          <a:lstStyle/>
          <a:p>
            <a:pPr>
              <a:defRPr sz="1000" i="1">
                <a:solidFill>
                  <a:srgbClr val="8C8C8C"/>
                </a:solidFill>
              </a:defRPr>
            </a:pPr>
            <a:r>
              <a:rPr dirty="0"/>
              <a:t>Figure 6 – Weekly actual and predicted deaths, 2025, all causes</a:t>
            </a:r>
          </a:p>
        </p:txBody>
      </p:sp>
      <p:sp>
        <p:nvSpPr>
          <p:cNvPr id="7" name="TextBox 6"/>
          <p:cNvSpPr txBox="1"/>
          <p:nvPr/>
        </p:nvSpPr>
        <p:spPr>
          <a:xfrm>
            <a:off x="1737360" y="6428232"/>
            <a:ext cx="3709670" cy="3693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endParaRPr lang="en-US" dirty="0"/>
          </a:p>
          <a:p>
            <a:pPr>
              <a:defRPr sz="900" i="1">
                <a:solidFill>
                  <a:srgbClr val="8C8C8C"/>
                </a:solidFill>
                <a:latin typeface="Calibri"/>
              </a:defRPr>
            </a:pPr>
            <a:endParaRPr dirty="0"/>
          </a:p>
        </p:txBody>
      </p:sp>
      <p:sp>
        <p:nvSpPr>
          <p:cNvPr id="8" name="TextBox 7">
            <a:extLst>
              <a:ext uri="{FF2B5EF4-FFF2-40B4-BE49-F238E27FC236}">
                <a16:creationId xmlns:a16="http://schemas.microsoft.com/office/drawing/2014/main" id="{8D9189DA-9B0A-1656-0E7C-E81A71498BCC}"/>
              </a:ext>
            </a:extLst>
          </p:cNvPr>
          <p:cNvSpPr txBox="1"/>
          <p:nvPr/>
        </p:nvSpPr>
        <p:spPr>
          <a:xfrm>
            <a:off x="7559749" y="1226500"/>
            <a:ext cx="4781909" cy="375552"/>
          </a:xfrm>
          <a:prstGeom prst="rect">
            <a:avLst/>
          </a:prstGeom>
          <a:noFill/>
        </p:spPr>
        <p:txBody>
          <a:bodyPr wrap="square">
            <a:spAutoFit/>
          </a:bodyPr>
          <a:lstStyle/>
          <a:p>
            <a:pPr algn="l">
              <a:lnSpc>
                <a:spcPct val="115000"/>
              </a:lnSpc>
              <a:spcAft>
                <a:spcPts val="0"/>
              </a:spcAft>
              <a:buNone/>
            </a:pPr>
            <a:r>
              <a:rPr sz="1700" b="1" i="0" dirty="0">
                <a:solidFill>
                  <a:srgbClr val="142B6B"/>
                </a:solidFill>
                <a:latin typeface="Calibri"/>
              </a:rPr>
              <a:t>A tale of two halves</a:t>
            </a:r>
          </a:p>
        </p:txBody>
      </p:sp>
      <p:sp>
        <p:nvSpPr>
          <p:cNvPr id="9" name="TextBox 8">
            <a:extLst>
              <a:ext uri="{FF2B5EF4-FFF2-40B4-BE49-F238E27FC236}">
                <a16:creationId xmlns:a16="http://schemas.microsoft.com/office/drawing/2014/main" id="{79627E8D-B945-37BA-BD1F-523CEF462D7B}"/>
              </a:ext>
            </a:extLst>
          </p:cNvPr>
          <p:cNvSpPr txBox="1"/>
          <p:nvPr/>
        </p:nvSpPr>
        <p:spPr>
          <a:xfrm>
            <a:off x="7559749" y="1602052"/>
            <a:ext cx="4316818" cy="3368871"/>
          </a:xfrm>
          <a:prstGeom prst="rect">
            <a:avLst/>
          </a:prstGeom>
          <a:noFill/>
        </p:spPr>
        <p:txBody>
          <a:bodyPr wrap="square">
            <a:spAutoFit/>
          </a:bodyPr>
          <a:lstStyle/>
          <a:p>
            <a:pPr marL="228600" indent="-228600" algn="l">
              <a:lnSpc>
                <a:spcPct val="115000"/>
              </a:lnSpc>
              <a:spcAft>
                <a:spcPts val="1200"/>
              </a:spcAft>
              <a:buFont typeface="Arial"/>
              <a:buChar char="–"/>
            </a:pPr>
            <a:r>
              <a:rPr lang="en-AU" sz="1600" b="0" i="0" dirty="0">
                <a:solidFill>
                  <a:srgbClr val="1A1A1A"/>
                </a:solidFill>
                <a:latin typeface="Calibri"/>
              </a:rPr>
              <a:t>M</a:t>
            </a:r>
            <a:r>
              <a:rPr sz="1600" b="0" i="0" dirty="0" err="1">
                <a:solidFill>
                  <a:srgbClr val="1A1A1A"/>
                </a:solidFill>
                <a:latin typeface="Calibri"/>
              </a:rPr>
              <a:t>ortality</a:t>
            </a:r>
            <a:r>
              <a:rPr sz="1600" b="0" i="0" dirty="0">
                <a:solidFill>
                  <a:srgbClr val="1A1A1A"/>
                </a:solidFill>
                <a:latin typeface="Calibri"/>
              </a:rPr>
              <a:t> tracked below </a:t>
            </a:r>
            <a:r>
              <a:rPr lang="en-AU" sz="1600" b="0" i="0" dirty="0">
                <a:solidFill>
                  <a:srgbClr val="1A1A1A"/>
                </a:solidFill>
                <a:latin typeface="Calibri"/>
              </a:rPr>
              <a:t>prediction in H1, </a:t>
            </a:r>
            <a:r>
              <a:rPr sz="1600" b="0" i="0" dirty="0">
                <a:solidFill>
                  <a:srgbClr val="1A1A1A"/>
                </a:solidFill>
                <a:latin typeface="Calibri"/>
              </a:rPr>
              <a:t>then above prediction for the rest of the year.</a:t>
            </a:r>
          </a:p>
          <a:p>
            <a:pPr marL="228600" indent="-228600" algn="l">
              <a:lnSpc>
                <a:spcPct val="115000"/>
              </a:lnSpc>
              <a:spcAft>
                <a:spcPts val="1200"/>
              </a:spcAft>
              <a:buFont typeface="Arial"/>
              <a:buChar char="–"/>
            </a:pPr>
            <a:r>
              <a:rPr lang="en-AU" sz="1600" b="0" i="0" dirty="0">
                <a:solidFill>
                  <a:srgbClr val="1A1A1A"/>
                </a:solidFill>
                <a:latin typeface="Calibri"/>
              </a:rPr>
              <a:t>This is d</a:t>
            </a:r>
            <a:r>
              <a:rPr sz="1600" b="0" i="0" dirty="0" err="1">
                <a:solidFill>
                  <a:srgbClr val="1A1A1A"/>
                </a:solidFill>
                <a:latin typeface="Calibri"/>
              </a:rPr>
              <a:t>espite</a:t>
            </a:r>
            <a:r>
              <a:rPr sz="1600" b="0" i="0" dirty="0">
                <a:solidFill>
                  <a:srgbClr val="1A1A1A"/>
                </a:solidFill>
                <a:latin typeface="Calibri"/>
              </a:rPr>
              <a:t> a smaller-than-expected COVID-19 winter wave</a:t>
            </a:r>
            <a:endParaRPr lang="en-AU" sz="1600" b="0" i="0" dirty="0">
              <a:solidFill>
                <a:srgbClr val="1A1A1A"/>
              </a:solidFill>
              <a:latin typeface="Calibri"/>
            </a:endParaRPr>
          </a:p>
          <a:p>
            <a:pPr marL="228600" indent="-228600" algn="l">
              <a:lnSpc>
                <a:spcPct val="115000"/>
              </a:lnSpc>
              <a:spcAft>
                <a:spcPts val="1200"/>
              </a:spcAft>
              <a:buFont typeface="Arial"/>
              <a:buChar char="–"/>
            </a:pPr>
            <a:r>
              <a:rPr lang="en-AU" sz="1600" b="0" i="0" dirty="0">
                <a:solidFill>
                  <a:srgbClr val="1A1A1A"/>
                </a:solidFill>
                <a:latin typeface="Calibri"/>
              </a:rPr>
              <a:t>H2</a:t>
            </a:r>
            <a:r>
              <a:rPr sz="1600" b="0" i="0" dirty="0">
                <a:solidFill>
                  <a:srgbClr val="1A1A1A"/>
                </a:solidFill>
                <a:latin typeface="Calibri"/>
              </a:rPr>
              <a:t> deterioration was driven by cancer, dementia and a large influenza spike.</a:t>
            </a:r>
          </a:p>
          <a:p>
            <a:pPr marL="228600" indent="-228600" algn="l">
              <a:lnSpc>
                <a:spcPct val="115000"/>
              </a:lnSpc>
              <a:spcAft>
                <a:spcPts val="1200"/>
              </a:spcAft>
              <a:buFont typeface="Arial"/>
              <a:buChar char="–"/>
            </a:pPr>
            <a:r>
              <a:rPr sz="1600" b="0" i="0" dirty="0">
                <a:solidFill>
                  <a:srgbClr val="1A1A1A"/>
                </a:solidFill>
                <a:latin typeface="Calibri"/>
              </a:rPr>
              <a:t>Across the full year, weekly mortality mostly stayed within the 95% likely range – but the consistent first-half/second-half pattern is a notable feature of 2025.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COVID-19: a materially better year than expected</a:t>
            </a:r>
          </a:p>
        </p:txBody>
      </p:sp>
      <p:sp>
        <p:nvSpPr>
          <p:cNvPr id="3" name="TextBox 2"/>
          <p:cNvSpPr txBox="1"/>
          <p:nvPr/>
        </p:nvSpPr>
        <p:spPr>
          <a:xfrm>
            <a:off x="475488" y="73152"/>
            <a:ext cx="9144000" cy="274320"/>
          </a:xfrm>
          <a:prstGeom prst="rect">
            <a:avLst/>
          </a:prstGeom>
          <a:noFill/>
        </p:spPr>
        <p:txBody>
          <a:bodyPr wrap="none">
            <a:spAutoFit/>
          </a:bodyPr>
          <a:lstStyle/>
          <a:p>
            <a:pPr>
              <a:defRPr sz="1100" b="1">
                <a:solidFill>
                  <a:srgbClr val="595959"/>
                </a:solidFill>
                <a:latin typeface="Calibri"/>
              </a:defRPr>
            </a:pPr>
            <a:r>
              <a:t>COVID-19 MORTALITY</a:t>
            </a:r>
          </a:p>
        </p:txBody>
      </p:sp>
      <p:pic>
        <p:nvPicPr>
          <p:cNvPr id="4" name="Picture 3" descr="fig7_covid.png"/>
          <p:cNvPicPr>
            <a:picLocks noChangeAspect="1"/>
          </p:cNvPicPr>
          <p:nvPr/>
        </p:nvPicPr>
        <p:blipFill>
          <a:blip r:embed="rId2"/>
          <a:stretch>
            <a:fillRect/>
          </a:stretch>
        </p:blipFill>
        <p:spPr>
          <a:xfrm>
            <a:off x="1554480" y="1371600"/>
            <a:ext cx="6675120" cy="3603597"/>
          </a:xfrm>
          <a:prstGeom prst="rect">
            <a:avLst/>
          </a:prstGeom>
        </p:spPr>
      </p:pic>
      <p:sp>
        <p:nvSpPr>
          <p:cNvPr id="5" name="TextBox 4"/>
          <p:cNvSpPr txBox="1"/>
          <p:nvPr/>
        </p:nvSpPr>
        <p:spPr>
          <a:xfrm>
            <a:off x="1554480" y="5020917"/>
            <a:ext cx="6675120" cy="274320"/>
          </a:xfrm>
          <a:prstGeom prst="rect">
            <a:avLst/>
          </a:prstGeom>
          <a:noFill/>
        </p:spPr>
        <p:txBody>
          <a:bodyPr wrap="none">
            <a:spAutoFit/>
          </a:bodyPr>
          <a:lstStyle/>
          <a:p>
            <a:pPr>
              <a:defRPr sz="1000" i="1">
                <a:solidFill>
                  <a:srgbClr val="8C8C8C"/>
                </a:solidFill>
              </a:defRPr>
            </a:pPr>
            <a:r>
              <a:t>Figure 7 – Weekly COVID-19 deaths, actual vs predicted, 2024–25</a:t>
            </a:r>
          </a:p>
        </p:txBody>
      </p:sp>
      <p:sp>
        <p:nvSpPr>
          <p:cNvPr id="6" name="Rounded Rectangle 5"/>
          <p:cNvSpPr/>
          <p:nvPr/>
        </p:nvSpPr>
        <p:spPr>
          <a:xfrm>
            <a:off x="8503920" y="1371600"/>
            <a:ext cx="3200400" cy="1234440"/>
          </a:xfrm>
          <a:prstGeom prst="roundRect">
            <a:avLst>
              <a:gd name="adj" fmla="val 6000"/>
            </a:avLst>
          </a:prstGeom>
          <a:solidFill>
            <a:srgbClr val="F2F5F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09728" rIns="137160" bIns="109728" rtlCol="0" anchor="ctr"/>
          <a:lstStyle/>
          <a:p>
            <a:pPr algn="ctr"/>
            <a:r>
              <a:rPr sz="3200" b="1">
                <a:solidFill>
                  <a:srgbClr val="1E7A34"/>
                </a:solidFill>
                <a:latin typeface="Calibri"/>
              </a:rPr>
              <a:t>-55%</a:t>
            </a:r>
          </a:p>
          <a:p>
            <a:pPr algn="ctr">
              <a:spcBef>
                <a:spcPts val="400"/>
              </a:spcBef>
            </a:pPr>
            <a:r>
              <a:rPr sz="1200">
                <a:solidFill>
                  <a:srgbClr val="595959"/>
                </a:solidFill>
                <a:latin typeface="Calibri"/>
              </a:rPr>
              <a:t>vs prediction: 1,745 actual vs 3,882 predicted deaths</a:t>
            </a:r>
          </a:p>
        </p:txBody>
      </p:sp>
      <p:sp>
        <p:nvSpPr>
          <p:cNvPr id="7" name="Rounded Rectangle 6"/>
          <p:cNvSpPr/>
          <p:nvPr/>
        </p:nvSpPr>
        <p:spPr>
          <a:xfrm>
            <a:off x="8503920" y="2743200"/>
            <a:ext cx="3200400" cy="1234440"/>
          </a:xfrm>
          <a:prstGeom prst="roundRect">
            <a:avLst>
              <a:gd name="adj" fmla="val 6000"/>
            </a:avLst>
          </a:prstGeom>
          <a:solidFill>
            <a:srgbClr val="F2F5F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109728" rIns="137160" bIns="109728" rtlCol="0" anchor="ctr"/>
          <a:lstStyle/>
          <a:p>
            <a:pPr algn="ctr"/>
            <a:r>
              <a:rPr sz="3200" b="1">
                <a:solidFill>
                  <a:srgbClr val="3C69FF"/>
                </a:solidFill>
                <a:latin typeface="Calibri"/>
              </a:rPr>
              <a:t>0.9%</a:t>
            </a:r>
          </a:p>
          <a:p>
            <a:pPr algn="ctr">
              <a:spcBef>
                <a:spcPts val="400"/>
              </a:spcBef>
            </a:pPr>
            <a:r>
              <a:rPr sz="1200">
                <a:solidFill>
                  <a:srgbClr val="595959"/>
                </a:solidFill>
                <a:latin typeface="Calibri"/>
              </a:rPr>
              <a:t>of all 2025 deaths were from COVID-19 (2024: 2.1%)</a:t>
            </a:r>
          </a:p>
        </p:txBody>
      </p:sp>
      <p:sp>
        <p:nvSpPr>
          <p:cNvPr id="8" name="TextBox 7"/>
          <p:cNvSpPr txBox="1"/>
          <p:nvPr/>
        </p:nvSpPr>
        <p:spPr>
          <a:xfrm>
            <a:off x="8503920" y="4160520"/>
            <a:ext cx="3200400" cy="2103120"/>
          </a:xfrm>
          <a:prstGeom prst="rect">
            <a:avLst/>
          </a:prstGeom>
          <a:noFill/>
        </p:spPr>
        <p:txBody>
          <a:bodyPr wrap="square">
            <a:spAutoFit/>
          </a:bodyPr>
          <a:lstStyle/>
          <a:p>
            <a:pPr marL="228600" indent="-228600" algn="l">
              <a:lnSpc>
                <a:spcPct val="115000"/>
              </a:lnSpc>
              <a:spcAft>
                <a:spcPts val="800"/>
              </a:spcAft>
              <a:buFont typeface="Arial"/>
              <a:buChar char="–"/>
            </a:pPr>
            <a:r>
              <a:rPr sz="1250" b="0" i="0">
                <a:solidFill>
                  <a:srgbClr val="1A1A1A"/>
                </a:solidFill>
                <a:latin typeface="Calibri"/>
              </a:rPr>
              <a:t>Baseline assumed two waves similar to 2024; the winter wave peaked well below prediction.</a:t>
            </a:r>
          </a:p>
          <a:p>
            <a:pPr marL="228600" indent="-228600" algn="l">
              <a:lnSpc>
                <a:spcPct val="115000"/>
              </a:lnSpc>
              <a:spcAft>
                <a:spcPts val="800"/>
              </a:spcAft>
              <a:buFont typeface="Arial"/>
              <a:buChar char="–"/>
            </a:pPr>
            <a:r>
              <a:rPr sz="1250" b="0" i="0">
                <a:solidFill>
                  <a:srgbClr val="1A1A1A"/>
                </a:solidFill>
                <a:latin typeface="Calibri"/>
              </a:rPr>
              <a:t>The expected summer wave did not eventuate – first time since 2021–22.</a:t>
            </a:r>
          </a:p>
          <a:p>
            <a:pPr marL="228600" indent="-228600" algn="l">
              <a:lnSpc>
                <a:spcPct val="115000"/>
              </a:lnSpc>
              <a:spcAft>
                <a:spcPts val="800"/>
              </a:spcAft>
              <a:buFont typeface="Arial"/>
              <a:buChar char="–"/>
            </a:pPr>
            <a:r>
              <a:rPr sz="1250" b="0" i="0">
                <a:solidFill>
                  <a:srgbClr val="1A1A1A"/>
                </a:solidFill>
                <a:latin typeface="Calibri"/>
              </a:rPr>
              <a:t>Drops out of the top 20 leading causes of death for the first time since 2021.</a:t>
            </a:r>
          </a:p>
        </p:txBody>
      </p:sp>
      <p:sp>
        <p:nvSpPr>
          <p:cNvPr id="9" name="TextBox 8"/>
          <p:cNvSpPr txBox="1"/>
          <p:nvPr/>
        </p:nvSpPr>
        <p:spPr>
          <a:xfrm>
            <a:off x="457200" y="6510528"/>
            <a:ext cx="10515600" cy="274320"/>
          </a:xfrm>
          <a:prstGeom prst="rect">
            <a:avLst/>
          </a:prstGeom>
          <a:noFill/>
        </p:spPr>
        <p:txBody>
          <a:bodyPr wrap="none">
            <a:spAutoFit/>
          </a:bodyPr>
          <a:lstStyle/>
          <a:p>
            <a:pPr>
              <a:defRPr sz="900" i="1">
                <a:solidFill>
                  <a:srgbClr val="8C8C8C"/>
                </a:solidFill>
                <a:latin typeface="Calibri"/>
              </a:defRPr>
            </a:pPr>
            <a:r>
              <a:t>Source: Actuaries Institute Mortality Working Group, 2025 Mortality Report – Section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Excess deaths by cause, 2025</a:t>
            </a:r>
          </a:p>
        </p:txBody>
      </p:sp>
      <p:sp>
        <p:nvSpPr>
          <p:cNvPr id="3" name="TextBox 2"/>
          <p:cNvSpPr txBox="1"/>
          <p:nvPr/>
        </p:nvSpPr>
        <p:spPr>
          <a:xfrm>
            <a:off x="475488" y="73152"/>
            <a:ext cx="9144000" cy="274320"/>
          </a:xfrm>
          <a:prstGeom prst="rect">
            <a:avLst/>
          </a:prstGeom>
          <a:noFill/>
        </p:spPr>
        <p:txBody>
          <a:bodyPr wrap="none">
            <a:spAutoFit/>
          </a:bodyPr>
          <a:lstStyle/>
          <a:p>
            <a:pPr>
              <a:defRPr sz="1100" b="1">
                <a:solidFill>
                  <a:srgbClr val="595959"/>
                </a:solidFill>
                <a:latin typeface="Calibri"/>
              </a:defRPr>
            </a:pPr>
            <a:r>
              <a:t>VS BASELINE EXPECTATION</a:t>
            </a:r>
          </a:p>
        </p:txBody>
      </p:sp>
      <p:graphicFrame>
        <p:nvGraphicFramePr>
          <p:cNvPr id="4" name="Table 3"/>
          <p:cNvGraphicFramePr>
            <a:graphicFrameLocks noGrp="1"/>
          </p:cNvGraphicFramePr>
          <p:nvPr>
            <p:extLst>
              <p:ext uri="{D42A27DB-BD31-4B8C-83A1-F6EECF244321}">
                <p14:modId xmlns:p14="http://schemas.microsoft.com/office/powerpoint/2010/main" val="3051768114"/>
              </p:ext>
            </p:extLst>
          </p:nvPr>
        </p:nvGraphicFramePr>
        <p:xfrm>
          <a:off x="850392" y="1220251"/>
          <a:ext cx="10881360" cy="4892040"/>
        </p:xfrm>
        <a:graphic>
          <a:graphicData uri="http://schemas.openxmlformats.org/drawingml/2006/table">
            <a:tbl>
              <a:tblPr>
                <a:tableStyleId>{5C22544A-7EE6-4342-B048-85BDC9FD1C3A}</a:tableStyleId>
              </a:tblPr>
              <a:tblGrid>
                <a:gridCol w="694944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tblGrid>
              <a:tr h="407670">
                <a:tc>
                  <a:txBody>
                    <a:bodyPr/>
                    <a:lstStyle/>
                    <a:p>
                      <a:pPr algn="l">
                        <a:defRPr sz="1300" b="1">
                          <a:solidFill>
                            <a:srgbClr val="FFFFFF"/>
                          </a:solidFill>
                        </a:defRPr>
                      </a:pPr>
                      <a:r>
                        <a:t>Cause of death</a:t>
                      </a:r>
                    </a:p>
                  </a:txBody>
                  <a:tcPr marT="27432" marB="27432" anchor="ctr">
                    <a:solidFill>
                      <a:srgbClr val="142B6B"/>
                    </a:solidFill>
                  </a:tcPr>
                </a:tc>
                <a:tc>
                  <a:txBody>
                    <a:bodyPr/>
                    <a:lstStyle/>
                    <a:p>
                      <a:pPr algn="ctr">
                        <a:defRPr sz="1300" b="1">
                          <a:solidFill>
                            <a:srgbClr val="FFFFFF"/>
                          </a:solidFill>
                        </a:defRPr>
                      </a:pPr>
                      <a:r>
                        <a:t>Excess deaths</a:t>
                      </a:r>
                    </a:p>
                  </a:txBody>
                  <a:tcPr marT="27432" marB="27432" anchor="ctr">
                    <a:solidFill>
                      <a:srgbClr val="142B6B"/>
                    </a:solidFill>
                  </a:tcPr>
                </a:tc>
                <a:tc>
                  <a:txBody>
                    <a:bodyPr/>
                    <a:lstStyle/>
                    <a:p>
                      <a:pPr algn="ctr">
                        <a:defRPr sz="1300" b="1">
                          <a:solidFill>
                            <a:srgbClr val="FFFFFF"/>
                          </a:solidFill>
                        </a:defRPr>
                      </a:pPr>
                      <a:r>
                        <a:t>% vs baseline</a:t>
                      </a:r>
                    </a:p>
                  </a:txBody>
                  <a:tcPr marT="27432" marB="27432" anchor="ctr">
                    <a:solidFill>
                      <a:srgbClr val="142B6B"/>
                    </a:solidFill>
                  </a:tcPr>
                </a:tc>
                <a:extLst>
                  <a:ext uri="{0D108BD9-81ED-4DB2-BD59-A6C34878D82A}">
                    <a16:rowId xmlns:a16="http://schemas.microsoft.com/office/drawing/2014/main" val="10000"/>
                  </a:ext>
                </a:extLst>
              </a:tr>
              <a:tr h="407670">
                <a:tc>
                  <a:txBody>
                    <a:bodyPr/>
                    <a:lstStyle/>
                    <a:p>
                      <a:pPr>
                        <a:defRPr sz="1350" b="0" i="0">
                          <a:solidFill>
                            <a:srgbClr val="1A1A1A"/>
                          </a:solidFill>
                        </a:defRPr>
                      </a:pPr>
                      <a:r>
                        <a:t>All non-COVID-19 respiratory causes</a:t>
                      </a:r>
                    </a:p>
                  </a:txBody>
                  <a:tcPr marT="18288" marB="18288" anchor="ctr">
                    <a:solidFill>
                      <a:srgbClr val="FFFFFF"/>
                    </a:solidFill>
                  </a:tcPr>
                </a:tc>
                <a:tc>
                  <a:txBody>
                    <a:bodyPr/>
                    <a:lstStyle/>
                    <a:p>
                      <a:pPr algn="ctr">
                        <a:defRPr sz="1350" b="0">
                          <a:solidFill>
                            <a:srgbClr val="C00000"/>
                          </a:solidFill>
                        </a:defRPr>
                      </a:pPr>
                      <a:r>
                        <a:t>+1,200</a:t>
                      </a:r>
                    </a:p>
                  </a:txBody>
                  <a:tcPr marT="18288" marB="18288" anchor="ctr">
                    <a:solidFill>
                      <a:srgbClr val="FFFFFF"/>
                    </a:solidFill>
                  </a:tcPr>
                </a:tc>
                <a:tc>
                  <a:txBody>
                    <a:bodyPr/>
                    <a:lstStyle/>
                    <a:p>
                      <a:pPr algn="ctr">
                        <a:defRPr sz="1350" b="0">
                          <a:solidFill>
                            <a:srgbClr val="C00000"/>
                          </a:solidFill>
                        </a:defRPr>
                      </a:pPr>
                      <a:r>
                        <a:t>–</a:t>
                      </a:r>
                    </a:p>
                  </a:txBody>
                  <a:tcPr marT="18288" marB="18288" anchor="ctr">
                    <a:solidFill>
                      <a:srgbClr val="FFFFFF"/>
                    </a:solidFill>
                  </a:tcPr>
                </a:tc>
                <a:extLst>
                  <a:ext uri="{0D108BD9-81ED-4DB2-BD59-A6C34878D82A}">
                    <a16:rowId xmlns:a16="http://schemas.microsoft.com/office/drawing/2014/main" val="10001"/>
                  </a:ext>
                </a:extLst>
              </a:tr>
              <a:tr h="407670">
                <a:tc>
                  <a:txBody>
                    <a:bodyPr/>
                    <a:lstStyle/>
                    <a:p>
                      <a:pPr>
                        <a:defRPr sz="1250" b="0" i="1">
                          <a:solidFill>
                            <a:srgbClr val="1A1A1A"/>
                          </a:solidFill>
                        </a:defRPr>
                      </a:pPr>
                      <a:r>
                        <a:t>   of which: Influenza</a:t>
                      </a:r>
                    </a:p>
                  </a:txBody>
                  <a:tcPr marT="18288" marB="18288" anchor="ctr">
                    <a:solidFill>
                      <a:srgbClr val="FFFFFF"/>
                    </a:solidFill>
                  </a:tcPr>
                </a:tc>
                <a:tc>
                  <a:txBody>
                    <a:bodyPr/>
                    <a:lstStyle/>
                    <a:p>
                      <a:pPr algn="ctr">
                        <a:defRPr sz="1250" b="0">
                          <a:solidFill>
                            <a:srgbClr val="C00000"/>
                          </a:solidFill>
                        </a:defRPr>
                      </a:pPr>
                      <a:r>
                        <a:t>+630</a:t>
                      </a:r>
                    </a:p>
                  </a:txBody>
                  <a:tcPr marT="18288" marB="18288" anchor="ctr">
                    <a:solidFill>
                      <a:srgbClr val="FFFFFF"/>
                    </a:solidFill>
                  </a:tcPr>
                </a:tc>
                <a:tc>
                  <a:txBody>
                    <a:bodyPr/>
                    <a:lstStyle/>
                    <a:p>
                      <a:pPr algn="ctr">
                        <a:defRPr sz="1250" b="0">
                          <a:solidFill>
                            <a:srgbClr val="C00000"/>
                          </a:solidFill>
                        </a:defRPr>
                      </a:pPr>
                      <a:r>
                        <a:t>+87%</a:t>
                      </a:r>
                    </a:p>
                  </a:txBody>
                  <a:tcPr marT="18288" marB="18288" anchor="ctr">
                    <a:solidFill>
                      <a:srgbClr val="FFFFFF"/>
                    </a:solidFill>
                  </a:tcPr>
                </a:tc>
                <a:extLst>
                  <a:ext uri="{0D108BD9-81ED-4DB2-BD59-A6C34878D82A}">
                    <a16:rowId xmlns:a16="http://schemas.microsoft.com/office/drawing/2014/main" val="10002"/>
                  </a:ext>
                </a:extLst>
              </a:tr>
              <a:tr h="407670">
                <a:tc>
                  <a:txBody>
                    <a:bodyPr/>
                    <a:lstStyle/>
                    <a:p>
                      <a:pPr>
                        <a:defRPr sz="1350" b="0" i="0">
                          <a:solidFill>
                            <a:srgbClr val="1A1A1A"/>
                          </a:solidFill>
                        </a:defRPr>
                      </a:pPr>
                      <a:r>
                        <a:t>COVID-19</a:t>
                      </a:r>
                    </a:p>
                  </a:txBody>
                  <a:tcPr marT="18288" marB="18288" anchor="ctr">
                    <a:solidFill>
                      <a:srgbClr val="FFFFFF"/>
                    </a:solidFill>
                  </a:tcPr>
                </a:tc>
                <a:tc>
                  <a:txBody>
                    <a:bodyPr/>
                    <a:lstStyle/>
                    <a:p>
                      <a:pPr algn="ctr">
                        <a:defRPr sz="1350" b="0">
                          <a:solidFill>
                            <a:srgbClr val="1E7A34"/>
                          </a:solidFill>
                        </a:defRPr>
                      </a:pPr>
                      <a:r>
                        <a:t>–2,137</a:t>
                      </a:r>
                    </a:p>
                  </a:txBody>
                  <a:tcPr marT="18288" marB="18288" anchor="ctr">
                    <a:solidFill>
                      <a:srgbClr val="FFFFFF"/>
                    </a:solidFill>
                  </a:tcPr>
                </a:tc>
                <a:tc>
                  <a:txBody>
                    <a:bodyPr/>
                    <a:lstStyle/>
                    <a:p>
                      <a:pPr algn="ctr">
                        <a:defRPr sz="1350" b="0">
                          <a:solidFill>
                            <a:srgbClr val="1E7A34"/>
                          </a:solidFill>
                        </a:defRPr>
                      </a:pPr>
                      <a:r>
                        <a:t>–55%</a:t>
                      </a:r>
                    </a:p>
                  </a:txBody>
                  <a:tcPr marT="18288" marB="18288" anchor="ctr">
                    <a:solidFill>
                      <a:srgbClr val="FFFFFF"/>
                    </a:solidFill>
                  </a:tcPr>
                </a:tc>
                <a:extLst>
                  <a:ext uri="{0D108BD9-81ED-4DB2-BD59-A6C34878D82A}">
                    <a16:rowId xmlns:a16="http://schemas.microsoft.com/office/drawing/2014/main" val="10003"/>
                  </a:ext>
                </a:extLst>
              </a:tr>
              <a:tr h="407670">
                <a:tc>
                  <a:txBody>
                    <a:bodyPr/>
                    <a:lstStyle/>
                    <a:p>
                      <a:pPr>
                        <a:defRPr sz="1350" b="1" i="0">
                          <a:solidFill>
                            <a:srgbClr val="142B6B"/>
                          </a:solidFill>
                        </a:defRPr>
                      </a:pPr>
                      <a:r>
                        <a:t>Subtotal – all respiratory (incl. COVID-19)</a:t>
                      </a:r>
                    </a:p>
                  </a:txBody>
                  <a:tcPr marT="18288" marB="18288" anchor="ctr">
                    <a:solidFill>
                      <a:srgbClr val="E9EDF7"/>
                    </a:solidFill>
                  </a:tcPr>
                </a:tc>
                <a:tc>
                  <a:txBody>
                    <a:bodyPr/>
                    <a:lstStyle/>
                    <a:p>
                      <a:pPr algn="ctr">
                        <a:defRPr sz="1350" b="1">
                          <a:solidFill>
                            <a:srgbClr val="142B6B"/>
                          </a:solidFill>
                        </a:defRPr>
                      </a:pPr>
                      <a:r>
                        <a:t>–900</a:t>
                      </a:r>
                    </a:p>
                  </a:txBody>
                  <a:tcPr marT="18288" marB="18288" anchor="ctr">
                    <a:solidFill>
                      <a:srgbClr val="E9EDF7"/>
                    </a:solidFill>
                  </a:tcPr>
                </a:tc>
                <a:tc>
                  <a:txBody>
                    <a:bodyPr/>
                    <a:lstStyle/>
                    <a:p>
                      <a:pPr algn="ctr">
                        <a:defRPr sz="1350" b="1">
                          <a:solidFill>
                            <a:srgbClr val="142B6B"/>
                          </a:solidFill>
                        </a:defRPr>
                      </a:pPr>
                      <a:r>
                        <a:t>–</a:t>
                      </a:r>
                    </a:p>
                  </a:txBody>
                  <a:tcPr marT="18288" marB="18288" anchor="ctr">
                    <a:solidFill>
                      <a:srgbClr val="E9EDF7"/>
                    </a:solidFill>
                  </a:tcPr>
                </a:tc>
                <a:extLst>
                  <a:ext uri="{0D108BD9-81ED-4DB2-BD59-A6C34878D82A}">
                    <a16:rowId xmlns:a16="http://schemas.microsoft.com/office/drawing/2014/main" val="10004"/>
                  </a:ext>
                </a:extLst>
              </a:tr>
              <a:tr h="407670">
                <a:tc>
                  <a:txBody>
                    <a:bodyPr/>
                    <a:lstStyle/>
                    <a:p>
                      <a:pPr>
                        <a:defRPr sz="1350" b="0" i="0">
                          <a:solidFill>
                            <a:srgbClr val="1A1A1A"/>
                          </a:solidFill>
                        </a:defRPr>
                      </a:pPr>
                      <a:r>
                        <a:t>Ischaemic heart disease</a:t>
                      </a:r>
                    </a:p>
                  </a:txBody>
                  <a:tcPr marT="18288" marB="18288" anchor="ctr">
                    <a:solidFill>
                      <a:srgbClr val="FFFFFF"/>
                    </a:solidFill>
                  </a:tcPr>
                </a:tc>
                <a:tc>
                  <a:txBody>
                    <a:bodyPr/>
                    <a:lstStyle/>
                    <a:p>
                      <a:pPr algn="ctr">
                        <a:defRPr sz="1350" b="0">
                          <a:solidFill>
                            <a:srgbClr val="C00000"/>
                          </a:solidFill>
                        </a:defRPr>
                      </a:pPr>
                      <a:r>
                        <a:t>+430</a:t>
                      </a:r>
                    </a:p>
                  </a:txBody>
                  <a:tcPr marT="18288" marB="18288" anchor="ctr">
                    <a:solidFill>
                      <a:srgbClr val="FFFFFF"/>
                    </a:solidFill>
                  </a:tcPr>
                </a:tc>
                <a:tc>
                  <a:txBody>
                    <a:bodyPr/>
                    <a:lstStyle/>
                    <a:p>
                      <a:pPr algn="ctr">
                        <a:defRPr sz="1350" b="0">
                          <a:solidFill>
                            <a:srgbClr val="C00000"/>
                          </a:solidFill>
                        </a:defRPr>
                      </a:pPr>
                      <a:r>
                        <a:t>+4%</a:t>
                      </a:r>
                    </a:p>
                  </a:txBody>
                  <a:tcPr marT="18288" marB="18288" anchor="ctr">
                    <a:solidFill>
                      <a:srgbClr val="FFFFFF"/>
                    </a:solidFill>
                  </a:tcPr>
                </a:tc>
                <a:extLst>
                  <a:ext uri="{0D108BD9-81ED-4DB2-BD59-A6C34878D82A}">
                    <a16:rowId xmlns:a16="http://schemas.microsoft.com/office/drawing/2014/main" val="10005"/>
                  </a:ext>
                </a:extLst>
              </a:tr>
              <a:tr h="407670">
                <a:tc>
                  <a:txBody>
                    <a:bodyPr/>
                    <a:lstStyle/>
                    <a:p>
                      <a:pPr>
                        <a:defRPr sz="1350" b="0" i="0">
                          <a:solidFill>
                            <a:srgbClr val="1A1A1A"/>
                          </a:solidFill>
                        </a:defRPr>
                      </a:pPr>
                      <a:r>
                        <a:t>Cerebrovascular disease</a:t>
                      </a:r>
                    </a:p>
                  </a:txBody>
                  <a:tcPr marT="18288" marB="18288" anchor="ctr">
                    <a:solidFill>
                      <a:srgbClr val="FFFFFF"/>
                    </a:solidFill>
                  </a:tcPr>
                </a:tc>
                <a:tc>
                  <a:txBody>
                    <a:bodyPr/>
                    <a:lstStyle/>
                    <a:p>
                      <a:pPr algn="ctr">
                        <a:defRPr sz="1350" b="0">
                          <a:solidFill>
                            <a:srgbClr val="C00000"/>
                          </a:solidFill>
                        </a:defRPr>
                      </a:pPr>
                      <a:r>
                        <a:t>+420</a:t>
                      </a:r>
                    </a:p>
                  </a:txBody>
                  <a:tcPr marT="18288" marB="18288" anchor="ctr">
                    <a:solidFill>
                      <a:srgbClr val="FFFFFF"/>
                    </a:solidFill>
                  </a:tcPr>
                </a:tc>
                <a:tc>
                  <a:txBody>
                    <a:bodyPr/>
                    <a:lstStyle/>
                    <a:p>
                      <a:pPr algn="ctr">
                        <a:defRPr sz="1350" b="0">
                          <a:solidFill>
                            <a:srgbClr val="C00000"/>
                          </a:solidFill>
                        </a:defRPr>
                      </a:pPr>
                      <a:r>
                        <a:t>+5%</a:t>
                      </a:r>
                    </a:p>
                  </a:txBody>
                  <a:tcPr marT="18288" marB="18288" anchor="ctr">
                    <a:solidFill>
                      <a:srgbClr val="FFFFFF"/>
                    </a:solidFill>
                  </a:tcPr>
                </a:tc>
                <a:extLst>
                  <a:ext uri="{0D108BD9-81ED-4DB2-BD59-A6C34878D82A}">
                    <a16:rowId xmlns:a16="http://schemas.microsoft.com/office/drawing/2014/main" val="10006"/>
                  </a:ext>
                </a:extLst>
              </a:tr>
              <a:tr h="407670">
                <a:tc>
                  <a:txBody>
                    <a:bodyPr/>
                    <a:lstStyle/>
                    <a:p>
                      <a:pPr>
                        <a:defRPr sz="1350" b="0" i="0">
                          <a:solidFill>
                            <a:srgbClr val="1A1A1A"/>
                          </a:solidFill>
                        </a:defRPr>
                      </a:pPr>
                      <a:r>
                        <a:t>Cancer</a:t>
                      </a:r>
                    </a:p>
                  </a:txBody>
                  <a:tcPr marT="18288" marB="18288" anchor="ctr">
                    <a:solidFill>
                      <a:srgbClr val="FFFFFF"/>
                    </a:solidFill>
                  </a:tcPr>
                </a:tc>
                <a:tc>
                  <a:txBody>
                    <a:bodyPr/>
                    <a:lstStyle/>
                    <a:p>
                      <a:pPr algn="ctr">
                        <a:defRPr sz="1350" b="0">
                          <a:solidFill>
                            <a:srgbClr val="1E7A34"/>
                          </a:solidFill>
                        </a:defRPr>
                      </a:pPr>
                      <a:r>
                        <a:t>–600</a:t>
                      </a:r>
                    </a:p>
                  </a:txBody>
                  <a:tcPr marT="18288" marB="18288" anchor="ctr">
                    <a:solidFill>
                      <a:srgbClr val="FFFFFF"/>
                    </a:solidFill>
                  </a:tcPr>
                </a:tc>
                <a:tc>
                  <a:txBody>
                    <a:bodyPr/>
                    <a:lstStyle/>
                    <a:p>
                      <a:pPr algn="ctr">
                        <a:defRPr sz="1350" b="0">
                          <a:solidFill>
                            <a:srgbClr val="1E7A34"/>
                          </a:solidFill>
                        </a:defRPr>
                      </a:pPr>
                      <a:r>
                        <a:t>–1%</a:t>
                      </a:r>
                    </a:p>
                  </a:txBody>
                  <a:tcPr marT="18288" marB="18288" anchor="ctr">
                    <a:solidFill>
                      <a:srgbClr val="FFFFFF"/>
                    </a:solidFill>
                  </a:tcPr>
                </a:tc>
                <a:extLst>
                  <a:ext uri="{0D108BD9-81ED-4DB2-BD59-A6C34878D82A}">
                    <a16:rowId xmlns:a16="http://schemas.microsoft.com/office/drawing/2014/main" val="10007"/>
                  </a:ext>
                </a:extLst>
              </a:tr>
              <a:tr h="407670">
                <a:tc>
                  <a:txBody>
                    <a:bodyPr/>
                    <a:lstStyle/>
                    <a:p>
                      <a:pPr>
                        <a:defRPr sz="1350" b="0" i="0">
                          <a:solidFill>
                            <a:srgbClr val="1A1A1A"/>
                          </a:solidFill>
                        </a:defRPr>
                      </a:pPr>
                      <a:r>
                        <a:t>Other unspecified</a:t>
                      </a:r>
                    </a:p>
                  </a:txBody>
                  <a:tcPr marT="18288" marB="18288" anchor="ctr">
                    <a:solidFill>
                      <a:srgbClr val="FFFFFF"/>
                    </a:solidFill>
                  </a:tcPr>
                </a:tc>
                <a:tc>
                  <a:txBody>
                    <a:bodyPr/>
                    <a:lstStyle/>
                    <a:p>
                      <a:pPr algn="ctr">
                        <a:defRPr sz="1350" b="0">
                          <a:solidFill>
                            <a:srgbClr val="C00000"/>
                          </a:solidFill>
                        </a:defRPr>
                      </a:pPr>
                      <a:r>
                        <a:t>+810</a:t>
                      </a:r>
                    </a:p>
                  </a:txBody>
                  <a:tcPr marT="18288" marB="18288" anchor="ctr">
                    <a:solidFill>
                      <a:srgbClr val="FFFFFF"/>
                    </a:solidFill>
                  </a:tcPr>
                </a:tc>
                <a:tc>
                  <a:txBody>
                    <a:bodyPr/>
                    <a:lstStyle/>
                    <a:p>
                      <a:pPr algn="ctr">
                        <a:defRPr sz="1350" b="0">
                          <a:solidFill>
                            <a:srgbClr val="C00000"/>
                          </a:solidFill>
                        </a:defRPr>
                      </a:pPr>
                      <a:r>
                        <a:t>+2%</a:t>
                      </a:r>
                    </a:p>
                  </a:txBody>
                  <a:tcPr marT="18288" marB="18288" anchor="ctr">
                    <a:solidFill>
                      <a:srgbClr val="FFFFFF"/>
                    </a:solidFill>
                  </a:tcPr>
                </a:tc>
                <a:extLst>
                  <a:ext uri="{0D108BD9-81ED-4DB2-BD59-A6C34878D82A}">
                    <a16:rowId xmlns:a16="http://schemas.microsoft.com/office/drawing/2014/main" val="10008"/>
                  </a:ext>
                </a:extLst>
              </a:tr>
              <a:tr h="407670">
                <a:tc>
                  <a:txBody>
                    <a:bodyPr/>
                    <a:lstStyle/>
                    <a:p>
                      <a:pPr>
                        <a:defRPr sz="1350" b="1" i="0">
                          <a:solidFill>
                            <a:srgbClr val="142B6B"/>
                          </a:solidFill>
                        </a:defRPr>
                      </a:pPr>
                      <a:r>
                        <a:t>Subtotal – non-respiratory (doctor-certified)</a:t>
                      </a:r>
                    </a:p>
                  </a:txBody>
                  <a:tcPr marT="18288" marB="18288" anchor="ctr">
                    <a:solidFill>
                      <a:srgbClr val="E9EDF7"/>
                    </a:solidFill>
                  </a:tcPr>
                </a:tc>
                <a:tc>
                  <a:txBody>
                    <a:bodyPr/>
                    <a:lstStyle/>
                    <a:p>
                      <a:pPr algn="ctr">
                        <a:defRPr sz="1350" b="1">
                          <a:solidFill>
                            <a:srgbClr val="142B6B"/>
                          </a:solidFill>
                        </a:defRPr>
                      </a:pPr>
                      <a:r>
                        <a:t>+600</a:t>
                      </a:r>
                    </a:p>
                  </a:txBody>
                  <a:tcPr marT="18288" marB="18288" anchor="ctr">
                    <a:solidFill>
                      <a:srgbClr val="E9EDF7"/>
                    </a:solidFill>
                  </a:tcPr>
                </a:tc>
                <a:tc>
                  <a:txBody>
                    <a:bodyPr/>
                    <a:lstStyle/>
                    <a:p>
                      <a:pPr algn="ctr">
                        <a:defRPr sz="1350" b="1">
                          <a:solidFill>
                            <a:srgbClr val="142B6B"/>
                          </a:solidFill>
                        </a:defRPr>
                      </a:pPr>
                      <a:r>
                        <a:t>–</a:t>
                      </a:r>
                    </a:p>
                  </a:txBody>
                  <a:tcPr marT="18288" marB="18288" anchor="ctr">
                    <a:solidFill>
                      <a:srgbClr val="E9EDF7"/>
                    </a:solidFill>
                  </a:tcPr>
                </a:tc>
                <a:extLst>
                  <a:ext uri="{0D108BD9-81ED-4DB2-BD59-A6C34878D82A}">
                    <a16:rowId xmlns:a16="http://schemas.microsoft.com/office/drawing/2014/main" val="10009"/>
                  </a:ext>
                </a:extLst>
              </a:tr>
              <a:tr h="407670">
                <a:tc>
                  <a:txBody>
                    <a:bodyPr/>
                    <a:lstStyle/>
                    <a:p>
                      <a:pPr>
                        <a:defRPr sz="1350" b="0" i="0">
                          <a:solidFill>
                            <a:srgbClr val="1A1A1A"/>
                          </a:solidFill>
                        </a:defRPr>
                      </a:pPr>
                      <a:r>
                        <a:t>Coroner-referred (ex-COVID-19, estimated)</a:t>
                      </a:r>
                    </a:p>
                  </a:txBody>
                  <a:tcPr marT="18288" marB="18288" anchor="ctr">
                    <a:solidFill>
                      <a:srgbClr val="FFFFFF"/>
                    </a:solidFill>
                  </a:tcPr>
                </a:tc>
                <a:tc>
                  <a:txBody>
                    <a:bodyPr/>
                    <a:lstStyle/>
                    <a:p>
                      <a:pPr algn="ctr">
                        <a:defRPr sz="1350" b="0">
                          <a:solidFill>
                            <a:srgbClr val="C00000"/>
                          </a:solidFill>
                        </a:defRPr>
                      </a:pPr>
                      <a:r>
                        <a:t>+1,220</a:t>
                      </a:r>
                    </a:p>
                  </a:txBody>
                  <a:tcPr marT="18288" marB="18288" anchor="ctr">
                    <a:solidFill>
                      <a:srgbClr val="FFFFFF"/>
                    </a:solidFill>
                  </a:tcPr>
                </a:tc>
                <a:tc>
                  <a:txBody>
                    <a:bodyPr/>
                    <a:lstStyle/>
                    <a:p>
                      <a:pPr algn="ctr">
                        <a:defRPr sz="1350" b="0">
                          <a:solidFill>
                            <a:srgbClr val="C00000"/>
                          </a:solidFill>
                        </a:defRPr>
                      </a:pPr>
                      <a:r>
                        <a:t>+5%</a:t>
                      </a:r>
                    </a:p>
                  </a:txBody>
                  <a:tcPr marT="18288" marB="18288" anchor="ctr">
                    <a:solidFill>
                      <a:srgbClr val="FFFFFF"/>
                    </a:solidFill>
                  </a:tcPr>
                </a:tc>
                <a:extLst>
                  <a:ext uri="{0D108BD9-81ED-4DB2-BD59-A6C34878D82A}">
                    <a16:rowId xmlns:a16="http://schemas.microsoft.com/office/drawing/2014/main" val="10010"/>
                  </a:ext>
                </a:extLst>
              </a:tr>
              <a:tr h="407670">
                <a:tc>
                  <a:txBody>
                    <a:bodyPr/>
                    <a:lstStyle/>
                    <a:p>
                      <a:pPr>
                        <a:defRPr sz="1350" b="1" i="0">
                          <a:solidFill>
                            <a:srgbClr val="142B6B"/>
                          </a:solidFill>
                        </a:defRPr>
                      </a:pPr>
                      <a:r>
                        <a:t>TOTAL – all causes</a:t>
                      </a:r>
                    </a:p>
                  </a:txBody>
                  <a:tcPr marT="18288" marB="18288" anchor="ctr">
                    <a:solidFill>
                      <a:srgbClr val="DDE6FF"/>
                    </a:solidFill>
                  </a:tcPr>
                </a:tc>
                <a:tc>
                  <a:txBody>
                    <a:bodyPr/>
                    <a:lstStyle/>
                    <a:p>
                      <a:pPr algn="ctr">
                        <a:defRPr sz="1350" b="1">
                          <a:solidFill>
                            <a:srgbClr val="142B6B"/>
                          </a:solidFill>
                        </a:defRPr>
                      </a:pPr>
                      <a:r>
                        <a:t>+900</a:t>
                      </a:r>
                    </a:p>
                  </a:txBody>
                  <a:tcPr marT="18288" marB="18288" anchor="ctr">
                    <a:solidFill>
                      <a:srgbClr val="DDE6FF"/>
                    </a:solidFill>
                  </a:tcPr>
                </a:tc>
                <a:tc>
                  <a:txBody>
                    <a:bodyPr/>
                    <a:lstStyle/>
                    <a:p>
                      <a:pPr algn="ctr">
                        <a:defRPr sz="1350" b="1">
                          <a:solidFill>
                            <a:srgbClr val="142B6B"/>
                          </a:solidFill>
                        </a:defRPr>
                      </a:pPr>
                      <a:r>
                        <a:rPr dirty="0"/>
                        <a:t>+0.5%</a:t>
                      </a:r>
                    </a:p>
                  </a:txBody>
                  <a:tcPr marT="18288" marB="18288" anchor="ctr">
                    <a:solidFill>
                      <a:srgbClr val="DDE6FF"/>
                    </a:solidFill>
                  </a:tcPr>
                </a:tc>
                <a:extLst>
                  <a:ext uri="{0D108BD9-81ED-4DB2-BD59-A6C34878D82A}">
                    <a16:rowId xmlns:a16="http://schemas.microsoft.com/office/drawing/2014/main" val="10011"/>
                  </a:ext>
                </a:extLst>
              </a:tr>
            </a:tbl>
          </a:graphicData>
        </a:graphic>
      </p:graphicFrame>
      <p:sp>
        <p:nvSpPr>
          <p:cNvPr id="5" name="TextBox 4"/>
          <p:cNvSpPr txBox="1"/>
          <p:nvPr/>
        </p:nvSpPr>
        <p:spPr>
          <a:xfrm>
            <a:off x="1615966" y="6428232"/>
            <a:ext cx="3735318" cy="2308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Dementia remains the leading cause of death</a:t>
            </a:r>
          </a:p>
        </p:txBody>
      </p:sp>
      <p:sp>
        <p:nvSpPr>
          <p:cNvPr id="3" name="TextBox 2"/>
          <p:cNvSpPr txBox="1"/>
          <p:nvPr/>
        </p:nvSpPr>
        <p:spPr>
          <a:xfrm>
            <a:off x="475488" y="73152"/>
            <a:ext cx="9144000" cy="274320"/>
          </a:xfrm>
          <a:prstGeom prst="rect">
            <a:avLst/>
          </a:prstGeom>
          <a:noFill/>
        </p:spPr>
        <p:txBody>
          <a:bodyPr wrap="none">
            <a:spAutoFit/>
          </a:bodyPr>
          <a:lstStyle/>
          <a:p>
            <a:pPr>
              <a:defRPr sz="1100" b="1">
                <a:solidFill>
                  <a:srgbClr val="595959"/>
                </a:solidFill>
                <a:latin typeface="Calibri"/>
              </a:defRPr>
            </a:pPr>
            <a:r>
              <a:t>ESTIMATED LEADING CAUSES OF DEATH, AUSTRALIA 2025</a:t>
            </a:r>
          </a:p>
        </p:txBody>
      </p:sp>
      <p:pic>
        <p:nvPicPr>
          <p:cNvPr id="4" name="Picture 3" descr="fig9_leading.png"/>
          <p:cNvPicPr>
            <a:picLocks noChangeAspect="1"/>
          </p:cNvPicPr>
          <p:nvPr/>
        </p:nvPicPr>
        <p:blipFill>
          <a:blip r:embed="rId2"/>
          <a:stretch>
            <a:fillRect/>
          </a:stretch>
        </p:blipFill>
        <p:spPr>
          <a:xfrm>
            <a:off x="1463040" y="1143000"/>
            <a:ext cx="7039279" cy="3794760"/>
          </a:xfrm>
          <a:prstGeom prst="rect">
            <a:avLst/>
          </a:prstGeom>
        </p:spPr>
      </p:pic>
      <p:sp>
        <p:nvSpPr>
          <p:cNvPr id="5" name="TextBox 4"/>
          <p:cNvSpPr txBox="1"/>
          <p:nvPr/>
        </p:nvSpPr>
        <p:spPr>
          <a:xfrm>
            <a:off x="1463040" y="4983480"/>
            <a:ext cx="7039279" cy="274320"/>
          </a:xfrm>
          <a:prstGeom prst="rect">
            <a:avLst/>
          </a:prstGeom>
          <a:noFill/>
        </p:spPr>
        <p:txBody>
          <a:bodyPr wrap="none">
            <a:spAutoFit/>
          </a:bodyPr>
          <a:lstStyle/>
          <a:p>
            <a:pPr>
              <a:defRPr sz="1000" i="1">
                <a:solidFill>
                  <a:srgbClr val="8C8C8C"/>
                </a:solidFill>
              </a:defRPr>
            </a:pPr>
            <a:r>
              <a:t>Figure 9 – Estimated leading causes of death, Australia 2025 (% of total deaths)</a:t>
            </a:r>
          </a:p>
        </p:txBody>
      </p:sp>
      <p:sp>
        <p:nvSpPr>
          <p:cNvPr id="6" name="TextBox 5"/>
          <p:cNvSpPr txBox="1"/>
          <p:nvPr/>
        </p:nvSpPr>
        <p:spPr>
          <a:xfrm>
            <a:off x="1463040" y="5276088"/>
            <a:ext cx="9144000" cy="822960"/>
          </a:xfrm>
          <a:prstGeom prst="rect">
            <a:avLst/>
          </a:prstGeom>
          <a:noFill/>
        </p:spPr>
        <p:txBody>
          <a:bodyPr wrap="square">
            <a:spAutoFit/>
          </a:bodyPr>
          <a:lstStyle/>
          <a:p>
            <a:pPr marL="228600" indent="-228600" algn="l">
              <a:lnSpc>
                <a:spcPct val="115000"/>
              </a:lnSpc>
              <a:spcAft>
                <a:spcPts val="600"/>
              </a:spcAft>
              <a:buFont typeface="Arial"/>
              <a:buChar char="–"/>
            </a:pPr>
            <a:r>
              <a:rPr sz="1300" b="0" i="0" dirty="0">
                <a:solidFill>
                  <a:srgbClr val="1A1A1A"/>
                </a:solidFill>
                <a:latin typeface="Calibri"/>
              </a:rPr>
              <a:t>COVID-19 (0.9% of deaths) falls outside the top 20 leading causes for the first time since 2021 – it ranked 10th in 2024 and 3rd in 2022.</a:t>
            </a:r>
          </a:p>
          <a:p>
            <a:pPr marL="228600" indent="-228600" algn="l">
              <a:lnSpc>
                <a:spcPct val="115000"/>
              </a:lnSpc>
              <a:spcAft>
                <a:spcPts val="600"/>
              </a:spcAft>
              <a:buFont typeface="Arial"/>
              <a:buChar char="–"/>
            </a:pPr>
            <a:r>
              <a:rPr sz="1300" b="0" i="0" dirty="0">
                <a:solidFill>
                  <a:srgbClr val="1A1A1A"/>
                </a:solidFill>
                <a:latin typeface="Calibri"/>
              </a:rPr>
              <a:t>Dementia's continued position as the #1 cause reflects Australia's ageing population and the rising mortality impact of neurodegenerative disease.</a:t>
            </a:r>
          </a:p>
        </p:txBody>
      </p:sp>
      <p:sp>
        <p:nvSpPr>
          <p:cNvPr id="7" name="TextBox 6"/>
          <p:cNvSpPr txBox="1"/>
          <p:nvPr/>
        </p:nvSpPr>
        <p:spPr>
          <a:xfrm>
            <a:off x="1676400" y="6437376"/>
            <a:ext cx="3818674" cy="2308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lang="en-US" dirty="0">
                <a:latin typeface="+mn-lt"/>
                <a:cs typeface="Arial"/>
              </a:rPr>
              <a:t>Mortality</a:t>
            </a:r>
            <a:r>
              <a:rPr dirty="0">
                <a:latin typeface="+mn-lt"/>
                <a:cs typeface="Arial"/>
              </a:rPr>
              <a:t> by age and gender</a:t>
            </a:r>
          </a:p>
        </p:txBody>
      </p:sp>
      <p:sp>
        <p:nvSpPr>
          <p:cNvPr id="3" name="TextBox 2"/>
          <p:cNvSpPr txBox="1"/>
          <p:nvPr/>
        </p:nvSpPr>
        <p:spPr>
          <a:xfrm>
            <a:off x="475488" y="73152"/>
            <a:ext cx="9144000" cy="274320"/>
          </a:xfrm>
          <a:prstGeom prst="rect">
            <a:avLst/>
          </a:prstGeom>
          <a:noFill/>
        </p:spPr>
        <p:txBody>
          <a:bodyPr wrap="none">
            <a:spAutoFit/>
          </a:bodyPr>
          <a:lstStyle/>
          <a:p>
            <a:pPr>
              <a:defRPr sz="1100" b="1">
                <a:solidFill>
                  <a:srgbClr val="595959"/>
                </a:solidFill>
                <a:latin typeface="Calibri"/>
              </a:defRPr>
            </a:pPr>
            <a:r>
              <a:t>SUPPLEMENTARY ANALYSIS</a:t>
            </a:r>
          </a:p>
        </p:txBody>
      </p:sp>
      <p:sp>
        <p:nvSpPr>
          <p:cNvPr id="12" name="TextBox 11"/>
          <p:cNvSpPr txBox="1"/>
          <p:nvPr/>
        </p:nvSpPr>
        <p:spPr>
          <a:xfrm>
            <a:off x="457200" y="6510528"/>
            <a:ext cx="10515600" cy="274320"/>
          </a:xfrm>
          <a:prstGeom prst="rect">
            <a:avLst/>
          </a:prstGeom>
          <a:noFill/>
        </p:spPr>
        <p:txBody>
          <a:bodyPr wrap="none">
            <a:spAutoFit/>
          </a:bodyPr>
          <a:lstStyle/>
          <a:p>
            <a:pPr>
              <a:defRPr sz="900" i="1">
                <a:solidFill>
                  <a:srgbClr val="8C8C8C"/>
                </a:solidFill>
                <a:latin typeface="Calibri"/>
              </a:defRPr>
            </a:pPr>
            <a:r>
              <a:t>Source: Actuaries Institute Mortality Working Group, 2025 Mortality Report – Table 2 (excess deaths by age/gender)</a:t>
            </a:r>
          </a:p>
        </p:txBody>
      </p:sp>
      <p:pic>
        <p:nvPicPr>
          <p:cNvPr id="5" name="Picture 4">
            <a:extLst>
              <a:ext uri="{FF2B5EF4-FFF2-40B4-BE49-F238E27FC236}">
                <a16:creationId xmlns:a16="http://schemas.microsoft.com/office/drawing/2014/main" id="{85958433-5F29-480B-BBC5-4306557D8147}"/>
              </a:ext>
            </a:extLst>
          </p:cNvPr>
          <p:cNvPicPr>
            <a:picLocks noChangeAspect="1"/>
          </p:cNvPicPr>
          <p:nvPr/>
        </p:nvPicPr>
        <p:blipFill>
          <a:blip r:embed="rId3"/>
          <a:stretch>
            <a:fillRect/>
          </a:stretch>
        </p:blipFill>
        <p:spPr>
          <a:xfrm>
            <a:off x="1613595" y="1163955"/>
            <a:ext cx="8964810" cy="453009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9913E-3F9A-8F66-9539-436AE02DD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C3C93-0E7A-8004-C7E5-0E46F7A6317A}"/>
              </a:ext>
            </a:extLst>
          </p:cNvPr>
          <p:cNvSpPr>
            <a:spLocks noGrp="1"/>
          </p:cNvSpPr>
          <p:nvPr>
            <p:ph type="title"/>
          </p:nvPr>
        </p:nvSpPr>
        <p:spPr>
          <a:xfrm>
            <a:off x="457200" y="292608"/>
            <a:ext cx="11274552" cy="777240"/>
          </a:xfrm>
        </p:spPr>
        <p:txBody>
          <a:bodyPr wrap="square"/>
          <a:lstStyle/>
          <a:p>
            <a:pPr>
              <a:defRPr sz="3000" b="0"/>
            </a:pPr>
            <a:r>
              <a:rPr lang="en-US" dirty="0">
                <a:latin typeface="+mn-lt"/>
                <a:cs typeface="Arial"/>
              </a:rPr>
              <a:t>Mortality</a:t>
            </a:r>
            <a:r>
              <a:rPr dirty="0">
                <a:latin typeface="+mn-lt"/>
                <a:cs typeface="Arial"/>
              </a:rPr>
              <a:t> by age and gender</a:t>
            </a:r>
          </a:p>
        </p:txBody>
      </p:sp>
      <p:sp>
        <p:nvSpPr>
          <p:cNvPr id="3" name="TextBox 2">
            <a:extLst>
              <a:ext uri="{FF2B5EF4-FFF2-40B4-BE49-F238E27FC236}">
                <a16:creationId xmlns:a16="http://schemas.microsoft.com/office/drawing/2014/main" id="{8858ACB6-2BA3-3454-9460-1E0E7913FAFC}"/>
              </a:ext>
            </a:extLst>
          </p:cNvPr>
          <p:cNvSpPr txBox="1"/>
          <p:nvPr/>
        </p:nvSpPr>
        <p:spPr>
          <a:xfrm>
            <a:off x="475488" y="73152"/>
            <a:ext cx="9144000" cy="274320"/>
          </a:xfrm>
          <a:prstGeom prst="rect">
            <a:avLst/>
          </a:prstGeom>
          <a:noFill/>
        </p:spPr>
        <p:txBody>
          <a:bodyPr wrap="none">
            <a:spAutoFit/>
          </a:bodyPr>
          <a:lstStyle/>
          <a:p>
            <a:pPr>
              <a:defRPr sz="1100" b="1">
                <a:solidFill>
                  <a:srgbClr val="595959"/>
                </a:solidFill>
                <a:latin typeface="Calibri"/>
              </a:defRPr>
            </a:pPr>
            <a:r>
              <a:t>SUPPLEMENTARY ANALYSIS</a:t>
            </a:r>
          </a:p>
        </p:txBody>
      </p:sp>
      <p:sp>
        <p:nvSpPr>
          <p:cNvPr id="12" name="TextBox 11">
            <a:extLst>
              <a:ext uri="{FF2B5EF4-FFF2-40B4-BE49-F238E27FC236}">
                <a16:creationId xmlns:a16="http://schemas.microsoft.com/office/drawing/2014/main" id="{EFC880D7-E4A1-12EA-34CE-88F7457DD602}"/>
              </a:ext>
            </a:extLst>
          </p:cNvPr>
          <p:cNvSpPr txBox="1"/>
          <p:nvPr/>
        </p:nvSpPr>
        <p:spPr>
          <a:xfrm>
            <a:off x="457200" y="6510528"/>
            <a:ext cx="10515600" cy="274320"/>
          </a:xfrm>
          <a:prstGeom prst="rect">
            <a:avLst/>
          </a:prstGeom>
          <a:noFill/>
        </p:spPr>
        <p:txBody>
          <a:bodyPr wrap="none">
            <a:spAutoFit/>
          </a:bodyPr>
          <a:lstStyle/>
          <a:p>
            <a:pPr>
              <a:defRPr sz="900" i="1">
                <a:solidFill>
                  <a:srgbClr val="8C8C8C"/>
                </a:solidFill>
                <a:latin typeface="Calibri"/>
              </a:defRPr>
            </a:pPr>
            <a:r>
              <a:t>Source: Actuaries Institute Mortality Working Group, 2025 Mortality Report – Table 2 (excess deaths by age/gender)</a:t>
            </a:r>
          </a:p>
        </p:txBody>
      </p:sp>
      <p:pic>
        <p:nvPicPr>
          <p:cNvPr id="4" name="Picture 3">
            <a:extLst>
              <a:ext uri="{FF2B5EF4-FFF2-40B4-BE49-F238E27FC236}">
                <a16:creationId xmlns:a16="http://schemas.microsoft.com/office/drawing/2014/main" id="{80788B57-475E-316E-34F5-CE17484315AB}"/>
              </a:ext>
            </a:extLst>
          </p:cNvPr>
          <p:cNvPicPr>
            <a:picLocks noChangeAspect="1"/>
          </p:cNvPicPr>
          <p:nvPr/>
        </p:nvPicPr>
        <p:blipFill>
          <a:blip r:embed="rId3"/>
          <a:stretch>
            <a:fillRect/>
          </a:stretch>
        </p:blipFill>
        <p:spPr>
          <a:xfrm>
            <a:off x="1618434" y="1166400"/>
            <a:ext cx="8955133" cy="4525200"/>
          </a:xfrm>
          <a:prstGeom prst="rect">
            <a:avLst/>
          </a:prstGeom>
        </p:spPr>
      </p:pic>
    </p:spTree>
    <p:extLst>
      <p:ext uri="{BB962C8B-B14F-4D97-AF65-F5344CB8AC3E}">
        <p14:creationId xmlns:p14="http://schemas.microsoft.com/office/powerpoint/2010/main" val="2543633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365A9-275D-76E0-405A-FE0D6F9387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61A8A4-DCF4-1293-9561-7A9108A80DAF}"/>
              </a:ext>
            </a:extLst>
          </p:cNvPr>
          <p:cNvSpPr>
            <a:spLocks noGrp="1"/>
          </p:cNvSpPr>
          <p:nvPr>
            <p:ph type="title"/>
          </p:nvPr>
        </p:nvSpPr>
        <p:spPr>
          <a:xfrm>
            <a:off x="203196" y="480053"/>
            <a:ext cx="10972800" cy="768000"/>
          </a:xfrm>
        </p:spPr>
        <p:txBody>
          <a:bodyPr anchor="t">
            <a:normAutofit/>
          </a:bodyPr>
          <a:lstStyle/>
          <a:p>
            <a:pPr algn="l"/>
            <a:r>
              <a:rPr lang="en-AU" sz="4267" dirty="0"/>
              <a:t>Australian Mortality update 2025</a:t>
            </a:r>
            <a:endParaRPr lang="en-US" sz="4267" dirty="0"/>
          </a:p>
        </p:txBody>
      </p:sp>
      <p:cxnSp>
        <p:nvCxnSpPr>
          <p:cNvPr id="8" name="Straight Connector 7">
            <a:extLst>
              <a:ext uri="{FF2B5EF4-FFF2-40B4-BE49-F238E27FC236}">
                <a16:creationId xmlns:a16="http://schemas.microsoft.com/office/drawing/2014/main" id="{5683FD5D-C546-2E3A-1AE4-229276A298EC}"/>
              </a:ext>
            </a:extLst>
          </p:cNvPr>
          <p:cNvCxnSpPr>
            <a:cxnSpLocks/>
          </p:cNvCxnSpPr>
          <p:nvPr/>
        </p:nvCxnSpPr>
        <p:spPr>
          <a:xfrm>
            <a:off x="1396590" y="1582701"/>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79511F6E-4D35-8053-CDBC-0660F1D54208}"/>
              </a:ext>
            </a:extLst>
          </p:cNvPr>
          <p:cNvSpPr>
            <a:spLocks noChangeAspect="1"/>
          </p:cNvSpPr>
          <p:nvPr/>
        </p:nvSpPr>
        <p:spPr>
          <a:xfrm>
            <a:off x="1337612" y="1389543"/>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mc:AlternateContent xmlns:mc="http://schemas.openxmlformats.org/markup-compatibility/2006" xmlns:p14="http://schemas.microsoft.com/office/powerpoint/2010/main">
        <mc:Choice Requires="p14">
          <p:contentPart p14:bwMode="auto" r:id="rId3">
            <p14:nvContentPartPr>
              <p14:cNvPr id="25" name="Ink 24">
                <a:extLst>
                  <a:ext uri="{FF2B5EF4-FFF2-40B4-BE49-F238E27FC236}">
                    <a16:creationId xmlns:a16="http://schemas.microsoft.com/office/drawing/2014/main" id="{308D3BAB-A041-9190-A1DA-8D1156088D20}"/>
                  </a:ext>
                </a:extLst>
              </p14:cNvPr>
              <p14:cNvContentPartPr/>
              <p14:nvPr/>
            </p14:nvContentPartPr>
            <p14:xfrm>
              <a:off x="-1722795" y="2773281"/>
              <a:ext cx="480" cy="480"/>
            </p14:xfrm>
          </p:contentPart>
        </mc:Choice>
        <mc:Fallback xmlns="">
          <p:pic>
            <p:nvPicPr>
              <p:cNvPr id="25" name="Ink 24">
                <a:extLst>
                  <a:ext uri="{FF2B5EF4-FFF2-40B4-BE49-F238E27FC236}">
                    <a16:creationId xmlns:a16="http://schemas.microsoft.com/office/drawing/2014/main" id="{E73D7E44-108F-4B3D-B811-3C6C99ECA762}"/>
                  </a:ext>
                </a:extLst>
              </p:cNvPr>
              <p:cNvPicPr/>
              <p:nvPr/>
            </p:nvPicPr>
            <p:blipFill>
              <a:blip r:embed="rId4"/>
              <a:stretch>
                <a:fillRect/>
              </a:stretch>
            </p:blipFill>
            <p:spPr>
              <a:xfrm>
                <a:off x="-1734795" y="2761281"/>
                <a:ext cx="24000" cy="24000"/>
              </a:xfrm>
              <a:prstGeom prst="rect">
                <a:avLst/>
              </a:prstGeom>
            </p:spPr>
          </p:pic>
        </mc:Fallback>
      </mc:AlternateContent>
      <p:sp>
        <p:nvSpPr>
          <p:cNvPr id="32" name="TextBox 31">
            <a:extLst>
              <a:ext uri="{FF2B5EF4-FFF2-40B4-BE49-F238E27FC236}">
                <a16:creationId xmlns:a16="http://schemas.microsoft.com/office/drawing/2014/main" id="{92E8384C-1579-88DF-6D3A-AD8618BF5A27}"/>
              </a:ext>
            </a:extLst>
          </p:cNvPr>
          <p:cNvSpPr txBox="1"/>
          <p:nvPr/>
        </p:nvSpPr>
        <p:spPr>
          <a:xfrm>
            <a:off x="1441915" y="1200152"/>
            <a:ext cx="5760000"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Setting the Baseline</a:t>
            </a:r>
          </a:p>
        </p:txBody>
      </p:sp>
      <p:sp>
        <p:nvSpPr>
          <p:cNvPr id="38" name="Oval 37">
            <a:extLst>
              <a:ext uri="{FF2B5EF4-FFF2-40B4-BE49-F238E27FC236}">
                <a16:creationId xmlns:a16="http://schemas.microsoft.com/office/drawing/2014/main" id="{8C753E13-64C4-3640-FE31-C7D1FFF46820}"/>
              </a:ext>
            </a:extLst>
          </p:cNvPr>
          <p:cNvSpPr>
            <a:spLocks noChangeAspect="1"/>
          </p:cNvSpPr>
          <p:nvPr/>
        </p:nvSpPr>
        <p:spPr>
          <a:xfrm>
            <a:off x="1337612" y="2610997"/>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39" name="TextBox 38">
            <a:extLst>
              <a:ext uri="{FF2B5EF4-FFF2-40B4-BE49-F238E27FC236}">
                <a16:creationId xmlns:a16="http://schemas.microsoft.com/office/drawing/2014/main" id="{0C4B7643-469C-D5F9-F58A-E6DC93EA9C23}"/>
              </a:ext>
            </a:extLst>
          </p:cNvPr>
          <p:cNvSpPr txBox="1"/>
          <p:nvPr/>
        </p:nvSpPr>
        <p:spPr>
          <a:xfrm>
            <a:off x="1441915" y="2421607"/>
            <a:ext cx="7272597"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What did 2025 look like in Australia?</a:t>
            </a:r>
          </a:p>
        </p:txBody>
      </p:sp>
      <p:sp>
        <p:nvSpPr>
          <p:cNvPr id="42" name="Oval 41">
            <a:extLst>
              <a:ext uri="{FF2B5EF4-FFF2-40B4-BE49-F238E27FC236}">
                <a16:creationId xmlns:a16="http://schemas.microsoft.com/office/drawing/2014/main" id="{9BF32424-A1D8-6529-938A-D5B234666CE9}"/>
              </a:ext>
            </a:extLst>
          </p:cNvPr>
          <p:cNvSpPr>
            <a:spLocks noChangeAspect="1"/>
          </p:cNvSpPr>
          <p:nvPr/>
        </p:nvSpPr>
        <p:spPr>
          <a:xfrm>
            <a:off x="1337612" y="3832452"/>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43" name="TextBox 42">
            <a:extLst>
              <a:ext uri="{FF2B5EF4-FFF2-40B4-BE49-F238E27FC236}">
                <a16:creationId xmlns:a16="http://schemas.microsoft.com/office/drawing/2014/main" id="{6CEEE334-EBCA-4E6C-1B2A-2EE17AC23EE3}"/>
              </a:ext>
            </a:extLst>
          </p:cNvPr>
          <p:cNvSpPr txBox="1"/>
          <p:nvPr/>
        </p:nvSpPr>
        <p:spPr>
          <a:xfrm>
            <a:off x="1441914" y="3612610"/>
            <a:ext cx="9391698" cy="954107"/>
          </a:xfrm>
          <a:prstGeom prst="rect">
            <a:avLst/>
          </a:prstGeom>
          <a:noFill/>
        </p:spPr>
        <p:txBody>
          <a:bodyPr wrap="square" rtlCol="0">
            <a:spAutoFit/>
          </a:bodyPr>
          <a:lstStyle/>
          <a:p>
            <a:r>
              <a:rPr lang="en-AU" sz="2800" b="1" dirty="0">
                <a:solidFill>
                  <a:schemeClr val="accent1"/>
                </a:solidFill>
                <a:cs typeface="Arial" pitchFamily="34" charset="0"/>
                <a:sym typeface="Symbol" pitchFamily="18" charset="2"/>
              </a:rPr>
              <a:t>Australian 2025 experience in context</a:t>
            </a:r>
          </a:p>
          <a:p>
            <a:endParaRPr lang="en-AU" sz="2800" b="1" dirty="0">
              <a:solidFill>
                <a:schemeClr val="accent1"/>
              </a:solidFill>
            </a:endParaRPr>
          </a:p>
        </p:txBody>
      </p:sp>
      <p:cxnSp>
        <p:nvCxnSpPr>
          <p:cNvPr id="17" name="Straight Connector 16">
            <a:extLst>
              <a:ext uri="{FF2B5EF4-FFF2-40B4-BE49-F238E27FC236}">
                <a16:creationId xmlns:a16="http://schemas.microsoft.com/office/drawing/2014/main" id="{802053A0-5293-71DE-EA54-964E35E712F1}"/>
              </a:ext>
            </a:extLst>
          </p:cNvPr>
          <p:cNvCxnSpPr>
            <a:cxnSpLocks/>
          </p:cNvCxnSpPr>
          <p:nvPr/>
        </p:nvCxnSpPr>
        <p:spPr>
          <a:xfrm>
            <a:off x="1396590" y="2790615"/>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CB81C60C-D030-CA81-B28B-4A7901C0E690}"/>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142639-2FCB-4265-BFDA-994AF69A1477}" type="slidenum">
              <a:rPr lang="en-AU" smtClean="0"/>
              <a:pPr/>
              <a:t>15</a:t>
            </a:fld>
            <a:endParaRPr lang="en-AU"/>
          </a:p>
        </p:txBody>
      </p:sp>
      <p:sp>
        <p:nvSpPr>
          <p:cNvPr id="4" name="Oval 3">
            <a:extLst>
              <a:ext uri="{FF2B5EF4-FFF2-40B4-BE49-F238E27FC236}">
                <a16:creationId xmlns:a16="http://schemas.microsoft.com/office/drawing/2014/main" id="{D078613B-FCD5-A8BD-7763-BBDC9A188E9A}"/>
              </a:ext>
            </a:extLst>
          </p:cNvPr>
          <p:cNvSpPr>
            <a:spLocks noChangeAspect="1"/>
          </p:cNvSpPr>
          <p:nvPr/>
        </p:nvSpPr>
        <p:spPr>
          <a:xfrm>
            <a:off x="1337612" y="5015626"/>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cxnSp>
        <p:nvCxnSpPr>
          <p:cNvPr id="6" name="Straight Connector 5">
            <a:extLst>
              <a:ext uri="{FF2B5EF4-FFF2-40B4-BE49-F238E27FC236}">
                <a16:creationId xmlns:a16="http://schemas.microsoft.com/office/drawing/2014/main" id="{02E1D6E1-5659-E7A7-555A-1A1A29BD394F}"/>
              </a:ext>
            </a:extLst>
          </p:cNvPr>
          <p:cNvCxnSpPr>
            <a:cxnSpLocks/>
          </p:cNvCxnSpPr>
          <p:nvPr/>
        </p:nvCxnSpPr>
        <p:spPr>
          <a:xfrm>
            <a:off x="1396590" y="3990414"/>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28F603F-3473-E858-FB2F-DB98DC34A2EC}"/>
              </a:ext>
            </a:extLst>
          </p:cNvPr>
          <p:cNvSpPr txBox="1"/>
          <p:nvPr/>
        </p:nvSpPr>
        <p:spPr>
          <a:xfrm>
            <a:off x="1441915" y="4792297"/>
            <a:ext cx="5760000"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Discussion/Questions</a:t>
            </a:r>
            <a:endParaRPr lang="en-AU" sz="2800" b="1" dirty="0">
              <a:solidFill>
                <a:schemeClr val="accent1">
                  <a:lumMod val="20000"/>
                  <a:lumOff val="80000"/>
                </a:schemeClr>
              </a:solidFill>
              <a:cs typeface="Arial" pitchFamily="34" charset="0"/>
            </a:endParaRPr>
          </a:p>
        </p:txBody>
      </p:sp>
    </p:spTree>
    <p:extLst>
      <p:ext uri="{BB962C8B-B14F-4D97-AF65-F5344CB8AC3E}">
        <p14:creationId xmlns:p14="http://schemas.microsoft.com/office/powerpoint/2010/main" val="1373505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Mortality remains above trend, but the gap is closing</a:t>
            </a:r>
          </a:p>
        </p:txBody>
      </p:sp>
      <p:sp>
        <p:nvSpPr>
          <p:cNvPr id="3" name="TextBox 2"/>
          <p:cNvSpPr txBox="1"/>
          <p:nvPr/>
        </p:nvSpPr>
        <p:spPr>
          <a:xfrm>
            <a:off x="475488" y="73152"/>
            <a:ext cx="10058400" cy="274320"/>
          </a:xfrm>
          <a:prstGeom prst="rect">
            <a:avLst/>
          </a:prstGeom>
          <a:noFill/>
        </p:spPr>
        <p:txBody>
          <a:bodyPr wrap="none">
            <a:spAutoFit/>
          </a:bodyPr>
          <a:lstStyle/>
          <a:p>
            <a:pPr>
              <a:defRPr sz="1100" b="1">
                <a:solidFill>
                  <a:srgbClr val="595959"/>
                </a:solidFill>
                <a:latin typeface="Calibri"/>
              </a:defRPr>
            </a:pPr>
            <a:r>
              <a:t>STANDARDISED DEATH RATES, ALL CAUSES, 2015–2025</a:t>
            </a:r>
          </a:p>
        </p:txBody>
      </p:sp>
      <p:pic>
        <p:nvPicPr>
          <p:cNvPr id="4" name="Picture 3" descr="fig10_sdr_all.png"/>
          <p:cNvPicPr>
            <a:picLocks noChangeAspect="1"/>
          </p:cNvPicPr>
          <p:nvPr/>
        </p:nvPicPr>
        <p:blipFill>
          <a:blip r:embed="rId2"/>
          <a:stretch>
            <a:fillRect/>
          </a:stretch>
        </p:blipFill>
        <p:spPr>
          <a:xfrm>
            <a:off x="1005840" y="1097280"/>
            <a:ext cx="6551084" cy="3977639"/>
          </a:xfrm>
          <a:prstGeom prst="rect">
            <a:avLst/>
          </a:prstGeom>
        </p:spPr>
      </p:pic>
      <p:sp>
        <p:nvSpPr>
          <p:cNvPr id="5" name="TextBox 4"/>
          <p:cNvSpPr txBox="1"/>
          <p:nvPr/>
        </p:nvSpPr>
        <p:spPr>
          <a:xfrm>
            <a:off x="1005840" y="5120639"/>
            <a:ext cx="6551084" cy="274320"/>
          </a:xfrm>
          <a:prstGeom prst="rect">
            <a:avLst/>
          </a:prstGeom>
          <a:noFill/>
        </p:spPr>
        <p:txBody>
          <a:bodyPr wrap="none">
            <a:spAutoFit/>
          </a:bodyPr>
          <a:lstStyle/>
          <a:p>
            <a:pPr>
              <a:defRPr sz="950" i="1">
                <a:solidFill>
                  <a:srgbClr val="8C8C8C"/>
                </a:solidFill>
              </a:defRPr>
            </a:pPr>
            <a:r>
              <a:t>Figure 10 – Weekly and annual SDRs, 9-week moving average and 2015–19 trend, all causes</a:t>
            </a:r>
          </a:p>
        </p:txBody>
      </p:sp>
      <p:sp>
        <p:nvSpPr>
          <p:cNvPr id="6" name="Rounded Rectangle 5"/>
          <p:cNvSpPr/>
          <p:nvPr/>
        </p:nvSpPr>
        <p:spPr>
          <a:xfrm>
            <a:off x="9189720" y="1097280"/>
            <a:ext cx="2514600" cy="1417320"/>
          </a:xfrm>
          <a:prstGeom prst="roundRect">
            <a:avLst>
              <a:gd name="adj" fmla="val 6000"/>
            </a:avLst>
          </a:prstGeom>
          <a:solidFill>
            <a:srgbClr val="F2F5F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1440" rIns="137160" bIns="91440" rtlCol="0" anchor="ctr"/>
          <a:lstStyle/>
          <a:p>
            <a:pPr algn="ctr"/>
            <a:r>
              <a:rPr sz="3000" b="1">
                <a:solidFill>
                  <a:srgbClr val="C00000"/>
                </a:solidFill>
                <a:latin typeface="Calibri"/>
              </a:rPr>
              <a:t>2022</a:t>
            </a:r>
          </a:p>
          <a:p>
            <a:pPr algn="ctr">
              <a:spcBef>
                <a:spcPts val="400"/>
              </a:spcBef>
            </a:pPr>
            <a:r>
              <a:rPr sz="1100">
                <a:solidFill>
                  <a:srgbClr val="595959"/>
                </a:solidFill>
                <a:latin typeface="Calibri"/>
              </a:rPr>
              <a:t>highest mortality of any year since 2015 – COVID-19 peak</a:t>
            </a:r>
          </a:p>
        </p:txBody>
      </p:sp>
      <p:sp>
        <p:nvSpPr>
          <p:cNvPr id="7" name="Rounded Rectangle 6"/>
          <p:cNvSpPr/>
          <p:nvPr/>
        </p:nvSpPr>
        <p:spPr>
          <a:xfrm>
            <a:off x="9189720" y="2651760"/>
            <a:ext cx="2514600" cy="1417320"/>
          </a:xfrm>
          <a:prstGeom prst="roundRect">
            <a:avLst>
              <a:gd name="adj" fmla="val 6000"/>
            </a:avLst>
          </a:prstGeom>
          <a:solidFill>
            <a:srgbClr val="F2F5F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1440" rIns="137160" bIns="91440" rtlCol="0" anchor="ctr"/>
          <a:lstStyle/>
          <a:p>
            <a:pPr algn="ctr"/>
            <a:r>
              <a:rPr sz="2400" b="1">
                <a:solidFill>
                  <a:srgbClr val="3C69FF"/>
                </a:solidFill>
                <a:latin typeface="Calibri"/>
              </a:rPr>
              <a:t>2023–25</a:t>
            </a:r>
          </a:p>
          <a:p>
            <a:pPr algn="ctr">
              <a:spcBef>
                <a:spcPts val="400"/>
              </a:spcBef>
            </a:pPr>
            <a:r>
              <a:rPr sz="1100">
                <a:solidFill>
                  <a:srgbClr val="595959"/>
                </a:solidFill>
                <a:latin typeface="Calibri"/>
              </a:rPr>
              <a:t>materially lower than 2022; similar levels to 2018–19</a:t>
            </a:r>
          </a:p>
        </p:txBody>
      </p:sp>
      <p:sp>
        <p:nvSpPr>
          <p:cNvPr id="8" name="TextBox 7"/>
          <p:cNvSpPr txBox="1"/>
          <p:nvPr/>
        </p:nvSpPr>
        <p:spPr>
          <a:xfrm>
            <a:off x="9189720" y="4251960"/>
            <a:ext cx="2514600" cy="2103120"/>
          </a:xfrm>
          <a:prstGeom prst="rect">
            <a:avLst/>
          </a:prstGeom>
          <a:noFill/>
        </p:spPr>
        <p:txBody>
          <a:bodyPr wrap="square">
            <a:spAutoFit/>
          </a:bodyPr>
          <a:lstStyle/>
          <a:p>
            <a:pPr marL="228600" indent="-228600" algn="l">
              <a:lnSpc>
                <a:spcPct val="115000"/>
              </a:lnSpc>
              <a:spcAft>
                <a:spcPts val="800"/>
              </a:spcAft>
              <a:buFont typeface="Arial"/>
              <a:buChar char="–"/>
            </a:pPr>
            <a:r>
              <a:rPr sz="1200" b="0" i="0">
                <a:solidFill>
                  <a:srgbClr val="1A1A1A"/>
                </a:solidFill>
                <a:latin typeface="Calibri"/>
              </a:rPr>
              <a:t>Downward trend evident since the 2022 peak.</a:t>
            </a:r>
          </a:p>
          <a:p>
            <a:pPr marL="228600" indent="-228600" algn="l">
              <a:lnSpc>
                <a:spcPct val="115000"/>
              </a:lnSpc>
              <a:spcAft>
                <a:spcPts val="800"/>
              </a:spcAft>
              <a:buFont typeface="Arial"/>
              <a:buChar char="–"/>
            </a:pPr>
            <a:r>
              <a:rPr sz="1200" b="0" i="0">
                <a:solidFill>
                  <a:srgbClr val="1A1A1A"/>
                </a:solidFill>
                <a:latin typeface="Calibri"/>
              </a:rPr>
              <a:t>No summer COVID-19 wave in 2025 – seasonal pattern may be returning to the single-winter-peak pre-pandemic norm.</a:t>
            </a:r>
          </a:p>
        </p:txBody>
      </p:sp>
      <p:sp>
        <p:nvSpPr>
          <p:cNvPr id="9" name="TextBox 8"/>
          <p:cNvSpPr txBox="1"/>
          <p:nvPr/>
        </p:nvSpPr>
        <p:spPr>
          <a:xfrm>
            <a:off x="1676400" y="6428232"/>
            <a:ext cx="3818674" cy="2308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Even excluding COVID-19, mortality still sits above trend</a:t>
            </a:r>
          </a:p>
        </p:txBody>
      </p:sp>
      <p:sp>
        <p:nvSpPr>
          <p:cNvPr id="3" name="TextBox 2"/>
          <p:cNvSpPr txBox="1"/>
          <p:nvPr/>
        </p:nvSpPr>
        <p:spPr>
          <a:xfrm>
            <a:off x="475488" y="73152"/>
            <a:ext cx="10058400" cy="274320"/>
          </a:xfrm>
          <a:prstGeom prst="rect">
            <a:avLst/>
          </a:prstGeom>
          <a:noFill/>
        </p:spPr>
        <p:txBody>
          <a:bodyPr wrap="none">
            <a:spAutoFit/>
          </a:bodyPr>
          <a:lstStyle/>
          <a:p>
            <a:pPr>
              <a:defRPr sz="1100" b="1">
                <a:solidFill>
                  <a:srgbClr val="595959"/>
                </a:solidFill>
                <a:latin typeface="Calibri"/>
              </a:defRPr>
            </a:pPr>
            <a:r>
              <a:t>STANDARDISED DEATH RATES EXCLUDING COVID-19, 2015–2025</a:t>
            </a:r>
          </a:p>
        </p:txBody>
      </p:sp>
      <p:pic>
        <p:nvPicPr>
          <p:cNvPr id="4" name="Picture 3" descr="fig11_sdr_exCovid.png"/>
          <p:cNvPicPr>
            <a:picLocks noChangeAspect="1"/>
          </p:cNvPicPr>
          <p:nvPr/>
        </p:nvPicPr>
        <p:blipFill>
          <a:blip r:embed="rId2"/>
          <a:stretch>
            <a:fillRect/>
          </a:stretch>
        </p:blipFill>
        <p:spPr>
          <a:xfrm>
            <a:off x="1280160" y="1097280"/>
            <a:ext cx="6771523" cy="3977639"/>
          </a:xfrm>
          <a:prstGeom prst="rect">
            <a:avLst/>
          </a:prstGeom>
        </p:spPr>
      </p:pic>
      <p:sp>
        <p:nvSpPr>
          <p:cNvPr id="5" name="TextBox 4"/>
          <p:cNvSpPr txBox="1"/>
          <p:nvPr/>
        </p:nvSpPr>
        <p:spPr>
          <a:xfrm>
            <a:off x="1280160" y="5120639"/>
            <a:ext cx="6771523" cy="274320"/>
          </a:xfrm>
          <a:prstGeom prst="rect">
            <a:avLst/>
          </a:prstGeom>
          <a:noFill/>
        </p:spPr>
        <p:txBody>
          <a:bodyPr wrap="none">
            <a:spAutoFit/>
          </a:bodyPr>
          <a:lstStyle/>
          <a:p>
            <a:pPr>
              <a:defRPr sz="950" i="1">
                <a:solidFill>
                  <a:srgbClr val="8C8C8C"/>
                </a:solidFill>
              </a:defRPr>
            </a:pPr>
            <a:r>
              <a:rPr dirty="0"/>
              <a:t>Figure 11 – Weekly and annual SDRs, 9-week moving average and 2015–19 trend, excluding COVID-19 deaths</a:t>
            </a:r>
          </a:p>
        </p:txBody>
      </p:sp>
      <p:sp>
        <p:nvSpPr>
          <p:cNvPr id="6" name="TextBox 5"/>
          <p:cNvSpPr txBox="1"/>
          <p:nvPr/>
        </p:nvSpPr>
        <p:spPr>
          <a:xfrm>
            <a:off x="1280159" y="5413247"/>
            <a:ext cx="9519219" cy="897682"/>
          </a:xfrm>
          <a:prstGeom prst="rect">
            <a:avLst/>
          </a:prstGeom>
          <a:noFill/>
        </p:spPr>
        <p:txBody>
          <a:bodyPr wrap="square">
            <a:spAutoFit/>
          </a:bodyPr>
          <a:lstStyle/>
          <a:p>
            <a:pPr marL="228600" indent="-228600" algn="l">
              <a:lnSpc>
                <a:spcPct val="115000"/>
              </a:lnSpc>
              <a:spcAft>
                <a:spcPts val="800"/>
              </a:spcAft>
              <a:buFont typeface="Arial"/>
              <a:buChar char="–"/>
            </a:pPr>
            <a:r>
              <a:rPr sz="1350" b="0" i="0" dirty="0">
                <a:solidFill>
                  <a:srgbClr val="1A1A1A"/>
                </a:solidFill>
                <a:latin typeface="Calibri"/>
              </a:rPr>
              <a:t>2022 remains significantly above the 2015–19 trend even after fully removing COVID-19 deaths.</a:t>
            </a:r>
          </a:p>
          <a:p>
            <a:pPr marL="228600" indent="-228600" algn="l">
              <a:lnSpc>
                <a:spcPct val="115000"/>
              </a:lnSpc>
              <a:spcAft>
                <a:spcPts val="800"/>
              </a:spcAft>
              <a:buFont typeface="Arial"/>
              <a:buChar char="–"/>
            </a:pPr>
            <a:r>
              <a:rPr sz="1350" b="0" i="0" dirty="0">
                <a:solidFill>
                  <a:srgbClr val="1A1A1A"/>
                </a:solidFill>
                <a:latin typeface="Calibri"/>
              </a:rPr>
              <a:t>2023, 2024 and 2025 also sit above trend – arguably within the typical range, but </a:t>
            </a:r>
            <a:r>
              <a:rPr lang="en-AU" sz="1350" b="0" i="0" dirty="0">
                <a:solidFill>
                  <a:srgbClr val="1A1A1A"/>
                </a:solidFill>
                <a:latin typeface="Calibri"/>
              </a:rPr>
              <a:t>seemingly</a:t>
            </a:r>
            <a:r>
              <a:rPr sz="1350" b="0" i="0" dirty="0">
                <a:solidFill>
                  <a:srgbClr val="1A1A1A"/>
                </a:solidFill>
                <a:latin typeface="Calibri"/>
              </a:rPr>
              <a:t> indicating a parallel upward shift in underlying mortality.</a:t>
            </a:r>
          </a:p>
        </p:txBody>
      </p:sp>
      <p:sp>
        <p:nvSpPr>
          <p:cNvPr id="7" name="TextBox 6"/>
          <p:cNvSpPr txBox="1"/>
          <p:nvPr/>
        </p:nvSpPr>
        <p:spPr>
          <a:xfrm>
            <a:off x="1560786" y="6510528"/>
            <a:ext cx="3818674" cy="2308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COVID-19's footprint on overall mortality has become </a:t>
            </a:r>
            <a:r>
              <a:rPr lang="en-AU" dirty="0">
                <a:latin typeface="+mn-lt"/>
              </a:rPr>
              <a:t>small</a:t>
            </a:r>
            <a:endParaRPr dirty="0">
              <a:latin typeface="+mn-lt"/>
            </a:endParaRPr>
          </a:p>
        </p:txBody>
      </p:sp>
      <p:sp>
        <p:nvSpPr>
          <p:cNvPr id="3" name="TextBox 2"/>
          <p:cNvSpPr txBox="1"/>
          <p:nvPr/>
        </p:nvSpPr>
        <p:spPr>
          <a:xfrm>
            <a:off x="475488" y="73152"/>
            <a:ext cx="10058400" cy="274320"/>
          </a:xfrm>
          <a:prstGeom prst="rect">
            <a:avLst/>
          </a:prstGeom>
          <a:noFill/>
        </p:spPr>
        <p:txBody>
          <a:bodyPr wrap="none">
            <a:spAutoFit/>
          </a:bodyPr>
          <a:lstStyle/>
          <a:p>
            <a:pPr>
              <a:defRPr sz="1100" b="1">
                <a:solidFill>
                  <a:srgbClr val="595959"/>
                </a:solidFill>
                <a:latin typeface="Calibri"/>
              </a:defRPr>
            </a:pPr>
            <a:r>
              <a:t>WEEKLY SDRS INCLUDING VS EXCLUDING COVID-19, 2015–2025</a:t>
            </a:r>
          </a:p>
        </p:txBody>
      </p:sp>
      <p:pic>
        <p:nvPicPr>
          <p:cNvPr id="4" name="Picture 3" descr="fig12_covid_excess.png"/>
          <p:cNvPicPr>
            <a:picLocks noChangeAspect="1"/>
          </p:cNvPicPr>
          <p:nvPr/>
        </p:nvPicPr>
        <p:blipFill>
          <a:blip r:embed="rId2"/>
          <a:stretch>
            <a:fillRect/>
          </a:stretch>
        </p:blipFill>
        <p:spPr>
          <a:xfrm>
            <a:off x="1280160" y="1097280"/>
            <a:ext cx="6490685" cy="3977639"/>
          </a:xfrm>
          <a:prstGeom prst="rect">
            <a:avLst/>
          </a:prstGeom>
        </p:spPr>
      </p:pic>
      <p:sp>
        <p:nvSpPr>
          <p:cNvPr id="5" name="TextBox 4"/>
          <p:cNvSpPr txBox="1"/>
          <p:nvPr/>
        </p:nvSpPr>
        <p:spPr>
          <a:xfrm>
            <a:off x="1280160" y="5120639"/>
            <a:ext cx="6490685" cy="274320"/>
          </a:xfrm>
          <a:prstGeom prst="rect">
            <a:avLst/>
          </a:prstGeom>
          <a:noFill/>
        </p:spPr>
        <p:txBody>
          <a:bodyPr wrap="none">
            <a:spAutoFit/>
          </a:bodyPr>
          <a:lstStyle/>
          <a:p>
            <a:pPr>
              <a:defRPr sz="950" i="1">
                <a:solidFill>
                  <a:srgbClr val="8C8C8C"/>
                </a:solidFill>
              </a:defRPr>
            </a:pPr>
            <a:r>
              <a:t>Figure 12 – Weekly SDRs 2015–2025, including and excluding COVID-19</a:t>
            </a:r>
          </a:p>
        </p:txBody>
      </p:sp>
      <p:sp>
        <p:nvSpPr>
          <p:cNvPr id="6" name="TextBox 5"/>
          <p:cNvSpPr txBox="1"/>
          <p:nvPr/>
        </p:nvSpPr>
        <p:spPr>
          <a:xfrm>
            <a:off x="1280160" y="5413247"/>
            <a:ext cx="8138160" cy="1136593"/>
          </a:xfrm>
          <a:prstGeom prst="rect">
            <a:avLst/>
          </a:prstGeom>
          <a:noFill/>
        </p:spPr>
        <p:txBody>
          <a:bodyPr wrap="square">
            <a:spAutoFit/>
          </a:bodyPr>
          <a:lstStyle/>
          <a:p>
            <a:pPr marL="228600" indent="-228600" algn="l">
              <a:lnSpc>
                <a:spcPct val="115000"/>
              </a:lnSpc>
              <a:spcAft>
                <a:spcPts val="800"/>
              </a:spcAft>
              <a:buFont typeface="Arial"/>
              <a:buChar char="–"/>
            </a:pPr>
            <a:r>
              <a:rPr lang="en-AU" sz="1350" b="0" i="0" dirty="0">
                <a:solidFill>
                  <a:srgbClr val="1A1A1A"/>
                </a:solidFill>
                <a:latin typeface="Calibri"/>
              </a:rPr>
              <a:t>Until </a:t>
            </a:r>
            <a:r>
              <a:rPr sz="1350" b="0" i="0" dirty="0">
                <a:solidFill>
                  <a:srgbClr val="1A1A1A"/>
                </a:solidFill>
                <a:latin typeface="Calibri"/>
              </a:rPr>
              <a:t>2024, COVID-19 produced a winter and a summer wave each year, with winter the more deadly of the two.</a:t>
            </a:r>
          </a:p>
          <a:p>
            <a:pPr marL="228600" indent="-228600" algn="l">
              <a:lnSpc>
                <a:spcPct val="115000"/>
              </a:lnSpc>
              <a:spcAft>
                <a:spcPts val="800"/>
              </a:spcAft>
              <a:buFont typeface="Arial"/>
              <a:buChar char="–"/>
            </a:pPr>
            <a:r>
              <a:rPr sz="1350" b="0" i="0" dirty="0">
                <a:solidFill>
                  <a:srgbClr val="1A1A1A"/>
                </a:solidFill>
                <a:latin typeface="Calibri"/>
              </a:rPr>
              <a:t>Each wave since the 2022 peak has been smaller than the last – and 2025 had no summer wave at all, leaving the red and black lines almost overlapping.</a:t>
            </a:r>
          </a:p>
        </p:txBody>
      </p:sp>
      <p:sp>
        <p:nvSpPr>
          <p:cNvPr id="7" name="TextBox 6"/>
          <p:cNvSpPr txBox="1"/>
          <p:nvPr/>
        </p:nvSpPr>
        <p:spPr>
          <a:xfrm>
            <a:off x="1676400" y="6510528"/>
            <a:ext cx="3818674" cy="2308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Cancer and cardiovascular gains offset by dementia, ‘</a:t>
            </a:r>
            <a:r>
              <a:rPr lang="en-US" dirty="0">
                <a:latin typeface="+mn-lt"/>
              </a:rPr>
              <a:t>O</a:t>
            </a:r>
            <a:r>
              <a:rPr dirty="0">
                <a:latin typeface="+mn-lt"/>
              </a:rPr>
              <a:t>ther’</a:t>
            </a:r>
          </a:p>
        </p:txBody>
      </p:sp>
      <p:sp>
        <p:nvSpPr>
          <p:cNvPr id="3" name="TextBox 2"/>
          <p:cNvSpPr txBox="1"/>
          <p:nvPr/>
        </p:nvSpPr>
        <p:spPr>
          <a:xfrm>
            <a:off x="475488" y="73152"/>
            <a:ext cx="10058400" cy="274320"/>
          </a:xfrm>
          <a:prstGeom prst="rect">
            <a:avLst/>
          </a:prstGeom>
          <a:noFill/>
        </p:spPr>
        <p:txBody>
          <a:bodyPr wrap="none">
            <a:spAutoFit/>
          </a:bodyPr>
          <a:lstStyle/>
          <a:p>
            <a:pPr>
              <a:defRPr sz="1100" b="1">
                <a:solidFill>
                  <a:srgbClr val="595959"/>
                </a:solidFill>
                <a:latin typeface="Calibri"/>
              </a:defRPr>
            </a:pPr>
            <a:r>
              <a:t>ANNUAL SDRS BY CAUSE, 2015–2025</a:t>
            </a:r>
          </a:p>
        </p:txBody>
      </p:sp>
      <p:pic>
        <p:nvPicPr>
          <p:cNvPr id="4" name="Picture 3" descr="fig13_annual_bycause.png"/>
          <p:cNvPicPr>
            <a:picLocks noChangeAspect="1"/>
          </p:cNvPicPr>
          <p:nvPr/>
        </p:nvPicPr>
        <p:blipFill>
          <a:blip r:embed="rId2"/>
          <a:stretch>
            <a:fillRect/>
          </a:stretch>
        </p:blipFill>
        <p:spPr>
          <a:xfrm>
            <a:off x="2331720" y="1051560"/>
            <a:ext cx="5795114" cy="4023360"/>
          </a:xfrm>
          <a:prstGeom prst="rect">
            <a:avLst/>
          </a:prstGeom>
        </p:spPr>
      </p:pic>
      <p:sp>
        <p:nvSpPr>
          <p:cNvPr id="5" name="TextBox 4"/>
          <p:cNvSpPr txBox="1"/>
          <p:nvPr/>
        </p:nvSpPr>
        <p:spPr>
          <a:xfrm>
            <a:off x="2331720" y="5120640"/>
            <a:ext cx="5795114" cy="274320"/>
          </a:xfrm>
          <a:prstGeom prst="rect">
            <a:avLst/>
          </a:prstGeom>
          <a:noFill/>
        </p:spPr>
        <p:txBody>
          <a:bodyPr wrap="none">
            <a:spAutoFit/>
          </a:bodyPr>
          <a:lstStyle/>
          <a:p>
            <a:pPr>
              <a:defRPr sz="950" i="1">
                <a:solidFill>
                  <a:srgbClr val="8C8C8C"/>
                </a:solidFill>
              </a:defRPr>
            </a:pPr>
            <a:r>
              <a:t>Figure 13 – Annual SDRs 2015–2025 by cause</a:t>
            </a:r>
          </a:p>
        </p:txBody>
      </p:sp>
      <p:sp>
        <p:nvSpPr>
          <p:cNvPr id="6" name="TextBox 5"/>
          <p:cNvSpPr txBox="1"/>
          <p:nvPr/>
        </p:nvSpPr>
        <p:spPr>
          <a:xfrm>
            <a:off x="2331720" y="5394960"/>
            <a:ext cx="6035040" cy="743024"/>
          </a:xfrm>
          <a:prstGeom prst="rect">
            <a:avLst/>
          </a:prstGeom>
          <a:noFill/>
        </p:spPr>
        <p:txBody>
          <a:bodyPr wrap="square">
            <a:spAutoFit/>
          </a:bodyPr>
          <a:lstStyle/>
          <a:p>
            <a:pPr marL="228600" indent="-228600" algn="l">
              <a:lnSpc>
                <a:spcPct val="115000"/>
              </a:lnSpc>
              <a:spcAft>
                <a:spcPts val="0"/>
              </a:spcAft>
              <a:buFont typeface="Arial"/>
              <a:buChar char="–"/>
            </a:pPr>
            <a:r>
              <a:rPr sz="1250" b="0" i="0" dirty="0">
                <a:solidFill>
                  <a:srgbClr val="1A1A1A"/>
                </a:solidFill>
                <a:latin typeface="Calibri"/>
              </a:rPr>
              <a:t>Reductions in cancer and cardio/cerebrovascular mortality have been the primary drivers of long-run improvement, offset by steady increases in dementia and “</a:t>
            </a:r>
            <a:r>
              <a:rPr lang="en-US" sz="1250" b="0" i="0" dirty="0">
                <a:solidFill>
                  <a:srgbClr val="1A1A1A"/>
                </a:solidFill>
                <a:latin typeface="Calibri"/>
              </a:rPr>
              <a:t>O</a:t>
            </a:r>
            <a:r>
              <a:rPr sz="1250" b="0" i="0" dirty="0">
                <a:solidFill>
                  <a:srgbClr val="1A1A1A"/>
                </a:solidFill>
                <a:latin typeface="Calibri"/>
              </a:rPr>
              <a:t>ther” deaths.</a:t>
            </a:r>
          </a:p>
        </p:txBody>
      </p:sp>
      <p:sp>
        <p:nvSpPr>
          <p:cNvPr id="7" name="TextBox 6"/>
          <p:cNvSpPr txBox="1"/>
          <p:nvPr/>
        </p:nvSpPr>
        <p:spPr>
          <a:xfrm>
            <a:off x="1676400" y="6510528"/>
            <a:ext cx="3818674" cy="2308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2950E-5C1B-ACB9-ED25-2448242FB37F}"/>
              </a:ext>
            </a:extLst>
          </p:cNvPr>
          <p:cNvSpPr>
            <a:spLocks noGrp="1"/>
          </p:cNvSpPr>
          <p:nvPr>
            <p:ph type="title"/>
          </p:nvPr>
        </p:nvSpPr>
        <p:spPr/>
        <p:txBody>
          <a:bodyPr>
            <a:normAutofit/>
          </a:bodyPr>
          <a:lstStyle/>
          <a:p>
            <a:r>
              <a:rPr lang="en-US" sz="3200" dirty="0">
                <a:latin typeface="+mn-lt"/>
              </a:rPr>
              <a:t>Flu deaths substituting for COVID in 2025?	</a:t>
            </a:r>
            <a:endParaRPr lang="en-AU" sz="3200" dirty="0">
              <a:latin typeface="+mn-lt"/>
            </a:endParaRPr>
          </a:p>
        </p:txBody>
      </p:sp>
      <p:sp>
        <p:nvSpPr>
          <p:cNvPr id="3" name="Content Placeholder 2">
            <a:extLst>
              <a:ext uri="{FF2B5EF4-FFF2-40B4-BE49-F238E27FC236}">
                <a16:creationId xmlns:a16="http://schemas.microsoft.com/office/drawing/2014/main" id="{DB9E21C9-40AD-DCEF-5CF2-94E477990EB2}"/>
              </a:ext>
            </a:extLst>
          </p:cNvPr>
          <p:cNvSpPr>
            <a:spLocks noGrp="1"/>
          </p:cNvSpPr>
          <p:nvPr>
            <p:ph idx="1"/>
          </p:nvPr>
        </p:nvSpPr>
        <p:spPr>
          <a:xfrm>
            <a:off x="1178241" y="1466192"/>
            <a:ext cx="4166270" cy="302589"/>
          </a:xfrm>
        </p:spPr>
        <p:txBody>
          <a:bodyPr>
            <a:normAutofit fontScale="55000" lnSpcReduction="20000"/>
          </a:bodyPr>
          <a:lstStyle/>
          <a:p>
            <a:pPr marL="0" indent="0">
              <a:buNone/>
            </a:pPr>
            <a:r>
              <a:rPr lang="en-AU" i="1" dirty="0"/>
              <a:t>Weekly SDRs for respiratory causes, 2015-25 </a:t>
            </a:r>
          </a:p>
        </p:txBody>
      </p:sp>
      <p:pic>
        <p:nvPicPr>
          <p:cNvPr id="4" name="Picture 3">
            <a:extLst>
              <a:ext uri="{FF2B5EF4-FFF2-40B4-BE49-F238E27FC236}">
                <a16:creationId xmlns:a16="http://schemas.microsoft.com/office/drawing/2014/main" id="{D8AD42B1-A52B-C0C7-56C4-67FBE850BF8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6170" y="1768781"/>
            <a:ext cx="6623685" cy="3872230"/>
          </a:xfrm>
          <a:prstGeom prst="rect">
            <a:avLst/>
          </a:prstGeom>
          <a:noFill/>
        </p:spPr>
      </p:pic>
      <p:sp>
        <p:nvSpPr>
          <p:cNvPr id="5" name="Content Placeholder 2">
            <a:extLst>
              <a:ext uri="{FF2B5EF4-FFF2-40B4-BE49-F238E27FC236}">
                <a16:creationId xmlns:a16="http://schemas.microsoft.com/office/drawing/2014/main" id="{D0873883-A4FF-1001-3852-598D147DBAC6}"/>
              </a:ext>
            </a:extLst>
          </p:cNvPr>
          <p:cNvSpPr txBox="1">
            <a:spLocks/>
          </p:cNvSpPr>
          <p:nvPr/>
        </p:nvSpPr>
        <p:spPr>
          <a:xfrm>
            <a:off x="7605316" y="1921181"/>
            <a:ext cx="4166270" cy="141585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2000" dirty="0"/>
              <a:t>Strong correlations between many of the main causal groups continues to be observed.</a:t>
            </a:r>
          </a:p>
          <a:p>
            <a:pPr marL="0" indent="0">
              <a:buNone/>
            </a:pPr>
            <a:r>
              <a:rPr lang="en-AU" sz="2000" dirty="0"/>
              <a:t>Reduction in COVID-19 mortality was offset by higher influenza mortality</a:t>
            </a:r>
            <a:endParaRPr lang="en-AU" dirty="0"/>
          </a:p>
        </p:txBody>
      </p:sp>
    </p:spTree>
    <p:extLst>
      <p:ext uri="{BB962C8B-B14F-4D97-AF65-F5344CB8AC3E}">
        <p14:creationId xmlns:p14="http://schemas.microsoft.com/office/powerpoint/2010/main" val="3133924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E885F-D764-4E49-7379-1E248C15F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455A41-4568-7D32-705E-1DB314102391}"/>
              </a:ext>
            </a:extLst>
          </p:cNvPr>
          <p:cNvSpPr>
            <a:spLocks noGrp="1"/>
          </p:cNvSpPr>
          <p:nvPr>
            <p:ph type="title"/>
          </p:nvPr>
        </p:nvSpPr>
        <p:spPr>
          <a:xfrm>
            <a:off x="203196" y="480053"/>
            <a:ext cx="10972800" cy="768000"/>
          </a:xfrm>
        </p:spPr>
        <p:txBody>
          <a:bodyPr anchor="t">
            <a:normAutofit/>
          </a:bodyPr>
          <a:lstStyle/>
          <a:p>
            <a:pPr algn="l"/>
            <a:r>
              <a:rPr lang="en-AU" sz="4267" dirty="0"/>
              <a:t>Australian Mortality update 2025</a:t>
            </a:r>
            <a:endParaRPr lang="en-US" sz="4267" dirty="0"/>
          </a:p>
        </p:txBody>
      </p:sp>
      <p:cxnSp>
        <p:nvCxnSpPr>
          <p:cNvPr id="8" name="Straight Connector 7">
            <a:extLst>
              <a:ext uri="{FF2B5EF4-FFF2-40B4-BE49-F238E27FC236}">
                <a16:creationId xmlns:a16="http://schemas.microsoft.com/office/drawing/2014/main" id="{B539362E-4B8F-639E-5D4B-1FE432CFB0A6}"/>
              </a:ext>
            </a:extLst>
          </p:cNvPr>
          <p:cNvCxnSpPr>
            <a:cxnSpLocks/>
          </p:cNvCxnSpPr>
          <p:nvPr/>
        </p:nvCxnSpPr>
        <p:spPr>
          <a:xfrm>
            <a:off x="1396590" y="1582701"/>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128BE047-34A1-3336-5C20-CA66799CDED6}"/>
              </a:ext>
            </a:extLst>
          </p:cNvPr>
          <p:cNvSpPr>
            <a:spLocks noChangeAspect="1"/>
          </p:cNvSpPr>
          <p:nvPr/>
        </p:nvSpPr>
        <p:spPr>
          <a:xfrm>
            <a:off x="1337612" y="1389543"/>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mc:AlternateContent xmlns:mc="http://schemas.openxmlformats.org/markup-compatibility/2006" xmlns:p14="http://schemas.microsoft.com/office/powerpoint/2010/main">
        <mc:Choice Requires="p14">
          <p:contentPart p14:bwMode="auto" r:id="rId3">
            <p14:nvContentPartPr>
              <p14:cNvPr id="25" name="Ink 24">
                <a:extLst>
                  <a:ext uri="{FF2B5EF4-FFF2-40B4-BE49-F238E27FC236}">
                    <a16:creationId xmlns:a16="http://schemas.microsoft.com/office/drawing/2014/main" id="{73BCD837-D10E-5C97-936A-11CB16F538AF}"/>
                  </a:ext>
                </a:extLst>
              </p14:cNvPr>
              <p14:cNvContentPartPr/>
              <p14:nvPr/>
            </p14:nvContentPartPr>
            <p14:xfrm>
              <a:off x="-1722795" y="2773281"/>
              <a:ext cx="480" cy="480"/>
            </p14:xfrm>
          </p:contentPart>
        </mc:Choice>
        <mc:Fallback xmlns="">
          <p:pic>
            <p:nvPicPr>
              <p:cNvPr id="25" name="Ink 24">
                <a:extLst>
                  <a:ext uri="{FF2B5EF4-FFF2-40B4-BE49-F238E27FC236}">
                    <a16:creationId xmlns:a16="http://schemas.microsoft.com/office/drawing/2014/main" id="{E73D7E44-108F-4B3D-B811-3C6C99ECA762}"/>
                  </a:ext>
                </a:extLst>
              </p:cNvPr>
              <p:cNvPicPr/>
              <p:nvPr/>
            </p:nvPicPr>
            <p:blipFill>
              <a:blip r:embed="rId4"/>
              <a:stretch>
                <a:fillRect/>
              </a:stretch>
            </p:blipFill>
            <p:spPr>
              <a:xfrm>
                <a:off x="-1734795" y="2761281"/>
                <a:ext cx="24000" cy="24000"/>
              </a:xfrm>
              <a:prstGeom prst="rect">
                <a:avLst/>
              </a:prstGeom>
            </p:spPr>
          </p:pic>
        </mc:Fallback>
      </mc:AlternateContent>
      <p:sp>
        <p:nvSpPr>
          <p:cNvPr id="32" name="TextBox 31">
            <a:extLst>
              <a:ext uri="{FF2B5EF4-FFF2-40B4-BE49-F238E27FC236}">
                <a16:creationId xmlns:a16="http://schemas.microsoft.com/office/drawing/2014/main" id="{E5509EB2-BF56-D1F1-8792-ECBB1B6C1C06}"/>
              </a:ext>
            </a:extLst>
          </p:cNvPr>
          <p:cNvSpPr txBox="1"/>
          <p:nvPr/>
        </p:nvSpPr>
        <p:spPr>
          <a:xfrm>
            <a:off x="1441915" y="1200152"/>
            <a:ext cx="5760000"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Setting the Baseline</a:t>
            </a:r>
          </a:p>
        </p:txBody>
      </p:sp>
      <p:sp>
        <p:nvSpPr>
          <p:cNvPr id="38" name="Oval 37">
            <a:extLst>
              <a:ext uri="{FF2B5EF4-FFF2-40B4-BE49-F238E27FC236}">
                <a16:creationId xmlns:a16="http://schemas.microsoft.com/office/drawing/2014/main" id="{F7CCF7BD-83E9-C334-B3B8-2706B2502571}"/>
              </a:ext>
            </a:extLst>
          </p:cNvPr>
          <p:cNvSpPr>
            <a:spLocks noChangeAspect="1"/>
          </p:cNvSpPr>
          <p:nvPr/>
        </p:nvSpPr>
        <p:spPr>
          <a:xfrm>
            <a:off x="1337612" y="2610997"/>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39" name="TextBox 38">
            <a:extLst>
              <a:ext uri="{FF2B5EF4-FFF2-40B4-BE49-F238E27FC236}">
                <a16:creationId xmlns:a16="http://schemas.microsoft.com/office/drawing/2014/main" id="{E2C926FD-C2D1-71DF-20FF-C7C798896DA0}"/>
              </a:ext>
            </a:extLst>
          </p:cNvPr>
          <p:cNvSpPr txBox="1"/>
          <p:nvPr/>
        </p:nvSpPr>
        <p:spPr>
          <a:xfrm>
            <a:off x="1441915" y="2421607"/>
            <a:ext cx="7272597" cy="523220"/>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What did 2025 look like in Australia?</a:t>
            </a:r>
          </a:p>
        </p:txBody>
      </p:sp>
      <p:sp>
        <p:nvSpPr>
          <p:cNvPr id="42" name="Oval 41">
            <a:extLst>
              <a:ext uri="{FF2B5EF4-FFF2-40B4-BE49-F238E27FC236}">
                <a16:creationId xmlns:a16="http://schemas.microsoft.com/office/drawing/2014/main" id="{5B4C9098-E815-1019-0FE7-93040205DFA6}"/>
              </a:ext>
            </a:extLst>
          </p:cNvPr>
          <p:cNvSpPr>
            <a:spLocks noChangeAspect="1"/>
          </p:cNvSpPr>
          <p:nvPr/>
        </p:nvSpPr>
        <p:spPr>
          <a:xfrm>
            <a:off x="1337612" y="3832452"/>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sp>
        <p:nvSpPr>
          <p:cNvPr id="43" name="TextBox 42">
            <a:extLst>
              <a:ext uri="{FF2B5EF4-FFF2-40B4-BE49-F238E27FC236}">
                <a16:creationId xmlns:a16="http://schemas.microsoft.com/office/drawing/2014/main" id="{AFE2FD27-6DFE-37A4-2224-C6DD7382050D}"/>
              </a:ext>
            </a:extLst>
          </p:cNvPr>
          <p:cNvSpPr txBox="1"/>
          <p:nvPr/>
        </p:nvSpPr>
        <p:spPr>
          <a:xfrm>
            <a:off x="1441914" y="3612610"/>
            <a:ext cx="9391698" cy="954107"/>
          </a:xfrm>
          <a:prstGeom prst="rect">
            <a:avLst/>
          </a:prstGeom>
          <a:noFill/>
        </p:spPr>
        <p:txBody>
          <a:bodyPr wrap="square" rtlCol="0">
            <a:spAutoFit/>
          </a:bodyPr>
          <a:lstStyle/>
          <a:p>
            <a:r>
              <a:rPr lang="en-AU" sz="2800" b="1" dirty="0">
                <a:solidFill>
                  <a:schemeClr val="accent1">
                    <a:lumMod val="20000"/>
                    <a:lumOff val="80000"/>
                  </a:schemeClr>
                </a:solidFill>
                <a:cs typeface="Arial" pitchFamily="34" charset="0"/>
                <a:sym typeface="Symbol" pitchFamily="18" charset="2"/>
              </a:rPr>
              <a:t>Australian 2025 experience in context</a:t>
            </a:r>
          </a:p>
          <a:p>
            <a:endParaRPr lang="en-AU" sz="2800" b="1" dirty="0">
              <a:solidFill>
                <a:schemeClr val="accent1"/>
              </a:solidFill>
            </a:endParaRPr>
          </a:p>
        </p:txBody>
      </p:sp>
      <p:cxnSp>
        <p:nvCxnSpPr>
          <p:cNvPr id="17" name="Straight Connector 16">
            <a:extLst>
              <a:ext uri="{FF2B5EF4-FFF2-40B4-BE49-F238E27FC236}">
                <a16:creationId xmlns:a16="http://schemas.microsoft.com/office/drawing/2014/main" id="{1A509E67-A752-F3BC-EEE2-4130088061DA}"/>
              </a:ext>
            </a:extLst>
          </p:cNvPr>
          <p:cNvCxnSpPr>
            <a:cxnSpLocks/>
          </p:cNvCxnSpPr>
          <p:nvPr/>
        </p:nvCxnSpPr>
        <p:spPr>
          <a:xfrm>
            <a:off x="1396590" y="2790615"/>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2BAAE3F1-42D0-FA1B-74A2-D834769AE309}"/>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142639-2FCB-4265-BFDA-994AF69A1477}" type="slidenum">
              <a:rPr lang="en-AU" smtClean="0"/>
              <a:pPr/>
              <a:t>21</a:t>
            </a:fld>
            <a:endParaRPr lang="en-AU"/>
          </a:p>
        </p:txBody>
      </p:sp>
      <p:sp>
        <p:nvSpPr>
          <p:cNvPr id="4" name="Oval 3">
            <a:extLst>
              <a:ext uri="{FF2B5EF4-FFF2-40B4-BE49-F238E27FC236}">
                <a16:creationId xmlns:a16="http://schemas.microsoft.com/office/drawing/2014/main" id="{A0DB498B-D1B5-A871-A132-94A6A1255B0F}"/>
              </a:ext>
            </a:extLst>
          </p:cNvPr>
          <p:cNvSpPr>
            <a:spLocks noChangeAspect="1"/>
          </p:cNvSpPr>
          <p:nvPr/>
        </p:nvSpPr>
        <p:spPr>
          <a:xfrm>
            <a:off x="1337612" y="5015626"/>
            <a:ext cx="104348" cy="96000"/>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800">
              <a:solidFill>
                <a:srgbClr val="FF0000"/>
              </a:solidFill>
            </a:endParaRPr>
          </a:p>
        </p:txBody>
      </p:sp>
      <p:cxnSp>
        <p:nvCxnSpPr>
          <p:cNvPr id="6" name="Straight Connector 5">
            <a:extLst>
              <a:ext uri="{FF2B5EF4-FFF2-40B4-BE49-F238E27FC236}">
                <a16:creationId xmlns:a16="http://schemas.microsoft.com/office/drawing/2014/main" id="{4B40B4B7-067A-3FEF-EC3D-E389D084A1BC}"/>
              </a:ext>
            </a:extLst>
          </p:cNvPr>
          <p:cNvCxnSpPr>
            <a:cxnSpLocks/>
          </p:cNvCxnSpPr>
          <p:nvPr/>
        </p:nvCxnSpPr>
        <p:spPr>
          <a:xfrm>
            <a:off x="1396590" y="3990414"/>
            <a:ext cx="0" cy="960000"/>
          </a:xfrm>
          <a:prstGeom prst="line">
            <a:avLst/>
          </a:prstGeom>
          <a:solidFill>
            <a:schemeClr val="bg1"/>
          </a:solidFill>
          <a:ln w="19050">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FA3F030-AF58-00CE-6945-491EB076C5AD}"/>
              </a:ext>
            </a:extLst>
          </p:cNvPr>
          <p:cNvSpPr txBox="1"/>
          <p:nvPr/>
        </p:nvSpPr>
        <p:spPr>
          <a:xfrm>
            <a:off x="1441915" y="4792297"/>
            <a:ext cx="5760000" cy="523220"/>
          </a:xfrm>
          <a:prstGeom prst="rect">
            <a:avLst/>
          </a:prstGeom>
          <a:noFill/>
        </p:spPr>
        <p:txBody>
          <a:bodyPr wrap="square" rtlCol="0">
            <a:spAutoFit/>
          </a:bodyPr>
          <a:lstStyle/>
          <a:p>
            <a:r>
              <a:rPr lang="en-AU" sz="2800" b="1" dirty="0">
                <a:solidFill>
                  <a:schemeClr val="accent1"/>
                </a:solidFill>
                <a:cs typeface="Arial" pitchFamily="34" charset="0"/>
                <a:sym typeface="Symbol" pitchFamily="18" charset="2"/>
              </a:rPr>
              <a:t>Discussion/Questions</a:t>
            </a:r>
            <a:endParaRPr lang="en-AU" sz="2800" b="1" dirty="0">
              <a:solidFill>
                <a:schemeClr val="accent1"/>
              </a:solidFill>
              <a:cs typeface="Arial" pitchFamily="34" charset="0"/>
            </a:endParaRPr>
          </a:p>
        </p:txBody>
      </p:sp>
    </p:spTree>
    <p:extLst>
      <p:ext uri="{BB962C8B-B14F-4D97-AF65-F5344CB8AC3E}">
        <p14:creationId xmlns:p14="http://schemas.microsoft.com/office/powerpoint/2010/main" val="3706484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2CF3-8DC7-9E76-5DC7-975CD72345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8E7A9-F517-4914-AC14-598CC7F696CD}"/>
              </a:ext>
            </a:extLst>
          </p:cNvPr>
          <p:cNvSpPr>
            <a:spLocks noGrp="1"/>
          </p:cNvSpPr>
          <p:nvPr>
            <p:ph type="title"/>
          </p:nvPr>
        </p:nvSpPr>
        <p:spPr>
          <a:xfrm>
            <a:off x="5247774" y="179716"/>
            <a:ext cx="2349970" cy="1325563"/>
          </a:xfrm>
        </p:spPr>
        <p:txBody>
          <a:bodyPr>
            <a:noAutofit/>
          </a:bodyPr>
          <a:lstStyle/>
          <a:p>
            <a:r>
              <a:rPr lang="en-US" sz="6000" b="1" dirty="0">
                <a:latin typeface="Arial"/>
                <a:cs typeface="Arial"/>
              </a:rPr>
              <a:t>Q&amp;A</a:t>
            </a:r>
            <a:endParaRPr lang="en-US" sz="6000" b="1"/>
          </a:p>
        </p:txBody>
      </p:sp>
      <p:pic>
        <p:nvPicPr>
          <p:cNvPr id="4" name="Picture 3">
            <a:extLst>
              <a:ext uri="{FF2B5EF4-FFF2-40B4-BE49-F238E27FC236}">
                <a16:creationId xmlns:a16="http://schemas.microsoft.com/office/drawing/2014/main" id="{7544EF87-041A-0225-2AFB-9F771CCFA35D}"/>
              </a:ext>
            </a:extLst>
          </p:cNvPr>
          <p:cNvPicPr>
            <a:picLocks noChangeAspect="1"/>
          </p:cNvPicPr>
          <p:nvPr/>
        </p:nvPicPr>
        <p:blipFill>
          <a:blip r:embed="rId2"/>
          <a:stretch>
            <a:fillRect/>
          </a:stretch>
        </p:blipFill>
        <p:spPr>
          <a:xfrm>
            <a:off x="1255568" y="1420090"/>
            <a:ext cx="4693228" cy="4693228"/>
          </a:xfrm>
          <a:prstGeom prst="rect">
            <a:avLst/>
          </a:prstGeom>
        </p:spPr>
      </p:pic>
      <p:sp>
        <p:nvSpPr>
          <p:cNvPr id="5" name="TextBox 4">
            <a:extLst>
              <a:ext uri="{FF2B5EF4-FFF2-40B4-BE49-F238E27FC236}">
                <a16:creationId xmlns:a16="http://schemas.microsoft.com/office/drawing/2014/main" id="{96C2F062-49BE-930F-104B-EAA820F5A7FF}"/>
              </a:ext>
            </a:extLst>
          </p:cNvPr>
          <p:cNvSpPr txBox="1"/>
          <p:nvPr/>
        </p:nvSpPr>
        <p:spPr>
          <a:xfrm>
            <a:off x="6427045" y="2944041"/>
            <a:ext cx="4908284"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200" b="1" dirty="0">
                <a:latin typeface="Arial"/>
                <a:ea typeface="+mj-ea"/>
                <a:cs typeface="Arial"/>
              </a:rPr>
              <a:t>Join at Slido.com</a:t>
            </a:r>
          </a:p>
          <a:p>
            <a:r>
              <a:rPr lang="en-US" sz="7200" dirty="0">
                <a:ea typeface="+mn-lt"/>
                <a:cs typeface="+mn-lt"/>
              </a:rPr>
              <a:t>#2803677</a:t>
            </a:r>
            <a:endParaRPr lang="en-US" sz="720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1495544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49DE2-31C4-F477-BC08-4578F4A32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94B58-C1FA-47D8-9B10-FB0E2B959EB2}"/>
              </a:ext>
            </a:extLst>
          </p:cNvPr>
          <p:cNvSpPr>
            <a:spLocks noGrp="1"/>
          </p:cNvSpPr>
          <p:nvPr>
            <p:ph type="title"/>
          </p:nvPr>
        </p:nvSpPr>
        <p:spPr>
          <a:xfrm>
            <a:off x="3074664" y="95049"/>
            <a:ext cx="6696191" cy="1325563"/>
          </a:xfrm>
        </p:spPr>
        <p:txBody>
          <a:bodyPr>
            <a:noAutofit/>
          </a:bodyPr>
          <a:lstStyle/>
          <a:p>
            <a:r>
              <a:rPr lang="en-US" sz="6000" b="1" dirty="0">
                <a:latin typeface="Arial"/>
                <a:cs typeface="Arial"/>
              </a:rPr>
              <a:t>Feedback Poll</a:t>
            </a:r>
            <a:endParaRPr lang="en-US" dirty="0"/>
          </a:p>
        </p:txBody>
      </p:sp>
      <p:pic>
        <p:nvPicPr>
          <p:cNvPr id="4" name="Picture 3">
            <a:extLst>
              <a:ext uri="{FF2B5EF4-FFF2-40B4-BE49-F238E27FC236}">
                <a16:creationId xmlns:a16="http://schemas.microsoft.com/office/drawing/2014/main" id="{70EA02BE-7A93-4243-DED8-F8855ACFAA14}"/>
              </a:ext>
            </a:extLst>
          </p:cNvPr>
          <p:cNvPicPr>
            <a:picLocks noChangeAspect="1"/>
          </p:cNvPicPr>
          <p:nvPr/>
        </p:nvPicPr>
        <p:blipFill>
          <a:blip r:embed="rId2"/>
          <a:stretch>
            <a:fillRect/>
          </a:stretch>
        </p:blipFill>
        <p:spPr>
          <a:xfrm>
            <a:off x="1255568" y="1420090"/>
            <a:ext cx="4693228" cy="4693228"/>
          </a:xfrm>
          <a:prstGeom prst="rect">
            <a:avLst/>
          </a:prstGeom>
        </p:spPr>
      </p:pic>
      <p:sp>
        <p:nvSpPr>
          <p:cNvPr id="5" name="TextBox 4">
            <a:extLst>
              <a:ext uri="{FF2B5EF4-FFF2-40B4-BE49-F238E27FC236}">
                <a16:creationId xmlns:a16="http://schemas.microsoft.com/office/drawing/2014/main" id="{98BA9E1A-A992-50DE-DE3C-9FACF7DF9F36}"/>
              </a:ext>
            </a:extLst>
          </p:cNvPr>
          <p:cNvSpPr txBox="1"/>
          <p:nvPr/>
        </p:nvSpPr>
        <p:spPr>
          <a:xfrm>
            <a:off x="6427045" y="2944041"/>
            <a:ext cx="4908284"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200" b="1" dirty="0">
                <a:latin typeface="Arial"/>
                <a:ea typeface="+mj-ea"/>
                <a:cs typeface="Arial"/>
              </a:rPr>
              <a:t>Join at Slido.com</a:t>
            </a:r>
          </a:p>
          <a:p>
            <a:r>
              <a:rPr lang="en-US" sz="7200" dirty="0">
                <a:ea typeface="+mn-lt"/>
                <a:cs typeface="+mn-lt"/>
              </a:rPr>
              <a:t>#2803677</a:t>
            </a:r>
            <a:endParaRPr lang="en-US" sz="720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374918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1A496-4C39-2B00-0D43-49A224521298}"/>
              </a:ext>
            </a:extLst>
          </p:cNvPr>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40216AD9-8DFE-D1F2-E19F-6CC337BFA40C}"/>
              </a:ext>
            </a:extLst>
          </p:cNvPr>
          <p:cNvSpPr>
            <a:spLocks noGrp="1"/>
          </p:cNvSpPr>
          <p:nvPr>
            <p:ph type="subTitle" idx="1"/>
          </p:nvPr>
        </p:nvSpPr>
        <p:spPr/>
        <p:txBody>
          <a:bodyPr/>
          <a:lstStyle/>
          <a:p>
            <a:r>
              <a:rPr lang="en-US" dirty="0"/>
              <a:t>Actuaries Institute</a:t>
            </a:r>
          </a:p>
          <a:p>
            <a:r>
              <a:rPr lang="en-US" dirty="0" err="1"/>
              <a:t>actuaries.asn.au</a:t>
            </a:r>
            <a:endParaRPr lang="en-US" dirty="0"/>
          </a:p>
        </p:txBody>
      </p:sp>
    </p:spTree>
    <p:extLst>
      <p:ext uri="{BB962C8B-B14F-4D97-AF65-F5344CB8AC3E}">
        <p14:creationId xmlns:p14="http://schemas.microsoft.com/office/powerpoint/2010/main" val="24519095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2608"/>
            <a:ext cx="11274552" cy="777240"/>
          </a:xfrm>
        </p:spPr>
        <p:txBody>
          <a:bodyPr wrap="square"/>
          <a:lstStyle/>
          <a:p>
            <a:pPr>
              <a:defRPr sz="3000" b="0"/>
            </a:pPr>
            <a:r>
              <a:rPr dirty="0">
                <a:latin typeface="+mn-lt"/>
              </a:rPr>
              <a:t>2025 remains above trend, but the gap continues to narrow</a:t>
            </a:r>
          </a:p>
        </p:txBody>
      </p:sp>
      <p:sp>
        <p:nvSpPr>
          <p:cNvPr id="3" name="TextBox 2"/>
          <p:cNvSpPr txBox="1"/>
          <p:nvPr/>
        </p:nvSpPr>
        <p:spPr>
          <a:xfrm>
            <a:off x="475488" y="73152"/>
            <a:ext cx="10058400" cy="274320"/>
          </a:xfrm>
          <a:prstGeom prst="rect">
            <a:avLst/>
          </a:prstGeom>
          <a:noFill/>
        </p:spPr>
        <p:txBody>
          <a:bodyPr wrap="none">
            <a:spAutoFit/>
          </a:bodyPr>
          <a:lstStyle/>
          <a:p>
            <a:pPr>
              <a:defRPr sz="1100" b="1">
                <a:solidFill>
                  <a:srgbClr val="595959"/>
                </a:solidFill>
                <a:latin typeface="Calibri"/>
              </a:defRPr>
            </a:pPr>
            <a:r>
              <a:t>CONTRIBUTION OF EACH CAUSE TO DEVIATION FROM THE 2015–19 TREND</a:t>
            </a:r>
          </a:p>
        </p:txBody>
      </p:sp>
      <p:pic>
        <p:nvPicPr>
          <p:cNvPr id="4" name="Picture 3" descr="fig14_deviation.png"/>
          <p:cNvPicPr>
            <a:picLocks noChangeAspect="1"/>
          </p:cNvPicPr>
          <p:nvPr/>
        </p:nvPicPr>
        <p:blipFill>
          <a:blip r:embed="rId3"/>
          <a:stretch>
            <a:fillRect/>
          </a:stretch>
        </p:blipFill>
        <p:spPr>
          <a:xfrm>
            <a:off x="548640" y="1097280"/>
            <a:ext cx="6918460" cy="4206240"/>
          </a:xfrm>
          <a:prstGeom prst="rect">
            <a:avLst/>
          </a:prstGeom>
        </p:spPr>
      </p:pic>
      <p:sp>
        <p:nvSpPr>
          <p:cNvPr id="5" name="TextBox 4"/>
          <p:cNvSpPr txBox="1"/>
          <p:nvPr/>
        </p:nvSpPr>
        <p:spPr>
          <a:xfrm>
            <a:off x="548640" y="5349240"/>
            <a:ext cx="6918460" cy="274320"/>
          </a:xfrm>
          <a:prstGeom prst="rect">
            <a:avLst/>
          </a:prstGeom>
          <a:noFill/>
        </p:spPr>
        <p:txBody>
          <a:bodyPr wrap="none">
            <a:spAutoFit/>
          </a:bodyPr>
          <a:lstStyle/>
          <a:p>
            <a:pPr>
              <a:defRPr sz="900" i="1">
                <a:solidFill>
                  <a:srgbClr val="8C8C8C"/>
                </a:solidFill>
              </a:defRPr>
            </a:pPr>
            <a:r>
              <a:t>Figure 14 – Contribution of each cause to overall deviation from the 2015–19 trend (doctor-certified deaths only)</a:t>
            </a:r>
          </a:p>
        </p:txBody>
      </p:sp>
      <p:sp>
        <p:nvSpPr>
          <p:cNvPr id="6" name="Rounded Rectangle 5"/>
          <p:cNvSpPr/>
          <p:nvPr/>
        </p:nvSpPr>
        <p:spPr>
          <a:xfrm>
            <a:off x="8229600" y="1097280"/>
            <a:ext cx="3383280" cy="1188720"/>
          </a:xfrm>
          <a:prstGeom prst="roundRect">
            <a:avLst>
              <a:gd name="adj" fmla="val 6000"/>
            </a:avLst>
          </a:prstGeom>
          <a:solidFill>
            <a:srgbClr val="F2F5F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91440" rIns="137160" bIns="91440" rtlCol="0" anchor="ctr"/>
          <a:lstStyle/>
          <a:p>
            <a:pPr algn="ctr"/>
            <a:r>
              <a:rPr sz="3000" b="1">
                <a:solidFill>
                  <a:srgbClr val="3C69FF"/>
                </a:solidFill>
                <a:latin typeface="Calibri"/>
              </a:rPr>
              <a:t>+4.9%</a:t>
            </a:r>
          </a:p>
          <a:p>
            <a:pPr algn="ctr">
              <a:spcBef>
                <a:spcPts val="400"/>
              </a:spcBef>
            </a:pPr>
            <a:r>
              <a:rPr sz="1150">
                <a:solidFill>
                  <a:srgbClr val="595959"/>
                </a:solidFill>
                <a:latin typeface="Calibri"/>
              </a:rPr>
              <a:t>2025 mortality vs the 2015–19 trend – down from +6.0% in 2024 and +11.0% at the 2022 peak</a:t>
            </a:r>
          </a:p>
        </p:txBody>
      </p:sp>
      <p:sp>
        <p:nvSpPr>
          <p:cNvPr id="7" name="TextBox 6"/>
          <p:cNvSpPr txBox="1"/>
          <p:nvPr/>
        </p:nvSpPr>
        <p:spPr>
          <a:xfrm>
            <a:off x="8229600" y="2468880"/>
            <a:ext cx="3383280" cy="3657600"/>
          </a:xfrm>
          <a:prstGeom prst="rect">
            <a:avLst/>
          </a:prstGeom>
          <a:noFill/>
        </p:spPr>
        <p:txBody>
          <a:bodyPr wrap="square">
            <a:spAutoFit/>
          </a:bodyPr>
          <a:lstStyle/>
          <a:p>
            <a:pPr marL="228600" indent="-228600" algn="l">
              <a:lnSpc>
                <a:spcPct val="115000"/>
              </a:lnSpc>
              <a:spcAft>
                <a:spcPts val="1000"/>
              </a:spcAft>
              <a:buFont typeface="Arial"/>
              <a:buChar char="–"/>
            </a:pPr>
            <a:r>
              <a:rPr sz="1300" b="0" i="0" dirty="0">
                <a:solidFill>
                  <a:srgbClr val="1A1A1A"/>
                </a:solidFill>
                <a:latin typeface="Calibri"/>
              </a:rPr>
              <a:t>Dementia, then cancer, were 2025's most </a:t>
            </a:r>
            <a:r>
              <a:rPr sz="1300" b="0" i="0" dirty="0" err="1">
                <a:solidFill>
                  <a:srgbClr val="1A1A1A"/>
                </a:solidFill>
                <a:latin typeface="Calibri"/>
              </a:rPr>
              <a:t>favourable</a:t>
            </a:r>
            <a:r>
              <a:rPr sz="1300" b="0" i="0" dirty="0">
                <a:solidFill>
                  <a:srgbClr val="1A1A1A"/>
                </a:solidFill>
                <a:latin typeface="Calibri"/>
              </a:rPr>
              <a:t> contributors – both improving since 2021.</a:t>
            </a:r>
          </a:p>
          <a:p>
            <a:pPr marL="228600" indent="-228600" algn="l">
              <a:lnSpc>
                <a:spcPct val="115000"/>
              </a:lnSpc>
              <a:spcAft>
                <a:spcPts val="1000"/>
              </a:spcAft>
              <a:buFont typeface="Arial"/>
              <a:buChar char="–"/>
            </a:pPr>
            <a:r>
              <a:rPr sz="1300" b="0" i="0" dirty="0">
                <a:solidFill>
                  <a:srgbClr val="1A1A1A"/>
                </a:solidFill>
                <a:latin typeface="Calibri"/>
              </a:rPr>
              <a:t>Cardio/cerebrovascular disease and “other” causes remain the main drags on the trend, consistent with recent years.</a:t>
            </a:r>
          </a:p>
          <a:p>
            <a:pPr marL="228600" indent="-228600" algn="l">
              <a:lnSpc>
                <a:spcPct val="115000"/>
              </a:lnSpc>
              <a:spcAft>
                <a:spcPts val="1000"/>
              </a:spcAft>
              <a:buFont typeface="Arial"/>
              <a:buChar char="–"/>
            </a:pPr>
            <a:r>
              <a:rPr sz="1300" b="0" i="0" dirty="0">
                <a:solidFill>
                  <a:srgbClr val="1A1A1A"/>
                </a:solidFill>
                <a:latin typeface="Calibri"/>
              </a:rPr>
              <a:t>Respiratory disease's </a:t>
            </a:r>
            <a:r>
              <a:rPr sz="1300" b="0" i="0" dirty="0" err="1">
                <a:solidFill>
                  <a:srgbClr val="1A1A1A"/>
                </a:solidFill>
                <a:latin typeface="Calibri"/>
              </a:rPr>
              <a:t>favourable</a:t>
            </a:r>
            <a:r>
              <a:rPr sz="1300" b="0" i="0" dirty="0">
                <a:solidFill>
                  <a:srgbClr val="1A1A1A"/>
                </a:solidFill>
                <a:latin typeface="Calibri"/>
              </a:rPr>
              <a:t> contribution has shrunk to almost nil in 2025, due to an adverse flu season.</a:t>
            </a:r>
          </a:p>
          <a:p>
            <a:pPr marL="228600" indent="-228600" algn="l">
              <a:lnSpc>
                <a:spcPct val="115000"/>
              </a:lnSpc>
              <a:spcAft>
                <a:spcPts val="1000"/>
              </a:spcAft>
              <a:buFont typeface="Arial"/>
              <a:buChar char="–"/>
            </a:pPr>
            <a:r>
              <a:rPr sz="1100" b="0" i="1" dirty="0">
                <a:solidFill>
                  <a:srgbClr val="595959"/>
                </a:solidFill>
                <a:latin typeface="Calibri"/>
              </a:rPr>
              <a:t>Note: this compares 2025 to the fixed 2015–19 trend – a different baseline to the ‘+0.5% excess’ figure discussed earlier, which uses a 2025-specific baseline.</a:t>
            </a:r>
          </a:p>
        </p:txBody>
      </p:sp>
      <p:sp>
        <p:nvSpPr>
          <p:cNvPr id="8" name="TextBox 7"/>
          <p:cNvSpPr txBox="1"/>
          <p:nvPr/>
        </p:nvSpPr>
        <p:spPr>
          <a:xfrm>
            <a:off x="1552903" y="6428232"/>
            <a:ext cx="3818674" cy="230832"/>
          </a:xfrm>
          <a:prstGeom prst="rect">
            <a:avLst/>
          </a:prstGeom>
          <a:noFill/>
        </p:spPr>
        <p:txBody>
          <a:bodyPr wrap="none">
            <a:spAutoFit/>
          </a:bodyPr>
          <a:lstStyle/>
          <a:p>
            <a:pPr>
              <a:defRPr sz="900" i="1">
                <a:solidFill>
                  <a:srgbClr val="8C8C8C"/>
                </a:solidFill>
                <a:latin typeface="Calibri"/>
              </a:defRPr>
            </a:pPr>
            <a:r>
              <a:rPr dirty="0"/>
              <a:t>Source: Actuaries Institute Mortality Working Group, 2025 Mortality Report</a:t>
            </a:r>
          </a:p>
        </p:txBody>
      </p:sp>
    </p:spTree>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7c09f450-3099-4ab0-9797-308ed8a26daf">CE6YYQN64SX3-786882053-16981</_dlc_DocId>
    <Lastupdated xmlns="7b3e9424-693f-4334-9dc1-37abbe098301" xsi:nil="true"/>
    <Stop_x0020_publishing xmlns="b9043e53-a078-4fe1-9a97-1dc890974721" xsi:nil="true"/>
    <Region xmlns="b9043e53-a078-4fe1-9a97-1dc890974721" xsi:nil="true"/>
    <No_x0020_Web_x0020_Index xmlns="b9043e53-a078-4fe1-9a97-1dc890974721">false</No_x0020_Web_x0020_Index>
    <_dlc_DocIdUrl xmlns="7c09f450-3099-4ab0-9797-308ed8a26daf">
      <Url>https://actuaries.sharepoint.com/sites/DMS/_layouts/15/DocIdRedir.aspx?ID=CE6YYQN64SX3-786882053-16981</Url>
      <Description>CE6YYQN64SX3-786882053-16981</Description>
    </_dlc_DocIdUrl>
    <Start_x0020_publishing xmlns="b9043e53-a078-4fe1-9a97-1dc890974721" xsi:nil="true"/>
    <na442cf9b07645d39bff0c316c917a88 xmlns="b9043e53-a078-4fe1-9a97-1dc890974721">
      <Terms xmlns="http://schemas.microsoft.com/office/infopath/2007/PartnerControls"/>
    </na442cf9b07645d39bff0c316c917a88>
    <Published xmlns="b9043e53-a078-4fe1-9a97-1dc890974721">false</Published>
    <Level xmlns="b9043e53-a078-4fe1-9a97-1dc890974721" xsi:nil="true"/>
    <Availability xmlns="b9043e53-a078-4fe1-9a97-1dc890974721" xsi:nil="true"/>
    <_ExtendedDescription xmlns="http://schemas.microsoft.com/sharepoint/v3">This presentation will provide an update of the work undertaken by the Mortality Subcommittee. The Australian mortality experience for 2025 will be presented and compared to the baseline expectation that the subcommittee set earlier in the year, with areas of higher or lower than expected mortality by cause, age and gender. This will then be put in the context of experience since 2015, showing the impact of COVID on mortality improvement trends and what has happened since.</_ExtendedDescription>
    <External-link xmlns="b9043e53-a078-4fe1-9a97-1dc890974721" xsi:nil="true"/>
    <c245b723492e46feb8c242c474f81c06 xmlns="b9043e53-a078-4fe1-9a97-1dc890974721">
      <Terms xmlns="http://schemas.microsoft.com/office/infopath/2007/PartnerControls">
        <TermInfo xmlns="http://schemas.microsoft.com/office/infopath/2007/PartnerControls">
          <TermName xmlns="http://schemas.microsoft.com/office/infopath/2007/PartnerControls">Past Event</TermName>
          <TermId xmlns="http://schemas.microsoft.com/office/infopath/2007/PartnerControls">81820cd3-45f0-44e5-97c3-ef5505ffe26e</TermId>
        </TermInfo>
        <TermInfo xmlns="http://schemas.microsoft.com/office/infopath/2007/PartnerControls">
          <TermName xmlns="http://schemas.microsoft.com/office/infopath/2007/PartnerControls">Insights and Other Events</TermName>
          <TermId xmlns="http://schemas.microsoft.com/office/infopath/2007/PartnerControls">f0c84e4b-d864-421b-8ef7-dc22b090c6d4</TermId>
        </TermInfo>
      </Terms>
    </c245b723492e46feb8c242c474f81c06>
    <lbd57a3197f24a75a016012f8260598a xmlns="b9043e53-a078-4fe1-9a97-1dc890974721">
      <Terms xmlns="http://schemas.microsoft.com/office/infopath/2007/PartnerControls">
        <TermInfo xmlns="http://schemas.microsoft.com/office/infopath/2007/PartnerControls">
          <TermName xmlns="http://schemas.microsoft.com/office/infopath/2007/PartnerControls">Life Insurance</TermName>
          <TermId xmlns="http://schemas.microsoft.com/office/infopath/2007/PartnerControls">2f4b7b7b-e853-4c23-b89a-c367646d2d02</TermId>
        </TermInfo>
      </Terms>
    </lbd57a3197f24a75a016012f8260598a>
    <ifb2a14d9ef14379a3042bde0b0232b7 xmlns="b9043e53-a078-4fe1-9a97-1dc890974721">
      <Terms xmlns="http://schemas.microsoft.com/office/infopath/2007/PartnerControls">
        <TermInfo xmlns="http://schemas.microsoft.com/office/infopath/2007/PartnerControls">
          <TermName xmlns="http://schemas.microsoft.com/office/infopath/2007/PartnerControls">Presentation slides</TermName>
          <TermId xmlns="http://schemas.microsoft.com/office/infopath/2007/PartnerControls">82514a72-d478-4557-818e-561b0f30fbaf</TermId>
        </TermInfo>
      </Terms>
    </ifb2a14d9ef14379a3042bde0b0232b7>
    <g6881e4ce23a4b13a21acda1c762ef3b xmlns="b9043e53-a078-4fe1-9a97-1dc890974721">
      <Terms xmlns="http://schemas.microsoft.com/office/infopath/2007/PartnerControls">
        <TermInfo xmlns="http://schemas.microsoft.com/office/infopath/2007/PartnerControls">
          <TermName xmlns="http://schemas.microsoft.com/office/infopath/2007/PartnerControls">Insights</TermName>
          <TermId xmlns="http://schemas.microsoft.com/office/infopath/2007/PartnerControls">ab485f83-9006-4bcf-ac6c-13f27c86f67c</TermId>
        </TermInfo>
      </Terms>
    </g6881e4ce23a4b13a21acda1c762ef3b>
    <TaxCatchAll xmlns="b9043e53-a078-4fe1-9a97-1dc890974721">
      <Value>33</Value>
      <Value>29</Value>
      <Value>12</Value>
      <Value>24</Value>
      <Value>40</Value>
      <Value>153</Value>
    </TaxCatchAll>
    <TaxCatchAllLabel xmlns="b9043e53-a078-4fe1-9a97-1dc890974721" xsi:nil="true"/>
    <_dlc_DocIdPersistId xmlns="7c09f450-3099-4ab0-9797-308ed8a26daf" xsi:nil="true"/>
    <Source_x0020_Document_x0020_ID xmlns="b9043e53-a078-4fe1-9a97-1dc890974721" xsi:nil="true"/>
    <Age_x0020_Group xmlns="b9043e53-a078-4fe1-9a97-1dc890974721" xsi:nil="true"/>
    <a1da6ed942364e6aa931c032ae078b9a xmlns="b9043e53-a078-4fe1-9a97-1dc890974721">
      <Terms xmlns="http://schemas.microsoft.com/office/infopath/2007/PartnerControls">
        <TermInfo xmlns="http://schemas.microsoft.com/office/infopath/2007/PartnerControls">
          <TermName xmlns="http://schemas.microsoft.com/office/infopath/2007/PartnerControls">Presentation Slides</TermName>
          <TermId xmlns="http://schemas.microsoft.com/office/infopath/2007/PartnerControls">d40094d7-41bb-4670-ae67-14554674b2a3</TermId>
        </TermInfo>
      </Terms>
    </a1da6ed942364e6aa931c032ae078b9a>
    <CPD xmlns="b9043e53-a078-4fe1-9a97-1dc890974721">1</CPD>
    <Membership xmlns="b9043e53-a078-4fe1-9a97-1dc890974721" xsi:nil="true"/>
    <DMS_Type xmlns="b9043e53-a078-4fe1-9a97-1dc890974721" xsi:nil="true"/>
    <CMS_x0020_Document_x0020_ID xmlns="b9043e53-a078-4fe1-9a97-1dc890974721" xsi:nil="true"/>
    <Created-Date xmlns="b9043e53-a078-4fe1-9a97-1dc890974721">2026-09-28T14:00:00+00:00</Created-Date>
    <wic_System_Copyright xmlns="http://schemas.microsoft.com/sharepoint/v3/fields" xsi:nil="true"/>
    <new-release-expiry xmlns="b9043e53-a078-4fe1-9a97-1dc890974721" xsi:nil="true"/>
  </documentManagement>
</p:properties>
</file>

<file path=customXml/item3.xml><?xml version="1.0" encoding="utf-8"?>
<?mso-contentType ?>
<SharedContentType xmlns="Microsoft.SharePoint.Taxonomy.ContentTypeSync" SourceId="599de3cb-4d49-453d-b800-5d7115dc628a" ContentTypeId="0x0101005B474B5874136940B1FCFFA385B6F80C" PreviousValue="false"/>
</file>

<file path=customXml/item4.xml><?xml version="1.0" encoding="utf-8"?>
<ct:contentTypeSchema xmlns:ct="http://schemas.microsoft.com/office/2006/metadata/contentType" xmlns:ma="http://schemas.microsoft.com/office/2006/metadata/properties/metaAttributes" ct:_="" ma:_="" ma:contentTypeName="DMS Document" ma:contentTypeID="0x0101005B474B5874136940B1FCFFA385B6F80C00B91DFC3462D36342B5E9C63B1B6AF453" ma:contentTypeVersion="208" ma:contentTypeDescription="" ma:contentTypeScope="" ma:versionID="bad0d07f1b6e8c1b79345029eaf745f9">
  <xsd:schema xmlns:xsd="http://www.w3.org/2001/XMLSchema" xmlns:xs="http://www.w3.org/2001/XMLSchema" xmlns:p="http://schemas.microsoft.com/office/2006/metadata/properties" xmlns:ns1="http://schemas.microsoft.com/sharepoint/v3" xmlns:ns2="b9043e53-a078-4fe1-9a97-1dc890974721" xmlns:ns3="http://schemas.microsoft.com/sharepoint/v3/fields" xmlns:ns4="7c09f450-3099-4ab0-9797-308ed8a26daf" xmlns:ns5="7b3e9424-693f-4334-9dc1-37abbe098301" targetNamespace="http://schemas.microsoft.com/office/2006/metadata/properties" ma:root="true" ma:fieldsID="ada8bf7435599ade032303e531caa99a" ns1:_="" ns2:_="" ns3:_="" ns4:_="" ns5:_="">
    <xsd:import namespace="http://schemas.microsoft.com/sharepoint/v3"/>
    <xsd:import namespace="b9043e53-a078-4fe1-9a97-1dc890974721"/>
    <xsd:import namespace="http://schemas.microsoft.com/sharepoint/v3/fields"/>
    <xsd:import namespace="7c09f450-3099-4ab0-9797-308ed8a26daf"/>
    <xsd:import namespace="7b3e9424-693f-4334-9dc1-37abbe098301"/>
    <xsd:element name="properties">
      <xsd:complexType>
        <xsd:sequence>
          <xsd:element name="documentManagement">
            <xsd:complexType>
              <xsd:all>
                <xsd:element ref="ns1:_ExtendedDescription" minOccurs="0"/>
                <xsd:element ref="ns2:CMS_x0020_Document_x0020_ID" minOccurs="0"/>
                <xsd:element ref="ns2:Created-Date" minOccurs="0"/>
                <xsd:element ref="ns2:CPD" minOccurs="0"/>
                <xsd:element ref="ns2:External-link" minOccurs="0"/>
                <xsd:element ref="ns2:Membership" minOccurs="0"/>
                <xsd:element ref="ns2:No_x0020_Web_x0020_Index" minOccurs="0"/>
                <xsd:element ref="ns4:_dlc_DocIdUrl" minOccurs="0"/>
                <xsd:element ref="ns2:Start_x0020_publishing" minOccurs="0"/>
                <xsd:element ref="ns2:Level" minOccurs="0"/>
                <xsd:element ref="ns2:Age_x0020_Group" minOccurs="0"/>
                <xsd:element ref="ns2:Availability" minOccurs="0"/>
                <xsd:element ref="ns2:Stop_x0020_publishing" minOccurs="0"/>
                <xsd:element ref="ns2:Source_x0020_Document_x0020_ID" minOccurs="0"/>
                <xsd:element ref="ns2:new-release-expiry" minOccurs="0"/>
                <xsd:element ref="ns2:Region" minOccurs="0"/>
                <xsd:element ref="ns2:DMS_Type" minOccurs="0"/>
                <xsd:element ref="ns2:ifb2a14d9ef14379a3042bde0b0232b7" minOccurs="0"/>
                <xsd:element ref="ns2:na442cf9b07645d39bff0c316c917a88" minOccurs="0"/>
                <xsd:element ref="ns2:g6881e4ce23a4b13a21acda1c762ef3b" minOccurs="0"/>
                <xsd:element ref="ns2:c245b723492e46feb8c242c474f81c06" minOccurs="0"/>
                <xsd:element ref="ns2:TaxCatchAll" minOccurs="0"/>
                <xsd:element ref="ns2:TaxCatchAllLabel" minOccurs="0"/>
                <xsd:element ref="ns2:a1da6ed942364e6aa931c032ae078b9a" minOccurs="0"/>
                <xsd:element ref="ns2:lbd57a3197f24a75a016012f8260598a" minOccurs="0"/>
                <xsd:element ref="ns2:Published" minOccurs="0"/>
                <xsd:element ref="ns4:_dlc_DocId" minOccurs="0"/>
                <xsd:element ref="ns3:wic_System_Copyright" minOccurs="0"/>
                <xsd:element ref="ns4:_dlc_DocIdPersistId" minOccurs="0"/>
                <xsd:element ref="ns5:Lastupdated"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ExtendedDescription" ma:index="2" nillable="true" ma:displayName="Description" ma:description="DMS Description" ma:format="Dropdown" ma:internalName="_ExtendedDescription"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043e53-a078-4fe1-9a97-1dc890974721" elementFormDefault="qualified">
    <xsd:import namespace="http://schemas.microsoft.com/office/2006/documentManagement/types"/>
    <xsd:import namespace="http://schemas.microsoft.com/office/infopath/2007/PartnerControls"/>
    <xsd:element name="CMS_x0020_Document_x0020_ID" ma:index="3" nillable="true" ma:displayName="CMS Document ID" ma:description="ID of the document in CMS" ma:internalName="CMS_x0020_Document_x0020_ID" ma:readOnly="false">
      <xsd:simpleType>
        <xsd:restriction base="dms:Text">
          <xsd:maxLength value="255"/>
        </xsd:restriction>
      </xsd:simpleType>
    </xsd:element>
    <xsd:element name="Created-Date" ma:index="4" nillable="true" ma:displayName="Created-Date" ma:format="DateOnly" ma:internalName="Created_x002d_Date" ma:readOnly="false">
      <xsd:simpleType>
        <xsd:restriction base="dms:DateTime"/>
      </xsd:simpleType>
    </xsd:element>
    <xsd:element name="CPD" ma:index="6" nillable="true" ma:displayName="CPD" ma:decimals="2" ma:internalName="CPD" ma:readOnly="false">
      <xsd:simpleType>
        <xsd:restriction base="dms:Number"/>
      </xsd:simpleType>
    </xsd:element>
    <xsd:element name="External-link" ma:index="13" nillable="true" ma:displayName="External-link" ma:internalName="External_x002d_link" ma:readOnly="false">
      <xsd:simpleType>
        <xsd:restriction base="dms:Text">
          <xsd:maxLength value="255"/>
        </xsd:restriction>
      </xsd:simpleType>
    </xsd:element>
    <xsd:element name="Membership" ma:index="14" nillable="true" ma:displayName="Membership" ma:internalName="Membership" ma:readOnly="false">
      <xsd:simpleType>
        <xsd:restriction base="dms:Text">
          <xsd:maxLength value="255"/>
        </xsd:restriction>
      </xsd:simpleType>
    </xsd:element>
    <xsd:element name="No_x0020_Web_x0020_Index" ma:index="15" nillable="true" ma:displayName="No Web Index" ma:default="0" ma:internalName="No_x0020_Web_x0020_Index" ma:readOnly="false">
      <xsd:simpleType>
        <xsd:restriction base="dms:Boolean"/>
      </xsd:simpleType>
    </xsd:element>
    <xsd:element name="Start_x0020_publishing" ma:index="17" nillable="true" ma:displayName="Start publishing" ma:format="DateOnly" ma:hidden="true" ma:internalName="Start_x0020_publishing" ma:readOnly="false">
      <xsd:simpleType>
        <xsd:restriction base="dms:DateTime"/>
      </xsd:simpleType>
    </xsd:element>
    <xsd:element name="Level" ma:index="18" nillable="true" ma:displayName="Level" ma:hidden="true" ma:internalName="Level" ma:readOnly="false">
      <xsd:simpleType>
        <xsd:restriction base="dms:Text">
          <xsd:maxLength value="255"/>
        </xsd:restriction>
      </xsd:simpleType>
    </xsd:element>
    <xsd:element name="Age_x0020_Group" ma:index="19" nillable="true" ma:displayName="Age Group" ma:format="Dropdown" ma:hidden="true" ma:internalName="Age_x0020_Group" ma:readOnly="false">
      <xsd:simpleType>
        <xsd:restriction base="dms:Text">
          <xsd:maxLength value="255"/>
        </xsd:restriction>
      </xsd:simpleType>
    </xsd:element>
    <xsd:element name="Availability" ma:index="20" nillable="true" ma:displayName="Availability" ma:hidden="true" ma:internalName="Availability" ma:readOnly="false">
      <xsd:simpleType>
        <xsd:restriction base="dms:Text">
          <xsd:maxLength value="255"/>
        </xsd:restriction>
      </xsd:simpleType>
    </xsd:element>
    <xsd:element name="Stop_x0020_publishing" ma:index="21" nillable="true" ma:displayName="Stop publishing" ma:format="DateOnly" ma:hidden="true" ma:internalName="Stop_x0020_publishing" ma:readOnly="false">
      <xsd:simpleType>
        <xsd:restriction base="dms:DateTime"/>
      </xsd:simpleType>
    </xsd:element>
    <xsd:element name="Source_x0020_Document_x0020_ID" ma:index="22" nillable="true" ma:displayName="Source Document ID" ma:description="ID of the document in the Team Sites" ma:hidden="true" ma:internalName="Source_x0020_Document_x0020_ID" ma:readOnly="false">
      <xsd:simpleType>
        <xsd:restriction base="dms:Text">
          <xsd:maxLength value="255"/>
        </xsd:restriction>
      </xsd:simpleType>
    </xsd:element>
    <xsd:element name="new-release-expiry" ma:index="23" nillable="true" ma:displayName="new-release-expiry" ma:format="DateOnly" ma:hidden="true" ma:internalName="new_x002d_release_x002d_expiry" ma:readOnly="false">
      <xsd:simpleType>
        <xsd:restriction base="dms:DateTime"/>
      </xsd:simpleType>
    </xsd:element>
    <xsd:element name="Region" ma:index="24" nillable="true" ma:displayName="Region" ma:hidden="true" ma:internalName="Region" ma:readOnly="false">
      <xsd:simpleType>
        <xsd:restriction base="dms:Text">
          <xsd:maxLength value="255"/>
        </xsd:restriction>
      </xsd:simpleType>
    </xsd:element>
    <xsd:element name="DMS_Type" ma:index="25" nillable="true" ma:displayName="DMS_Type" ma:hidden="true" ma:internalName="DMS_Type" ma:readOnly="false">
      <xsd:simpleType>
        <xsd:restriction base="dms:Text">
          <xsd:maxLength value="255"/>
        </xsd:restriction>
      </xsd:simpleType>
    </xsd:element>
    <xsd:element name="ifb2a14d9ef14379a3042bde0b0232b7" ma:index="26" nillable="true" ma:taxonomy="true" ma:internalName="ifb2a14d9ef14379a3042bde0b0232b7" ma:taxonomyFieldName="Prototype_Content_Types" ma:displayName="Content_Types" ma:readOnly="false" ma:default="" ma:fieldId="{2fb2a14d-9ef1-4379-a304-2bde0b0232b7}" ma:sspId="599de3cb-4d49-453d-b800-5d7115dc628a" ma:termSetId="8bf43160-4240-4a14-b9c4-81e260e50208" ma:anchorId="00000000-0000-0000-0000-000000000000" ma:open="false" ma:isKeyword="false">
      <xsd:complexType>
        <xsd:sequence>
          <xsd:element ref="pc:Terms" minOccurs="0" maxOccurs="1"/>
        </xsd:sequence>
      </xsd:complexType>
    </xsd:element>
    <xsd:element name="na442cf9b07645d39bff0c316c917a88" ma:index="28" nillable="true" ma:taxonomy="true" ma:internalName="na442cf9b07645d39bff0c316c917a88" ma:taxonomyFieldName="Prototype_Education_Programs" ma:displayName="Qualifications_and_Lifelong_Learning" ma:readOnly="false" ma:default="" ma:fieldId="{7a442cf9-b076-45d3-9bff-0c316c917a88}" ma:taxonomyMulti="true" ma:sspId="599de3cb-4d49-453d-b800-5d7115dc628a" ma:termSetId="03d00ede-6ba3-415f-b99e-a9b924b20c9b" ma:anchorId="00000000-0000-0000-0000-000000000000" ma:open="false" ma:isKeyword="false">
      <xsd:complexType>
        <xsd:sequence>
          <xsd:element ref="pc:Terms" minOccurs="0" maxOccurs="1"/>
        </xsd:sequence>
      </xsd:complexType>
    </xsd:element>
    <xsd:element name="g6881e4ce23a4b13a21acda1c762ef3b" ma:index="30" nillable="true" ma:taxonomy="true" ma:internalName="g6881e4ce23a4b13a21acda1c762ef3b" ma:taxonomyFieldName="Prototype_Event_Types" ma:displayName="Event_Types" ma:readOnly="false" ma:default="" ma:fieldId="{06881e4c-e23a-4b13-a21a-cda1c762ef3b}" ma:sspId="599de3cb-4d49-453d-b800-5d7115dc628a" ma:termSetId="c11d6ec0-8d82-4edb-a7c3-61e9562d4773" ma:anchorId="00000000-0000-0000-0000-000000000000" ma:open="false" ma:isKeyword="false">
      <xsd:complexType>
        <xsd:sequence>
          <xsd:element ref="pc:Terms" minOccurs="0" maxOccurs="1"/>
        </xsd:sequence>
      </xsd:complexType>
    </xsd:element>
    <xsd:element name="c245b723492e46feb8c242c474f81c06" ma:index="32" nillable="true" ma:taxonomy="true" ma:internalName="c245b723492e46feb8c242c474f81c06" ma:taxonomyFieldName="Prototype_Tags" ma:displayName="DMS_Tags" ma:readOnly="false" ma:fieldId="{c245b723-492e-46fe-b8c2-42c474f81c06}" ma:taxonomyMulti="true" ma:sspId="599de3cb-4d49-453d-b800-5d7115dc628a" ma:termSetId="cb3da33c-e535-4ab0-b8bc-bc8e4c95dd5f" ma:anchorId="00000000-0000-0000-0000-000000000000" ma:open="false" ma:isKeyword="false">
      <xsd:complexType>
        <xsd:sequence>
          <xsd:element ref="pc:Terms" minOccurs="0" maxOccurs="1"/>
        </xsd:sequence>
      </xsd:complexType>
    </xsd:element>
    <xsd:element name="TaxCatchAll" ma:index="33" nillable="true" ma:displayName="Taxonomy Catch All Column" ma:hidden="true" ma:list="{a99bd1f2-8352-44bd-99e3-18fccfc5b22e}" ma:internalName="TaxCatchAll" ma:readOnly="false" ma:showField="CatchAllData" ma:web="7c09f450-3099-4ab0-9797-308ed8a26daf">
      <xsd:complexType>
        <xsd:complexContent>
          <xsd:extension base="dms:MultiChoiceLookup">
            <xsd:sequence>
              <xsd:element name="Value" type="dms:Lookup" maxOccurs="unbounded" minOccurs="0" nillable="true"/>
            </xsd:sequence>
          </xsd:extension>
        </xsd:complexContent>
      </xsd:complexType>
    </xsd:element>
    <xsd:element name="TaxCatchAllLabel" ma:index="34" nillable="true" ma:displayName="Taxonomy Catch All Column1" ma:hidden="true" ma:list="{a99bd1f2-8352-44bd-99e3-18fccfc5b22e}" ma:internalName="TaxCatchAllLabel" ma:readOnly="false" ma:showField="CatchAllDataLabel" ma:web="7c09f450-3099-4ab0-9797-308ed8a26daf">
      <xsd:complexType>
        <xsd:complexContent>
          <xsd:extension base="dms:MultiChoiceLookup">
            <xsd:sequence>
              <xsd:element name="Value" type="dms:Lookup" maxOccurs="unbounded" minOccurs="0" nillable="true"/>
            </xsd:sequence>
          </xsd:extension>
        </xsd:complexContent>
      </xsd:complexType>
    </xsd:element>
    <xsd:element name="a1da6ed942364e6aa931c032ae078b9a" ma:index="37" nillable="true" ma:taxonomy="true" ma:internalName="a1da6ed942364e6aa931c032ae078b9a" ma:taxonomyFieldName="Prototype_CPD_Activity_Format" ma:displayName="CPD_Activity_Format" ma:readOnly="false" ma:default="" ma:fieldId="{a1da6ed9-4236-4e6a-a931-c032ae078b9a}" ma:sspId="599de3cb-4d49-453d-b800-5d7115dc628a" ma:termSetId="4bf07c46-5940-460a-b59f-14a3af91a71d" ma:anchorId="00000000-0000-0000-0000-000000000000" ma:open="false" ma:isKeyword="false">
      <xsd:complexType>
        <xsd:sequence>
          <xsd:element ref="pc:Terms" minOccurs="0" maxOccurs="1"/>
        </xsd:sequence>
      </xsd:complexType>
    </xsd:element>
    <xsd:element name="lbd57a3197f24a75a016012f8260598a" ma:index="38" nillable="true" ma:taxonomy="true" ma:internalName="lbd57a3197f24a75a016012f8260598a" ma:taxonomyFieldName="Prototype_Practice_Area" ma:displayName="Practice_Area" ma:readOnly="false" ma:default="" ma:fieldId="{5bd57a31-97f2-4a75-a016-012f8260598a}" ma:taxonomyMulti="true" ma:sspId="599de3cb-4d49-453d-b800-5d7115dc628a" ma:termSetId="82bf7a2a-7f43-4f1c-b7bb-4a3a0ba5f298" ma:anchorId="00000000-0000-0000-0000-000000000000" ma:open="false" ma:isKeyword="false">
      <xsd:complexType>
        <xsd:sequence>
          <xsd:element ref="pc:Terms" minOccurs="0" maxOccurs="1"/>
        </xsd:sequence>
      </xsd:complexType>
    </xsd:element>
    <xsd:element name="Published" ma:index="40" nillable="true" ma:displayName="Published" ma:default="0" ma:hidden="true" ma:internalName="Publishe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42" nillable="true" ma:displayName="Copyright" ma:hidden="true" ma:internalName="wic_System_Copyright"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c09f450-3099-4ab0-9797-308ed8a26daf" elementFormDefault="qualified">
    <xsd:import namespace="http://schemas.microsoft.com/office/2006/documentManagement/types"/>
    <xsd:import namespace="http://schemas.microsoft.com/office/infopath/2007/PartnerControls"/>
    <xsd:element name="_dlc_DocIdUrl" ma:index="16"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41" nillable="true" ma:displayName="Document ID Value" ma:description="The value of the document ID assigned to this item." ma:hidden="true" ma:indexed="true" ma:internalName="_dlc_DocId" ma:readOnly="false">
      <xsd:simpleType>
        <xsd:restriction base="dms:Text"/>
      </xsd:simpleType>
    </xsd:element>
    <xsd:element name="_dlc_DocIdPersistId" ma:index="43" nillable="true" ma:displayName="Persist ID" ma:description="Keep ID on add." ma:hidden="true" ma:internalName="_dlc_DocIdPersistId" ma:readOnly="fals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b3e9424-693f-4334-9dc1-37abbe098301" elementFormDefault="qualified">
    <xsd:import namespace="http://schemas.microsoft.com/office/2006/documentManagement/types"/>
    <xsd:import namespace="http://schemas.microsoft.com/office/infopath/2007/PartnerControls"/>
    <xsd:element name="Lastupdated" ma:index="44" nillable="true" ma:displayName="Last updated" ma:format="DateOnly" ma:internalName="Lastupdated">
      <xsd:simpleType>
        <xsd:restriction base="dms:DateTime"/>
      </xsd:simpleType>
    </xsd:element>
    <xsd:element name="MediaServiceBillingMetadata" ma:index="45"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5" ma:displayName="Author"/>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8F96A09-BD65-417F-B40B-AA294131C23C}">
  <ds:schemaRefs>
    <ds:schemaRef ds:uri="http://schemas.microsoft.com/sharepoint/v3/contenttype/forms"/>
  </ds:schemaRefs>
</ds:datastoreItem>
</file>

<file path=customXml/itemProps2.xml><?xml version="1.0" encoding="utf-8"?>
<ds:datastoreItem xmlns:ds="http://schemas.openxmlformats.org/officeDocument/2006/customXml" ds:itemID="{996C8A22-B902-4FFC-8428-83C228A91BBF}">
  <ds:schemaRefs>
    <ds:schemaRef ds:uri="http://schemas.microsoft.com/office/2006/metadata/properties"/>
    <ds:schemaRef ds:uri="http://schemas.microsoft.com/office/infopath/2007/PartnerControls"/>
    <ds:schemaRef ds:uri="0087ddc1-5d36-467a-8e38-6de4eb1706ee"/>
    <ds:schemaRef ds:uri="7167b63d-16fe-41a0-a5ea-0b4e1e0b790a"/>
    <ds:schemaRef ds:uri="29b6971d-9ae2-44cf-a571-270c32ad5d5b"/>
    <ds:schemaRef ds:uri="7e948e1f-1c1f-44ca-b8c3-272baaf9988d"/>
    <ds:schemaRef ds:uri="b9043e53-a078-4fe1-9a97-1dc890974721"/>
  </ds:schemaRefs>
</ds:datastoreItem>
</file>

<file path=customXml/itemProps3.xml><?xml version="1.0" encoding="utf-8"?>
<ds:datastoreItem xmlns:ds="http://schemas.openxmlformats.org/officeDocument/2006/customXml" ds:itemID="{9DB6B72B-9AA4-4EEF-B15B-B133582108A7}"/>
</file>

<file path=customXml/itemProps4.xml><?xml version="1.0" encoding="utf-8"?>
<ds:datastoreItem xmlns:ds="http://schemas.openxmlformats.org/officeDocument/2006/customXml" ds:itemID="{3B524F71-C5B3-49F8-9A61-C03A6D37F2FD}"/>
</file>

<file path=customXml/itemProps5.xml><?xml version="1.0" encoding="utf-8"?>
<ds:datastoreItem xmlns:ds="http://schemas.openxmlformats.org/officeDocument/2006/customXml" ds:itemID="{DA592A2F-FB12-47E5-9D92-680EC80C5BCE}"/>
</file>

<file path=docProps/app.xml><?xml version="1.0" encoding="utf-8"?>
<Properties xmlns="http://schemas.openxmlformats.org/officeDocument/2006/extended-properties" xmlns:vt="http://schemas.openxmlformats.org/officeDocument/2006/docPropsVTypes">
  <Template/>
  <TotalTime>3631</TotalTime>
  <Words>1637</Words>
  <Application>Microsoft Office PowerPoint</Application>
  <PresentationFormat>Widescreen</PresentationFormat>
  <Paragraphs>191</Paragraphs>
  <Slides>25</Slides>
  <Notes>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Australian mortality update 2025</vt:lpstr>
      <vt:lpstr>Important notice for all participants </vt:lpstr>
      <vt:lpstr>Q&amp;A</vt:lpstr>
      <vt:lpstr>Australian Mortality update 2025</vt:lpstr>
      <vt:lpstr>Australian Mortality update 2025</vt:lpstr>
      <vt:lpstr>Benchmarking 2025</vt:lpstr>
      <vt:lpstr>Australian Mortality update 2025</vt:lpstr>
      <vt:lpstr>2025 in headline numbers</vt:lpstr>
      <vt:lpstr>Actual mortality tracked below, then above, prediction</vt:lpstr>
      <vt:lpstr>COVID-19: a materially better year than expected</vt:lpstr>
      <vt:lpstr>Excess deaths by cause, 2025</vt:lpstr>
      <vt:lpstr>Dementia remains the leading cause of death</vt:lpstr>
      <vt:lpstr>Mortality by age and gender</vt:lpstr>
      <vt:lpstr>Mortality by age and gender</vt:lpstr>
      <vt:lpstr>Australian Mortality update 2025</vt:lpstr>
      <vt:lpstr>Mortality remains above trend, but the gap is closing</vt:lpstr>
      <vt:lpstr>Even excluding COVID-19, mortality still sits above trend</vt:lpstr>
      <vt:lpstr>COVID-19's footprint on overall mortality has become small</vt:lpstr>
      <vt:lpstr>Cancer and cardiovascular gains offset by dementia, ‘Other’</vt:lpstr>
      <vt:lpstr>Flu deaths substituting for COVID in 2025? </vt:lpstr>
      <vt:lpstr>Australian Mortality update 2025</vt:lpstr>
      <vt:lpstr>Q&amp;A</vt:lpstr>
      <vt:lpstr>Feedback Poll</vt:lpstr>
      <vt:lpstr>Thank you</vt:lpstr>
      <vt:lpstr>2025 remains above trend, but the gap continues to narrow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Australian Mortality: COVID substitution effects &amp; ongoing improvement lag</dc:title>
  <dc:creator>Matt Ralph</dc:creator>
  <cp:lastModifiedBy>Matt Ralph</cp:lastModifiedBy>
  <cp:revision>50</cp:revision>
  <dcterms:created xsi:type="dcterms:W3CDTF">2023-06-27T07:25:34Z</dcterms:created>
  <dcterms:modified xsi:type="dcterms:W3CDTF">2026-09-28T23:19:21Z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0x0101005B474B5874136940B1FCFFA385B6F80C00B91DFC3462D36342B5E9C63B1B6AF453</vt:lpwstr>
  </property>
  <property fmtid="{D5CDD505-2E9C-101B-9397-08002B2CF9AE}" pid="3" name="MediaServiceImageTags">
    <vt:lpwstr/>
  </property>
  <property fmtid="{D5CDD505-2E9C-101B-9397-08002B2CF9AE}" pid="4" name="lcf76f155ced4ddcb4097134ff3c332f">
    <vt:lpwstr/>
  </property>
  <property fmtid="{D5CDD505-2E9C-101B-9397-08002B2CF9AE}" pid="5" name="TaxCatchAll">
    <vt:lpwstr/>
  </property>
  <property fmtid="{D5CDD505-2E9C-101B-9397-08002B2CF9AE}" pid="6" name="_dlc_DocIdItemGuid">
    <vt:lpwstr>84347d30-90a9-4a95-87b4-b9eafe2ccaa5</vt:lpwstr>
  </property>
  <property fmtid="{D5CDD505-2E9C-101B-9397-08002B2CF9AE}" pid="7" name="Prototype_Education_Programs">
    <vt:lpwstr/>
  </property>
  <property fmtid="{D5CDD505-2E9C-101B-9397-08002B2CF9AE}" pid="8" name="Prototype_CPD_Activity_Format">
    <vt:lpwstr>33;#Presentation Slides|d40094d7-41bb-4670-ae67-14554674b2a3</vt:lpwstr>
  </property>
  <property fmtid="{D5CDD505-2E9C-101B-9397-08002B2CF9AE}" pid="9" name="Prototype_Practice_Area">
    <vt:lpwstr>24;#Life Insurance|2f4b7b7b-e853-4c23-b89a-c367646d2d02</vt:lpwstr>
  </property>
  <property fmtid="{D5CDD505-2E9C-101B-9397-08002B2CF9AE}" pid="10" name="Prototype_Content_Types">
    <vt:lpwstr>29;#Presentation slides|82514a72-d478-4557-818e-561b0f30fbaf</vt:lpwstr>
  </property>
  <property fmtid="{D5CDD505-2E9C-101B-9397-08002B2CF9AE}" pid="11" name="Prototype_Tags">
    <vt:lpwstr>40;#Past Event|81820cd3-45f0-44e5-97c3-ef5505ffe26e;#153;#Insights and Other Events|f0c84e4b-d864-421b-8ef7-dc22b090c6d4</vt:lpwstr>
  </property>
  <property fmtid="{D5CDD505-2E9C-101B-9397-08002B2CF9AE}" pid="12" name="Prototype_Event_Types">
    <vt:lpwstr>12;#Insights|ab485f83-9006-4bcf-ac6c-13f27c86f67c</vt:lpwstr>
  </property>
</Properties>
</file>