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changesInfos/changesInfo1.xml" ContentType="application/vnd.ms-powerpoint.changesinfo+xml"/>
  <Override PartName="/docProps/custom.xml" ContentType="application/vnd.openxmlformats-officedocument.custom-properties+xml"/>
  <Override PartName="/ppt/slideMasters/slideMaster2.xml" ContentType="application/vnd.openxmlformats-officedocument.presentationml.slideMaster+xml"/>
  <Override PartName="/ppt/slides/slide22.xml" ContentType="application/vnd.openxmlformats-officedocument.presentationml.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s/slide24.xml" ContentType="application/vnd.openxmlformats-officedocument.presentationml.slide+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4"/>
    <p:sldMasterId id="2147483648" r:id="rId5"/>
  </p:sldMasterIdLst>
  <p:notesMasterIdLst>
    <p:notesMasterId r:id="rId30"/>
  </p:notesMasterIdLst>
  <p:sldIdLst>
    <p:sldId id="367" r:id="rId6"/>
    <p:sldId id="378" r:id="rId7"/>
    <p:sldId id="380" r:id="rId8"/>
    <p:sldId id="381" r:id="rId9"/>
    <p:sldId id="368" r:id="rId10"/>
    <p:sldId id="369" r:id="rId11"/>
    <p:sldId id="370" r:id="rId12"/>
    <p:sldId id="372" r:id="rId13"/>
    <p:sldId id="374" r:id="rId14"/>
    <p:sldId id="365" r:id="rId15"/>
    <p:sldId id="366" r:id="rId16"/>
    <p:sldId id="356" r:id="rId17"/>
    <p:sldId id="363" r:id="rId18"/>
    <p:sldId id="364" r:id="rId19"/>
    <p:sldId id="375" r:id="rId20"/>
    <p:sldId id="256" r:id="rId21"/>
    <p:sldId id="257" r:id="rId22"/>
    <p:sldId id="258" r:id="rId23"/>
    <p:sldId id="377" r:id="rId24"/>
    <p:sldId id="260" r:id="rId25"/>
    <p:sldId id="376" r:id="rId26"/>
    <p:sldId id="371" r:id="rId27"/>
    <p:sldId id="382" r:id="rId28"/>
    <p:sldId id="383"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3" dt="2026-10-06T23:11:00.447"/>
    <p1510:client id="{22E370B8-12A3-1527-BCF7-1F07FFEA5E42}" v="1" dt="2026-10-06T05:50:54.527"/>
    <p1510:client id="{33E3F460-6D3D-5920-3B7C-EDC1FABB3E1F}" v="19" dt="2026-10-05T23:41:25.033"/>
    <p1510:client id="{607CDD2A-39E9-AE5A-B0F3-515A97589AC6}" v="3" dt="2026-10-06T23:30:03.815"/>
    <p1510:client id="{B7246E1B-9801-DFCF-75C4-DA7132E3DDA5}" v="53" dt="2026-10-06T03:23:22.3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25" autoAdjust="0"/>
    <p:restoredTop sz="94610"/>
  </p:normalViewPr>
  <p:slideViewPr>
    <p:cSldViewPr snapToGrid="0" snapToObjects="1">
      <p:cViewPr varScale="1">
        <p:scale>
          <a:sx n="72" d="100"/>
          <a:sy n="72" d="100"/>
        </p:scale>
        <p:origin x="8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38" Type="http://schemas.openxmlformats.org/officeDocument/2006/relationships/customXml" Target="../customXml/item5.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37" Type="http://schemas.openxmlformats.org/officeDocument/2006/relationships/customXml" Target="../customXml/item4.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ana Woodward" userId="S::luanaw@actuaries.asn.au::e60ffc11-0670-4755-8ad7-e35efff17491" providerId="AD" clId="Web-{00000000-0000-0000-0000-000000000000}"/>
    <pc:docChg chg="addSld delSld modSld sldOrd addMainMaster modMainMaster">
      <pc:chgData name="Luana Woodward" userId="S::luanaw@actuaries.asn.au::e60ffc11-0670-4755-8ad7-e35efff17491" providerId="AD" clId="Web-{00000000-0000-0000-0000-000000000000}" dt="2026-10-06T23:11:00.447" v="44" actId="1076"/>
      <pc:docMkLst>
        <pc:docMk/>
      </pc:docMkLst>
      <pc:sldChg chg="modSp">
        <pc:chgData name="Luana Woodward" userId="S::luanaw@actuaries.asn.au::e60ffc11-0670-4755-8ad7-e35efff17491" providerId="AD" clId="Web-{00000000-0000-0000-0000-000000000000}" dt="2026-10-06T23:05:59.062" v="16" actId="1076"/>
        <pc:sldMkLst>
          <pc:docMk/>
          <pc:sldMk cId="0" sldId="256"/>
        </pc:sldMkLst>
        <pc:spChg chg="mod">
          <ac:chgData name="Luana Woodward" userId="S::luanaw@actuaries.asn.au::e60ffc11-0670-4755-8ad7-e35efff17491" providerId="AD" clId="Web-{00000000-0000-0000-0000-000000000000}" dt="2026-10-06T23:05:59.062" v="16" actId="1076"/>
          <ac:spMkLst>
            <pc:docMk/>
            <pc:sldMk cId="0" sldId="256"/>
            <ac:spMk id="4" creationId="{00000000-0000-0000-0000-000000000000}"/>
          </ac:spMkLst>
        </pc:spChg>
      </pc:sldChg>
      <pc:sldChg chg="modSp">
        <pc:chgData name="Luana Woodward" userId="S::luanaw@actuaries.asn.au::e60ffc11-0670-4755-8ad7-e35efff17491" providerId="AD" clId="Web-{00000000-0000-0000-0000-000000000000}" dt="2026-10-06T23:06:20.204" v="19" actId="20577"/>
        <pc:sldMkLst>
          <pc:docMk/>
          <pc:sldMk cId="0" sldId="257"/>
        </pc:sldMkLst>
        <pc:spChg chg="mod">
          <ac:chgData name="Luana Woodward" userId="S::luanaw@actuaries.asn.au::e60ffc11-0670-4755-8ad7-e35efff17491" providerId="AD" clId="Web-{00000000-0000-0000-0000-000000000000}" dt="2026-10-06T23:06:20.204" v="19" actId="20577"/>
          <ac:spMkLst>
            <pc:docMk/>
            <pc:sldMk cId="0" sldId="257"/>
            <ac:spMk id="4" creationId="{00000000-0000-0000-0000-000000000000}"/>
          </ac:spMkLst>
        </pc:spChg>
      </pc:sldChg>
      <pc:sldChg chg="modSp">
        <pc:chgData name="Luana Woodward" userId="S::luanaw@actuaries.asn.au::e60ffc11-0670-4755-8ad7-e35efff17491" providerId="AD" clId="Web-{00000000-0000-0000-0000-000000000000}" dt="2026-10-06T23:05:53.234" v="15" actId="20577"/>
        <pc:sldMkLst>
          <pc:docMk/>
          <pc:sldMk cId="1558625972" sldId="364"/>
        </pc:sldMkLst>
        <pc:spChg chg="mod">
          <ac:chgData name="Luana Woodward" userId="S::luanaw@actuaries.asn.au::e60ffc11-0670-4755-8ad7-e35efff17491" providerId="AD" clId="Web-{00000000-0000-0000-0000-000000000000}" dt="2026-10-06T23:05:53.234" v="15" actId="20577"/>
          <ac:spMkLst>
            <pc:docMk/>
            <pc:sldMk cId="1558625972" sldId="364"/>
            <ac:spMk id="6" creationId="{00000000-0000-0000-0000-000000000000}"/>
          </ac:spMkLst>
        </pc:spChg>
      </pc:sldChg>
      <pc:sldChg chg="modSp">
        <pc:chgData name="Luana Woodward" userId="S::luanaw@actuaries.asn.au::e60ffc11-0670-4755-8ad7-e35efff17491" providerId="AD" clId="Web-{00000000-0000-0000-0000-000000000000}" dt="2026-10-06T23:05:33.686" v="11" actId="20577"/>
        <pc:sldMkLst>
          <pc:docMk/>
          <pc:sldMk cId="333957928" sldId="369"/>
        </pc:sldMkLst>
        <pc:spChg chg="mod">
          <ac:chgData name="Luana Woodward" userId="S::luanaw@actuaries.asn.au::e60ffc11-0670-4755-8ad7-e35efff17491" providerId="AD" clId="Web-{00000000-0000-0000-0000-000000000000}" dt="2026-10-06T23:05:33.686" v="11" actId="20577"/>
          <ac:spMkLst>
            <pc:docMk/>
            <pc:sldMk cId="333957928" sldId="369"/>
            <ac:spMk id="4" creationId="{00000000-0000-0000-0000-000000000000}"/>
          </ac:spMkLst>
        </pc:spChg>
      </pc:sldChg>
      <pc:sldChg chg="addSp delSp modSp">
        <pc:chgData name="Luana Woodward" userId="S::luanaw@actuaries.asn.au::e60ffc11-0670-4755-8ad7-e35efff17491" providerId="AD" clId="Web-{00000000-0000-0000-0000-000000000000}" dt="2026-10-06T23:07:00.049" v="23"/>
        <pc:sldMkLst>
          <pc:docMk/>
          <pc:sldMk cId="1520506776" sldId="380"/>
        </pc:sldMkLst>
        <pc:spChg chg="mod">
          <ac:chgData name="Luana Woodward" userId="S::luanaw@actuaries.asn.au::e60ffc11-0670-4755-8ad7-e35efff17491" providerId="AD" clId="Web-{00000000-0000-0000-0000-000000000000}" dt="2026-10-06T23:05:18.327" v="5" actId="20577"/>
          <ac:spMkLst>
            <pc:docMk/>
            <pc:sldMk cId="1520506776" sldId="380"/>
            <ac:spMk id="2" creationId="{D12F0F32-3303-9AF9-9EE7-DC8CDC0A848A}"/>
          </ac:spMkLst>
        </pc:spChg>
        <pc:spChg chg="add del mod">
          <ac:chgData name="Luana Woodward" userId="S::luanaw@actuaries.asn.au::e60ffc11-0670-4755-8ad7-e35efff17491" providerId="AD" clId="Web-{00000000-0000-0000-0000-000000000000}" dt="2026-10-06T23:04:43.997" v="3"/>
          <ac:spMkLst>
            <pc:docMk/>
            <pc:sldMk cId="1520506776" sldId="380"/>
            <ac:spMk id="4" creationId="{CA5931D1-74A3-2D6A-754A-7D37D49A5A3A}"/>
          </ac:spMkLst>
        </pc:spChg>
        <pc:spChg chg="add mod">
          <ac:chgData name="Luana Woodward" userId="S::luanaw@actuaries.asn.au::e60ffc11-0670-4755-8ad7-e35efff17491" providerId="AD" clId="Web-{00000000-0000-0000-0000-000000000000}" dt="2026-10-06T23:04:41.138" v="2" actId="1076"/>
          <ac:spMkLst>
            <pc:docMk/>
            <pc:sldMk cId="1520506776" sldId="380"/>
            <ac:spMk id="5" creationId="{311CDD61-D9F0-B6E2-BEA4-0DD8D2999106}"/>
          </ac:spMkLst>
        </pc:spChg>
        <pc:spChg chg="add del mod">
          <ac:chgData name="Luana Woodward" userId="S::luanaw@actuaries.asn.au::e60ffc11-0670-4755-8ad7-e35efff17491" providerId="AD" clId="Web-{00000000-0000-0000-0000-000000000000}" dt="2026-10-06T23:07:00.049" v="23"/>
          <ac:spMkLst>
            <pc:docMk/>
            <pc:sldMk cId="1520506776" sldId="380"/>
            <ac:spMk id="6" creationId="{35A66C03-DFB3-6301-2CC8-BC9FA3E011E8}"/>
          </ac:spMkLst>
        </pc:spChg>
        <pc:spChg chg="del">
          <ac:chgData name="Luana Woodward" userId="S::luanaw@actuaries.asn.au::e60ffc11-0670-4755-8ad7-e35efff17491" providerId="AD" clId="Web-{00000000-0000-0000-0000-000000000000}" dt="2026-10-06T23:04:36.044" v="0"/>
          <ac:spMkLst>
            <pc:docMk/>
            <pc:sldMk cId="1520506776" sldId="380"/>
            <ac:spMk id="9" creationId="{8B437353-731F-5E49-A5EA-EA839C64D215}"/>
          </ac:spMkLst>
        </pc:spChg>
      </pc:sldChg>
      <pc:sldChg chg="addSp delSp modSp add del">
        <pc:chgData name="Luana Woodward" userId="S::luanaw@actuaries.asn.au::e60ffc11-0670-4755-8ad7-e35efff17491" providerId="AD" clId="Web-{00000000-0000-0000-0000-000000000000}" dt="2026-10-06T23:10:02.382" v="31" actId="20577"/>
        <pc:sldMkLst>
          <pc:docMk/>
          <pc:sldMk cId="4146132692" sldId="381"/>
        </pc:sldMkLst>
        <pc:spChg chg="mod">
          <ac:chgData name="Luana Woodward" userId="S::luanaw@actuaries.asn.au::e60ffc11-0670-4755-8ad7-e35efff17491" providerId="AD" clId="Web-{00000000-0000-0000-0000-000000000000}" dt="2026-10-06T23:10:02.382" v="31" actId="20577"/>
          <ac:spMkLst>
            <pc:docMk/>
            <pc:sldMk cId="4146132692" sldId="381"/>
            <ac:spMk id="5" creationId="{50368311-0801-1169-E7CF-9B24ABAF3552}"/>
          </ac:spMkLst>
        </pc:spChg>
        <pc:picChg chg="add mod">
          <ac:chgData name="Luana Woodward" userId="S::luanaw@actuaries.asn.au::e60ffc11-0670-4755-8ad7-e35efff17491" providerId="AD" clId="Web-{00000000-0000-0000-0000-000000000000}" dt="2026-10-06T23:09:56.570" v="30" actId="1076"/>
          <ac:picMkLst>
            <pc:docMk/>
            <pc:sldMk cId="4146132692" sldId="381"/>
            <ac:picMk id="3" creationId="{36AC045D-350D-A696-BB35-44EFBA515614}"/>
          </ac:picMkLst>
        </pc:picChg>
        <pc:picChg chg="del">
          <ac:chgData name="Luana Woodward" userId="S::luanaw@actuaries.asn.au::e60ffc11-0670-4755-8ad7-e35efff17491" providerId="AD" clId="Web-{00000000-0000-0000-0000-000000000000}" dt="2026-10-06T23:09:41.804" v="27"/>
          <ac:picMkLst>
            <pc:docMk/>
            <pc:sldMk cId="4146132692" sldId="381"/>
            <ac:picMk id="4" creationId="{FE424205-21A1-F727-8D0D-3D95DD03F215}"/>
          </ac:picMkLst>
        </pc:picChg>
      </pc:sldChg>
      <pc:sldChg chg="add ord replId">
        <pc:chgData name="Luana Woodward" userId="S::luanaw@actuaries.asn.au::e60ffc11-0670-4755-8ad7-e35efff17491" providerId="AD" clId="Web-{00000000-0000-0000-0000-000000000000}" dt="2026-10-06T23:10:34.227" v="33"/>
        <pc:sldMkLst>
          <pc:docMk/>
          <pc:sldMk cId="2013420848" sldId="382"/>
        </pc:sldMkLst>
      </pc:sldChg>
      <pc:sldChg chg="modSp add replId">
        <pc:chgData name="Luana Woodward" userId="S::luanaw@actuaries.asn.au::e60ffc11-0670-4755-8ad7-e35efff17491" providerId="AD" clId="Web-{00000000-0000-0000-0000-000000000000}" dt="2026-10-06T23:11:00.447" v="44" actId="1076"/>
        <pc:sldMkLst>
          <pc:docMk/>
          <pc:sldMk cId="2810407570" sldId="383"/>
        </pc:sldMkLst>
        <pc:spChg chg="mod">
          <ac:chgData name="Luana Woodward" userId="S::luanaw@actuaries.asn.au::e60ffc11-0670-4755-8ad7-e35efff17491" providerId="AD" clId="Web-{00000000-0000-0000-0000-000000000000}" dt="2026-10-06T23:11:00.447" v="44" actId="1076"/>
          <ac:spMkLst>
            <pc:docMk/>
            <pc:sldMk cId="2810407570" sldId="383"/>
            <ac:spMk id="2" creationId="{6B3F2403-FF4A-B19D-ECB0-69C6CF8AF660}"/>
          </ac:spMkLst>
        </pc:spChg>
      </pc:sldChg>
      <pc:sldMasterChg chg="add addSldLayout modSldLayout">
        <pc:chgData name="Luana Woodward" userId="S::luanaw@actuaries.asn.au::e60ffc11-0670-4755-8ad7-e35efff17491" providerId="AD" clId="Web-{00000000-0000-0000-0000-000000000000}" dt="2026-10-06T23:07:14.533" v="26"/>
        <pc:sldMasterMkLst>
          <pc:docMk/>
          <pc:sldMasterMk cId="225721795" sldId="2147483648"/>
        </pc:sldMasterMkLst>
        <pc:sldLayoutChg chg="add mod">
          <pc:chgData name="Luana Woodward" userId="S::luanaw@actuaries.asn.au::e60ffc11-0670-4755-8ad7-e35efff17491" providerId="AD" clId="Web-{00000000-0000-0000-0000-000000000000}" dt="2026-10-06T23:07:14.533" v="26"/>
          <pc:sldLayoutMkLst>
            <pc:docMk/>
            <pc:sldMasterMk cId="225721795" sldId="2147483648"/>
            <pc:sldLayoutMk cId="2914004627" sldId="2147483649"/>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2980883543" sldId="2147483650"/>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4061675224" sldId="2147483651"/>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2536991125" sldId="2147483652"/>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3660610324" sldId="2147483653"/>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3901901879" sldId="2147483654"/>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2782251487" sldId="2147483655"/>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1223313012" sldId="2147483656"/>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2410651769" sldId="2147483657"/>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683668284" sldId="2147483658"/>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2325634765" sldId="2147483659"/>
          </pc:sldLayoutMkLst>
        </pc:sldLayoutChg>
        <pc:sldLayoutChg chg="add mod">
          <pc:chgData name="Luana Woodward" userId="S::luanaw@actuaries.asn.au::e60ffc11-0670-4755-8ad7-e35efff17491" providerId="AD" clId="Web-{00000000-0000-0000-0000-000000000000}" dt="2026-10-06T23:07:14.533" v="26"/>
          <pc:sldLayoutMkLst>
            <pc:docMk/>
            <pc:sldMasterMk cId="225721795" sldId="2147483648"/>
            <pc:sldLayoutMk cId="3101615620" sldId="2147483680"/>
          </pc:sldLayoutMkLst>
        </pc:sldLayoutChg>
      </pc:sldMasterChg>
      <pc:sldMasterChg chg="replId modSldLayout">
        <pc:chgData name="Luana Woodward" userId="S::luanaw@actuaries.asn.au::e60ffc11-0670-4755-8ad7-e35efff17491" providerId="AD" clId="Web-{00000000-0000-0000-0000-000000000000}" dt="2026-10-06T23:07:14.533" v="26"/>
        <pc:sldMasterMkLst>
          <pc:docMk/>
          <pc:sldMasterMk cId="0" sldId="2147483681"/>
        </pc:sldMasterMkLst>
        <pc:sldLayoutChg chg="replId">
          <pc:chgData name="Luana Woodward" userId="S::luanaw@actuaries.asn.au::e60ffc11-0670-4755-8ad7-e35efff17491" providerId="AD" clId="Web-{00000000-0000-0000-0000-000000000000}" dt="2026-10-06T23:07:14.533" v="26"/>
          <pc:sldLayoutMkLst>
            <pc:docMk/>
            <pc:sldMasterMk cId="0" sldId="2147483681"/>
            <pc:sldLayoutMk cId="0" sldId="2147483682"/>
          </pc:sldLayoutMkLst>
        </pc:sldLayoutChg>
        <pc:sldLayoutChg chg="replId">
          <pc:chgData name="Luana Woodward" userId="S::luanaw@actuaries.asn.au::e60ffc11-0670-4755-8ad7-e35efff17491" providerId="AD" clId="Web-{00000000-0000-0000-0000-000000000000}" dt="2026-10-06T23:07:14.533" v="26"/>
          <pc:sldLayoutMkLst>
            <pc:docMk/>
            <pc:sldMasterMk cId="0" sldId="2147483681"/>
            <pc:sldLayoutMk cId="663052815" sldId="2147483683"/>
          </pc:sldLayoutMkLst>
        </pc:sldLayoutChg>
        <pc:sldLayoutChg chg="replId">
          <pc:chgData name="Luana Woodward" userId="S::luanaw@actuaries.asn.au::e60ffc11-0670-4755-8ad7-e35efff17491" providerId="AD" clId="Web-{00000000-0000-0000-0000-000000000000}" dt="2026-10-06T23:07:14.533" v="26"/>
          <pc:sldLayoutMkLst>
            <pc:docMk/>
            <pc:sldMasterMk cId="0" sldId="2147483681"/>
            <pc:sldLayoutMk cId="2546624088" sldId="2147483684"/>
          </pc:sldLayoutMkLst>
        </pc:sldLayoutChg>
        <pc:sldLayoutChg chg="replId">
          <pc:chgData name="Luana Woodward" userId="S::luanaw@actuaries.asn.au::e60ffc11-0670-4755-8ad7-e35efff17491" providerId="AD" clId="Web-{00000000-0000-0000-0000-000000000000}" dt="2026-10-06T23:07:14.533" v="26"/>
          <pc:sldLayoutMkLst>
            <pc:docMk/>
            <pc:sldMasterMk cId="0" sldId="2147483681"/>
            <pc:sldLayoutMk cId="868154355" sldId="2147483685"/>
          </pc:sldLayoutMkLst>
        </pc:sldLayoutChg>
        <pc:sldLayoutChg chg="replId">
          <pc:chgData name="Luana Woodward" userId="S::luanaw@actuaries.asn.au::e60ffc11-0670-4755-8ad7-e35efff17491" providerId="AD" clId="Web-{00000000-0000-0000-0000-000000000000}" dt="2026-10-06T23:07:14.533" v="26"/>
          <pc:sldLayoutMkLst>
            <pc:docMk/>
            <pc:sldMasterMk cId="0" sldId="2147483681"/>
            <pc:sldLayoutMk cId="4174455332" sldId="2147483686"/>
          </pc:sldLayoutMkLst>
        </pc:sldLayoutChg>
      </pc:sldMasterChg>
    </pc:docChg>
  </pc:docChgLst>
  <pc:docChgLst>
    <pc:chgData name="Luana Woodward" userId="S::luanaw@actuaries.asn.au::e60ffc11-0670-4755-8ad7-e35efff17491" providerId="AD" clId="Web-{607CDD2A-39E9-AE5A-B0F3-515A97589AC6}"/>
    <pc:docChg chg="modSld">
      <pc:chgData name="Luana Woodward" userId="S::luanaw@actuaries.asn.au::e60ffc11-0670-4755-8ad7-e35efff17491" providerId="AD" clId="Web-{607CDD2A-39E9-AE5A-B0F3-515A97589AC6}" dt="2026-10-06T23:30:03.815" v="2" actId="1076"/>
      <pc:docMkLst>
        <pc:docMk/>
      </pc:docMkLst>
      <pc:sldChg chg="addSp delSp modSp">
        <pc:chgData name="Luana Woodward" userId="S::luanaw@actuaries.asn.au::e60ffc11-0670-4755-8ad7-e35efff17491" providerId="AD" clId="Web-{607CDD2A-39E9-AE5A-B0F3-515A97589AC6}" dt="2026-10-06T23:30:03.815" v="2" actId="1076"/>
        <pc:sldMkLst>
          <pc:docMk/>
          <pc:sldMk cId="1520506776" sldId="380"/>
        </pc:sldMkLst>
        <pc:spChg chg="add mod">
          <ac:chgData name="Luana Woodward" userId="S::luanaw@actuaries.asn.au::e60ffc11-0670-4755-8ad7-e35efff17491" providerId="AD" clId="Web-{607CDD2A-39E9-AE5A-B0F3-515A97589AC6}" dt="2026-10-06T23:30:03.815" v="2" actId="1076"/>
          <ac:spMkLst>
            <pc:docMk/>
            <pc:sldMk cId="1520506776" sldId="380"/>
            <ac:spMk id="3" creationId="{311CDD61-D9F0-B6E2-BEA4-0DD8D2999106}"/>
          </ac:spMkLst>
        </pc:spChg>
        <pc:spChg chg="del">
          <ac:chgData name="Luana Woodward" userId="S::luanaw@actuaries.asn.au::e60ffc11-0670-4755-8ad7-e35efff17491" providerId="AD" clId="Web-{607CDD2A-39E9-AE5A-B0F3-515A97589AC6}" dt="2026-10-06T23:29:58.487" v="0"/>
          <ac:spMkLst>
            <pc:docMk/>
            <pc:sldMk cId="1520506776" sldId="380"/>
            <ac:spMk id="5" creationId="{311CDD61-D9F0-B6E2-BEA4-0DD8D299910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143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contrast: group insurance cost is a single well-known average. The longevity guarantee cost is not one number but three, depending on which cohort you mean — offered, should take up, and do take up.</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Reframe value-for-money as: what share of members outlive the breakeven age and get more than they put in, versus the share who get less? The split is unknown until you use differentiated life expectancies for the offered, should-take-up, and do-take-up cohorts.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underwriting story: applying for retail life insurance at 66 requires medical history and doctor details, and can lead to loaded premiums or decline. Buying a lifetime income from the same insurer through the super fund requires none of that — no underwriting at all, just the standard rate.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Key message: members come to lifetime income with different circumstances and motivations, so a message built around one motivation (optimising income) may not speak to all of them. Harry ($400k, single, average health) may be motivated by income that lasts, for example avoiding outliving his savings; Karl ($1.2m, married, good health) is more self-funded and may be motivated by optimising income. Neither is more deserving, every Australian has worked hard for their super, and we do not have enough information to assess suitability for either. Close on the question: are we talking to the many? Differentiated life expectancies are one way to make the offer relevant to more members.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policy trajectory: compulsory contributions up, the Retirement Income Covenant, and potentially a nudge or soft default into lifetime income next. A default is built for the disengaged member who trusts the fund, not the financially literate one who shops around. But pricing today isn't individually differentiated, and funds have no mechanism to flag when a default is poor value for a member with a shorter life expectancy — which becomes a cross-subsidy problem.</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Voluntary participation changes the pooling question. Compulsory pools (group insurance, DB) rely on broad pooling because participation is largely predetermined; members cannot opt in selectively. Voluntary DC lifetime income is different: members choose whether, when, how much and potentially which provider, and existing providers already price on the expected longevity of likely purchasers rather than the average member. The real issue is selection: how confident can providers be that the mortality of actual purchasers will keep matching pricing assumptions as the market broadens? If longevity differs materially across socio-economic groups and participation is voluntary, purchaser-pool composition matters (longevity-divide research). Close on the discussion question. Spectrum of responses to canvass: no underwriting; socio-economic segmentation; simplified health declarations; enhanced-annuity-style underwriting; optional underwriting for better rates; medical underwriting for particular conditions; experience monitoring and repricing rather than underwriting. Frame the discussion around practicality, member outcomes, fairness, anti-selection and market development.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Section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3" y="269601"/>
            <a:ext cx="5781678" cy="886673"/>
          </a:xfrm>
        </p:spPr>
        <p:txBody>
          <a:bodyPr/>
          <a:lstStyle>
            <a:lvl1pPr>
              <a:defRPr sz="4200" b="0" i="0">
                <a:solidFill>
                  <a:schemeClr val="accent1"/>
                </a:solidFill>
                <a:latin typeface="+mj-lt"/>
              </a:defRPr>
            </a:lvl1pPr>
          </a:lstStyle>
          <a:p>
            <a:r>
              <a:rPr lang="en-US" dirty="0"/>
              <a:t>Click to edit Master</a:t>
            </a:r>
            <a:endParaRPr lang="en-GB" dirty="0"/>
          </a:p>
        </p:txBody>
      </p:sp>
      <p:sp>
        <p:nvSpPr>
          <p:cNvPr id="5" name="Graphic 11">
            <a:extLst>
              <a:ext uri="{FF2B5EF4-FFF2-40B4-BE49-F238E27FC236}">
                <a16:creationId xmlns:a16="http://schemas.microsoft.com/office/drawing/2014/main" id="{306EF912-77FF-EC72-7590-3D1604547AA0}"/>
              </a:ext>
            </a:extLst>
          </p:cNvPr>
          <p:cNvSpPr/>
          <p:nvPr userDrawn="1"/>
        </p:nvSpPr>
        <p:spPr>
          <a:xfrm>
            <a:off x="9244208" y="317500"/>
            <a:ext cx="2636642" cy="1008569"/>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accent1"/>
          </a:solidFill>
          <a:ln w="952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4FD21CF-524B-AB1F-E0AC-5C7A5BCD6430}"/>
              </a:ext>
            </a:extLst>
          </p:cNvPr>
          <p:cNvSpPr/>
          <p:nvPr userDrawn="1"/>
        </p:nvSpPr>
        <p:spPr>
          <a:xfrm>
            <a:off x="8188346" y="2855934"/>
            <a:ext cx="3692504" cy="3692504"/>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accent1"/>
          </a:solidFill>
          <a:ln w="9525" cap="flat">
            <a:noFill/>
            <a:prstDash val="solid"/>
            <a:miter/>
          </a:ln>
        </p:spPr>
        <p:txBody>
          <a:bodyPr rtlCol="0" anchor="ctr"/>
          <a:lstStyle/>
          <a:p>
            <a:endParaRPr lang="en-US"/>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p:nvPr>
        </p:nvSpPr>
        <p:spPr>
          <a:xfrm>
            <a:off x="338464" y="1122801"/>
            <a:ext cx="5802764" cy="1598604"/>
          </a:xfrm>
        </p:spPr>
        <p:txBody>
          <a:bodyPr anchor="t" anchorCtr="0"/>
          <a:lstStyle>
            <a:lvl1pPr marL="0" indent="0" algn="l">
              <a:spcBef>
                <a:spcPts val="0"/>
              </a:spcBef>
              <a:spcAft>
                <a:spcPts val="0"/>
              </a:spcAft>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 name="Footer Placeholder 4">
            <a:extLst>
              <a:ext uri="{FF2B5EF4-FFF2-40B4-BE49-F238E27FC236}">
                <a16:creationId xmlns:a16="http://schemas.microsoft.com/office/drawing/2014/main" id="{6DECE934-2A88-71C2-DF08-0CBBE37E633D}"/>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accent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663052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7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lvl1pPr>
              <a:defRPr sz="3000" b="0" i="0">
                <a:solidFill>
                  <a:schemeClr val="accent1"/>
                </a:solidFill>
                <a:latin typeface="ABC Oracle Medium" panose="020B0504040202060203" pitchFamily="34" charset="77"/>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8755693" y="304974"/>
            <a:ext cx="3125157" cy="1203325"/>
          </a:xfrm>
        </p:spPr>
        <p:txBody>
          <a:bodyPr/>
          <a:lstStyle>
            <a:lvl1pPr>
              <a:spcBef>
                <a:spcPts val="0"/>
              </a:spcBef>
              <a:spcAft>
                <a:spcPts val="0"/>
              </a:spcAft>
              <a:defRPr sz="900">
                <a:solidFill>
                  <a:schemeClr val="tx1"/>
                </a:solidFill>
              </a:defRPr>
            </a:lvl1pPr>
            <a:lvl2pPr marL="0" indent="0">
              <a:buNone/>
              <a:defRPr sz="900">
                <a:solidFill>
                  <a:schemeClr val="tx1"/>
                </a:solidFill>
              </a:defRPr>
            </a:lvl2pPr>
            <a:lvl3pPr marL="180975" indent="-180975">
              <a:tabLst/>
              <a:defRPr sz="900">
                <a:solidFill>
                  <a:schemeClr val="tx1"/>
                </a:solidFill>
              </a:defRPr>
            </a:lvl3pPr>
            <a:lvl4pPr marL="355600" indent="-174625">
              <a:tabLst/>
              <a:defRPr sz="900">
                <a:solidFill>
                  <a:schemeClr val="tx1"/>
                </a:solidFill>
              </a:defRPr>
            </a:lvl4pPr>
            <a:lvl5pPr marL="536575" indent="-180975">
              <a:tabLst/>
              <a:defRPr sz="9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tx1"/>
                </a:solidFill>
              </a:defRPr>
            </a:lvl1pPr>
          </a:lstStyle>
          <a:p>
            <a:fld id="{741AFF56-1126-4107-9C02-BC0EFBF16431}" type="slidenum">
              <a:rPr lang="en-GB" smtClean="0"/>
              <a:pPr/>
              <a:t>‹#›</a:t>
            </a:fld>
            <a:endParaRPr lang="en-GB" dirty="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13995253" y="6222159"/>
            <a:ext cx="2743200" cy="365125"/>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mtClean="0"/>
              <a:pPr/>
              <a:t>‹#›</a:t>
            </a:fld>
            <a:endParaRPr lang="en-GB" dirty="0"/>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352425" y="1520824"/>
            <a:ext cx="11528425" cy="502761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ooter Placeholder 4">
            <a:extLst>
              <a:ext uri="{FF2B5EF4-FFF2-40B4-BE49-F238E27FC236}">
                <a16:creationId xmlns:a16="http://schemas.microsoft.com/office/drawing/2014/main" id="{4660D2EA-6D20-7E9D-AE74-606945F6FE28}"/>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2546624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6181595" y="273659"/>
            <a:ext cx="5699254" cy="5526951"/>
          </a:xfrm>
        </p:spPr>
        <p:txBody>
          <a:bodyPr/>
          <a:lstStyle>
            <a:lvl1pPr marL="0" indent="0">
              <a:spcBef>
                <a:spcPts val="0"/>
              </a:spcBef>
              <a:spcAft>
                <a:spcPts val="0"/>
              </a:spcAft>
              <a:tabLst>
                <a:tab pos="5059363" algn="l"/>
              </a:tabLst>
              <a:defRPr sz="2300">
                <a:solidFill>
                  <a:schemeClr val="tx1"/>
                </a:solidFill>
              </a:defRPr>
            </a:lvl1pPr>
            <a:lvl2pPr>
              <a:defRPr sz="2300">
                <a:solidFill>
                  <a:schemeClr val="tx1"/>
                </a:solidFill>
              </a:defRPr>
            </a:lvl2pPr>
            <a:lvl3pPr>
              <a:defRPr sz="2300">
                <a:solidFill>
                  <a:schemeClr val="tx1"/>
                </a:solidFill>
              </a:defRPr>
            </a:lvl3pPr>
            <a:lvl4pPr>
              <a:defRPr sz="2300">
                <a:solidFill>
                  <a:schemeClr val="tx1"/>
                </a:solidFill>
              </a:defRPr>
            </a:lvl4pPr>
            <a:lvl5pPr>
              <a:defRPr sz="23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p>
            <a:fld id="{741AFF56-1126-4107-9C02-BC0EFBF16431}" type="slidenum">
              <a:rPr lang="en-GB" smtClean="0"/>
              <a:t>‹#›</a:t>
            </a:fld>
            <a:endParaRPr lang="en-GB"/>
          </a:p>
        </p:txBody>
      </p:sp>
      <p:sp>
        <p:nvSpPr>
          <p:cNvPr id="12" name="Graphic 9">
            <a:extLst>
              <a:ext uri="{FF2B5EF4-FFF2-40B4-BE49-F238E27FC236}">
                <a16:creationId xmlns:a16="http://schemas.microsoft.com/office/drawing/2014/main" id="{DC6B46B2-5670-951A-34DC-520A5FFF8E92}"/>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a:p>
        </p:txBody>
      </p:sp>
      <p:sp>
        <p:nvSpPr>
          <p:cNvPr id="4" name="Footer Placeholder 4">
            <a:extLst>
              <a:ext uri="{FF2B5EF4-FFF2-40B4-BE49-F238E27FC236}">
                <a16:creationId xmlns:a16="http://schemas.microsoft.com/office/drawing/2014/main" id="{5620758D-F7DA-9AC4-5413-311A1B9B4919}"/>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868154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D6A8-8593-4C21-938E-8349B6D2FBE3}"/>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F9A56A4-BCFE-444A-B799-3003156ECF65}"/>
              </a:ext>
            </a:extLst>
          </p:cNvPr>
          <p:cNvSpPr>
            <a:spLocks noGrp="1"/>
          </p:cNvSpPr>
          <p:nvPr>
            <p:ph type="dt" sz="half" idx="10"/>
          </p:nvPr>
        </p:nvSpPr>
        <p:spPr/>
        <p:txBody>
          <a:bodyPr/>
          <a:lstStyle/>
          <a:p>
            <a:endParaRPr lang="en-AU"/>
          </a:p>
        </p:txBody>
      </p:sp>
      <p:sp>
        <p:nvSpPr>
          <p:cNvPr id="4" name="Footer Placeholder 3">
            <a:extLst>
              <a:ext uri="{FF2B5EF4-FFF2-40B4-BE49-F238E27FC236}">
                <a16:creationId xmlns:a16="http://schemas.microsoft.com/office/drawing/2014/main" id="{33661598-FDFF-4254-A4A3-B4A979362993}"/>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FF24BB6E-0C9C-4308-81D1-8B331EC18F2D}"/>
              </a:ext>
            </a:extLst>
          </p:cNvPr>
          <p:cNvSpPr>
            <a:spLocks noGrp="1"/>
          </p:cNvSpPr>
          <p:nvPr>
            <p:ph type="sldNum" sz="quarter" idx="12"/>
          </p:nvPr>
        </p:nvSpPr>
        <p:spPr/>
        <p:txBody>
          <a:bodyPr/>
          <a:lstStyle/>
          <a:p>
            <a:fld id="{009375D7-070A-4959-9224-FB5E66F2B1B3}" type="slidenum">
              <a:rPr lang="en-AU" smtClean="0"/>
              <a:t>‹#›</a:t>
            </a:fld>
            <a:endParaRPr lang="en-AU"/>
          </a:p>
        </p:txBody>
      </p:sp>
    </p:spTree>
    <p:extLst>
      <p:ext uri="{BB962C8B-B14F-4D97-AF65-F5344CB8AC3E}">
        <p14:creationId xmlns:p14="http://schemas.microsoft.com/office/powerpoint/2010/main" val="4174455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3C69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14A4-AC9F-4637-6244-6930D80E90F8}"/>
              </a:ext>
            </a:extLst>
          </p:cNvPr>
          <p:cNvSpPr>
            <a:spLocks noGrp="1"/>
          </p:cNvSpPr>
          <p:nvPr>
            <p:ph type="ctrTitle"/>
          </p:nvPr>
        </p:nvSpPr>
        <p:spPr>
          <a:xfrm>
            <a:off x="501536" y="1986742"/>
            <a:ext cx="6938356" cy="1851574"/>
          </a:xfrm>
        </p:spPr>
        <p:txBody>
          <a:bodyPr anchor="b"/>
          <a:lstStyle>
            <a:lvl1pPr algn="l">
              <a:defRPr sz="60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29239346-30DB-B9AD-74E8-A84C5B7B7A88}"/>
              </a:ext>
            </a:extLst>
          </p:cNvPr>
          <p:cNvSpPr>
            <a:spLocks noGrp="1"/>
          </p:cNvSpPr>
          <p:nvPr>
            <p:ph type="subTitle" idx="1"/>
          </p:nvPr>
        </p:nvSpPr>
        <p:spPr>
          <a:xfrm>
            <a:off x="501535" y="4001049"/>
            <a:ext cx="6938357" cy="820333"/>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U" dirty="0"/>
          </a:p>
        </p:txBody>
      </p:sp>
      <p:sp>
        <p:nvSpPr>
          <p:cNvPr id="4" name="Graphic 11">
            <a:extLst>
              <a:ext uri="{FF2B5EF4-FFF2-40B4-BE49-F238E27FC236}">
                <a16:creationId xmlns:a16="http://schemas.microsoft.com/office/drawing/2014/main" id="{B8E1D58E-AE97-DCB9-FD0F-C6DD1B87FF39}"/>
              </a:ext>
            </a:extLst>
          </p:cNvPr>
          <p:cNvSpPr/>
          <p:nvPr userDrawn="1"/>
        </p:nvSpPr>
        <p:spPr>
          <a:xfrm>
            <a:off x="9244208" y="317500"/>
            <a:ext cx="2636642" cy="1008569"/>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a:p>
        </p:txBody>
      </p:sp>
      <p:sp>
        <p:nvSpPr>
          <p:cNvPr id="5" name="Freeform 7">
            <a:extLst>
              <a:ext uri="{FF2B5EF4-FFF2-40B4-BE49-F238E27FC236}">
                <a16:creationId xmlns:a16="http://schemas.microsoft.com/office/drawing/2014/main" id="{F4987405-A2BC-723E-0F93-2C4D78B753BD}"/>
              </a:ext>
            </a:extLst>
          </p:cNvPr>
          <p:cNvSpPr/>
          <p:nvPr userDrawn="1"/>
        </p:nvSpPr>
        <p:spPr>
          <a:xfrm>
            <a:off x="8188346" y="2855934"/>
            <a:ext cx="3692504" cy="3692504"/>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14004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639E-6CAB-68A6-B749-245AB3CBCE4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59BDCD7-BB99-B6E4-14B7-C313178BC6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980883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6E219-BB3C-964A-A2AF-7AA3301514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A1589234-5196-93C9-ADD2-F78EC72D8E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61675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273E-2E05-BFBE-00F7-F35131A01D1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8D9CEC9-237E-3897-AE30-5A888D2EB6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9628C45E-28F4-52ED-DAFD-4125C2E51D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536991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5828-32F7-2E42-1989-F1A548B347A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E658AF6-0C44-E014-2989-2CA242005D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016E38-F430-6305-0994-A228928EFA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241D6C-308F-CCAC-3CD5-95D6AE0C7D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31A13A-C7D2-25DE-A90B-D8BD06E487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660610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C63B-6ECB-F40F-26C8-5FA3D85A1918}"/>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901901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25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63BF-E7D9-9109-0F24-7F1A3D1DEC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44926CB8-67AD-93C3-12F6-A623491850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83DFE7D-DD7A-1A8C-7850-BA4EAEE23F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23313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D85F-0EDD-3596-E530-7960AF7FA7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01A17FC-84D5-7C6F-495F-95EE71965F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8C0858F4-8EA8-3C32-8327-C6A5DD21F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10651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1ECC4-0A2D-C6CD-082A-39977B3DD8F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76C71B5-4486-6775-947C-5B99326B42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683668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93F260-13A0-22EA-5929-AE2D8C4530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D360CAE-069F-91AF-628F-3DE2EDEEDD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325634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hank you">
    <p:bg>
      <p:bgPr>
        <a:solidFill>
          <a:srgbClr val="3C69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1169811" y="2819273"/>
            <a:ext cx="6571317" cy="780120"/>
          </a:xfrm>
        </p:spPr>
        <p:txBody>
          <a:bodyPr anchor="t" anchorCtr="0"/>
          <a:lstStyle>
            <a:lvl1pPr algn="l">
              <a:defRPr sz="3100" b="0" i="0">
                <a:solidFill>
                  <a:schemeClr val="bg1"/>
                </a:solidFill>
                <a:latin typeface="ABC Oracle Medium" panose="020B0504040202060203" pitchFamily="34" charset="77"/>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1187165" y="3624574"/>
            <a:ext cx="6566752" cy="1598604"/>
          </a:xfrm>
        </p:spPr>
        <p:txBody>
          <a:bodyPr anchor="t" anchorCtr="0"/>
          <a:lstStyle>
            <a:lvl1pPr marL="0" indent="0" algn="l">
              <a:spcBef>
                <a:spcPts val="0"/>
              </a:spcBef>
              <a:spcAft>
                <a:spcPts val="0"/>
              </a:spcAft>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1" name="Graphic 9">
            <a:extLst>
              <a:ext uri="{FF2B5EF4-FFF2-40B4-BE49-F238E27FC236}">
                <a16:creationId xmlns:a16="http://schemas.microsoft.com/office/drawing/2014/main" id="{7C687F61-C361-715E-64E1-F940513FF331}"/>
              </a:ext>
            </a:extLst>
          </p:cNvPr>
          <p:cNvSpPr/>
          <p:nvPr/>
        </p:nvSpPr>
        <p:spPr>
          <a:xfrm>
            <a:off x="333637" y="298711"/>
            <a:ext cx="2237988" cy="1392303"/>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31016156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7627F-C33D-4930-359C-9F2571D04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FC10071E-7B24-B533-6E08-12B97F8B83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Graphic 9">
            <a:extLst>
              <a:ext uri="{FF2B5EF4-FFF2-40B4-BE49-F238E27FC236}">
                <a16:creationId xmlns:a16="http://schemas.microsoft.com/office/drawing/2014/main" id="{9CCC1CAE-E919-B519-75DA-5A38B95FF39F}"/>
              </a:ext>
            </a:extLst>
          </p:cNvPr>
          <p:cNvSpPr/>
          <p:nvPr userDrawn="1"/>
        </p:nvSpPr>
        <p:spPr>
          <a:xfrm>
            <a:off x="310861" y="592279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3C69FF"/>
          </a:solidFill>
          <a:ln w="950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BC Oracle"/>
            </a:endParaRPr>
          </a:p>
        </p:txBody>
      </p:sp>
    </p:spTree>
    <p:extLst>
      <p:ext uri="{BB962C8B-B14F-4D97-AF65-F5344CB8AC3E}">
        <p14:creationId xmlns:p14="http://schemas.microsoft.com/office/powerpoint/2010/main" val="225721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0" r:id="rId12"/>
  </p:sldLayoutIdLst>
  <p:txStyles>
    <p:titleStyle>
      <a:lvl1pPr algn="l" defTabSz="914400" rtl="0" eaLnBrk="1" latinLnBrk="0" hangingPunct="1">
        <a:lnSpc>
          <a:spcPct val="90000"/>
        </a:lnSpc>
        <a:spcBef>
          <a:spcPct val="0"/>
        </a:spcBef>
        <a:buNone/>
        <a:defRPr sz="4400" b="0" kern="1200">
          <a:solidFill>
            <a:srgbClr val="3C69F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995160" cy="685800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p:cNvSpPr/>
          <p:nvPr/>
        </p:nvSpPr>
        <p:spPr>
          <a:xfrm>
            <a:off x="713232" y="1033271"/>
            <a:ext cx="566928"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713232" y="566928"/>
            <a:ext cx="5394960" cy="201168"/>
          </a:xfrm>
          <a:prstGeom prst="rect">
            <a:avLst/>
          </a:prstGeom>
          <a:noFill/>
        </p:spPr>
        <p:txBody>
          <a:bodyPr wrap="square" lIns="0" tIns="0" rIns="0" bIns="0" anchor="t">
            <a:noAutofit/>
          </a:bodyPr>
          <a:lstStyle/>
          <a:p>
            <a:pPr algn="l">
              <a:lnSpc>
                <a:spcPct val="100000"/>
              </a:lnSpc>
              <a:spcBef>
                <a:spcPts val="0"/>
              </a:spcBef>
              <a:spcAft>
                <a:spcPts val="0"/>
              </a:spcAft>
            </a:pPr>
            <a:r>
              <a:rPr lang="en-AU" sz="1100" b="1">
                <a:solidFill>
                  <a:srgbClr val="FFFFFF"/>
                </a:solidFill>
                <a:latin typeface="ABC Oracle Medium"/>
              </a:rPr>
              <a:t>ACTUARIES INSTITUTE · DIALOGUE PAPER</a:t>
            </a:r>
          </a:p>
        </p:txBody>
      </p:sp>
      <p:sp>
        <p:nvSpPr>
          <p:cNvPr id="5" name="TextBox 4"/>
          <p:cNvSpPr txBox="1"/>
          <p:nvPr/>
        </p:nvSpPr>
        <p:spPr>
          <a:xfrm>
            <a:off x="713232" y="1307592"/>
            <a:ext cx="5440680" cy="1417320"/>
          </a:xfrm>
          <a:prstGeom prst="rect">
            <a:avLst/>
          </a:prstGeom>
          <a:noFill/>
        </p:spPr>
        <p:txBody>
          <a:bodyPr wrap="square" lIns="0" tIns="0" rIns="0" bIns="0" anchor="t">
            <a:noAutofit/>
          </a:bodyPr>
          <a:lstStyle/>
          <a:p>
            <a:pPr algn="l">
              <a:lnSpc>
                <a:spcPct val="95000"/>
              </a:lnSpc>
              <a:spcBef>
                <a:spcPts val="0"/>
              </a:spcBef>
              <a:spcAft>
                <a:spcPts val="0"/>
              </a:spcAft>
            </a:pPr>
            <a:r>
              <a:rPr lang="en-AU" sz="5000" b="0">
                <a:solidFill>
                  <a:srgbClr val="FFFFFF"/>
                </a:solidFill>
                <a:latin typeface="ABC Oracle Medium"/>
              </a:rPr>
              <a:t>Bridging the
Longevity Divide</a:t>
            </a:r>
          </a:p>
        </p:txBody>
      </p:sp>
      <p:sp>
        <p:nvSpPr>
          <p:cNvPr id="6" name="TextBox 5"/>
          <p:cNvSpPr txBox="1"/>
          <p:nvPr/>
        </p:nvSpPr>
        <p:spPr>
          <a:xfrm>
            <a:off x="713232" y="3346704"/>
            <a:ext cx="5303520" cy="219456"/>
          </a:xfrm>
          <a:prstGeom prst="rect">
            <a:avLst/>
          </a:prstGeom>
          <a:noFill/>
        </p:spPr>
        <p:txBody>
          <a:bodyPr wrap="square" lIns="0" tIns="0" rIns="0" bIns="0" anchor="t">
            <a:noAutofit/>
          </a:bodyPr>
          <a:lstStyle/>
          <a:p>
            <a:pPr algn="l">
              <a:lnSpc>
                <a:spcPct val="100000"/>
              </a:lnSpc>
              <a:spcBef>
                <a:spcPts val="0"/>
              </a:spcBef>
              <a:spcAft>
                <a:spcPts val="0"/>
              </a:spcAft>
            </a:pPr>
            <a:r>
              <a:rPr lang="en-AU" sz="1300" b="0">
                <a:solidFill>
                  <a:srgbClr val="DCE6FF"/>
                </a:solidFill>
                <a:latin typeface="ABC Oracle"/>
              </a:rPr>
              <a:t>Presentation · 8 October 2026</a:t>
            </a:r>
          </a:p>
        </p:txBody>
      </p:sp>
      <p:sp>
        <p:nvSpPr>
          <p:cNvPr id="7" name="TextBox 6"/>
          <p:cNvSpPr txBox="1"/>
          <p:nvPr/>
        </p:nvSpPr>
        <p:spPr>
          <a:xfrm>
            <a:off x="713232" y="3813048"/>
            <a:ext cx="5394960" cy="182880"/>
          </a:xfrm>
          <a:prstGeom prst="rect">
            <a:avLst/>
          </a:prstGeom>
          <a:noFill/>
        </p:spPr>
        <p:txBody>
          <a:bodyPr wrap="square" lIns="0" tIns="0" rIns="0" bIns="0" anchor="t">
            <a:noAutofit/>
          </a:bodyPr>
          <a:lstStyle/>
          <a:p>
            <a:pPr algn="l">
              <a:lnSpc>
                <a:spcPct val="100000"/>
              </a:lnSpc>
              <a:spcBef>
                <a:spcPts val="0"/>
              </a:spcBef>
              <a:spcAft>
                <a:spcPts val="0"/>
              </a:spcAft>
            </a:pPr>
            <a:r>
              <a:rPr lang="en-AU" sz="1050" b="1">
                <a:solidFill>
                  <a:srgbClr val="DCE6FF"/>
                </a:solidFill>
                <a:latin typeface="ABC Oracle Medium"/>
              </a:rPr>
              <a:t>PRESENTED BY</a:t>
            </a:r>
          </a:p>
        </p:txBody>
      </p:sp>
      <p:sp>
        <p:nvSpPr>
          <p:cNvPr id="8" name="TextBox 7"/>
          <p:cNvSpPr txBox="1"/>
          <p:nvPr/>
        </p:nvSpPr>
        <p:spPr>
          <a:xfrm>
            <a:off x="713232" y="4096512"/>
            <a:ext cx="5394960" cy="292608"/>
          </a:xfrm>
          <a:prstGeom prst="rect">
            <a:avLst/>
          </a:prstGeom>
          <a:noFill/>
        </p:spPr>
        <p:txBody>
          <a:bodyPr wrap="square" lIns="0" tIns="0" rIns="0" bIns="0" anchor="t">
            <a:noAutofit/>
          </a:bodyPr>
          <a:lstStyle/>
          <a:p>
            <a:pPr algn="l">
              <a:lnSpc>
                <a:spcPct val="100000"/>
              </a:lnSpc>
              <a:spcBef>
                <a:spcPts val="0"/>
              </a:spcBef>
              <a:spcAft>
                <a:spcPts val="0"/>
              </a:spcAft>
            </a:pPr>
            <a:r>
              <a:rPr lang="en-AU" sz="1800" b="1">
                <a:solidFill>
                  <a:srgbClr val="FFFFFF"/>
                </a:solidFill>
                <a:latin typeface="ABC Oracle Medium"/>
              </a:rPr>
              <a:t>Fei Huang  +  Philip Clark</a:t>
            </a:r>
          </a:p>
        </p:txBody>
      </p:sp>
      <p:sp>
        <p:nvSpPr>
          <p:cNvPr id="9" name="Rectangle 8"/>
          <p:cNvSpPr/>
          <p:nvPr/>
        </p:nvSpPr>
        <p:spPr>
          <a:xfrm>
            <a:off x="713232" y="4965192"/>
            <a:ext cx="5212080" cy="16459"/>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3644978" y="5873191"/>
            <a:ext cx="2855878" cy="774497"/>
          </a:xfrm>
          <a:prstGeom prst="rect">
            <a:avLst/>
          </a:prstGeom>
          <a:noFill/>
        </p:spPr>
        <p:txBody>
          <a:bodyPr wrap="square" lIns="0" tIns="0" rIns="0" bIns="0" anchor="t">
            <a:noAutofit/>
          </a:bodyPr>
          <a:lstStyle/>
          <a:p>
            <a:pPr>
              <a:lnSpc>
                <a:spcPct val="105000"/>
              </a:lnSpc>
            </a:pPr>
            <a:r>
              <a:rPr lang="en-AU" sz="1200" b="1" dirty="0">
                <a:solidFill>
                  <a:srgbClr val="FFFFFF"/>
                </a:solidFill>
                <a:latin typeface="ABC Oracle Medium"/>
              </a:rPr>
              <a:t>ACKNOWLEDGEMENT</a:t>
            </a:r>
          </a:p>
          <a:p>
            <a:pPr algn="l">
              <a:lnSpc>
                <a:spcPct val="105000"/>
              </a:lnSpc>
              <a:spcBef>
                <a:spcPts val="0"/>
              </a:spcBef>
              <a:spcAft>
                <a:spcPts val="0"/>
              </a:spcAft>
            </a:pPr>
            <a:endParaRPr lang="en-US" sz="1150" b="0" dirty="0">
              <a:solidFill>
                <a:srgbClr val="DCE6FF"/>
              </a:solidFill>
              <a:latin typeface="ABC Oracle"/>
            </a:endParaRPr>
          </a:p>
          <a:p>
            <a:pPr algn="l">
              <a:lnSpc>
                <a:spcPct val="105000"/>
              </a:lnSpc>
              <a:spcBef>
                <a:spcPts val="0"/>
              </a:spcBef>
              <a:spcAft>
                <a:spcPts val="0"/>
              </a:spcAft>
            </a:pPr>
            <a:r>
              <a:rPr lang="en-US" sz="1150" b="0" dirty="0">
                <a:solidFill>
                  <a:srgbClr val="DCE6FF"/>
                </a:solidFill>
                <a:latin typeface="ABC Oracle"/>
              </a:rPr>
              <a:t>We thank the Australian Government Actuary for supporting this project.</a:t>
            </a:r>
          </a:p>
        </p:txBody>
      </p:sp>
      <p:sp>
        <p:nvSpPr>
          <p:cNvPr id="12" name="TextBox 11"/>
          <p:cNvSpPr txBox="1"/>
          <p:nvPr/>
        </p:nvSpPr>
        <p:spPr>
          <a:xfrm>
            <a:off x="713232" y="2871216"/>
            <a:ext cx="5394960" cy="256032"/>
          </a:xfrm>
          <a:prstGeom prst="rect">
            <a:avLst/>
          </a:prstGeom>
          <a:noFill/>
        </p:spPr>
        <p:txBody>
          <a:bodyPr wrap="square" lIns="0" tIns="0" rIns="0" bIns="0" anchor="t">
            <a:noAutofit/>
          </a:bodyPr>
          <a:lstStyle/>
          <a:p>
            <a:pPr algn="l">
              <a:lnSpc>
                <a:spcPct val="100000"/>
              </a:lnSpc>
              <a:spcBef>
                <a:spcPts val="0"/>
              </a:spcBef>
              <a:spcAft>
                <a:spcPts val="0"/>
              </a:spcAft>
            </a:pPr>
            <a:r>
              <a:rPr lang="en-US" sz="1150" b="0">
                <a:solidFill>
                  <a:srgbClr val="DCE6FF"/>
                </a:solidFill>
                <a:latin typeface="ABC Oracle Medium"/>
              </a:rPr>
              <a:t>SOCIOECONOMIC MORTALITY · LIFETIME INCOME · MEMBER OUTCOMES</a:t>
            </a:r>
          </a:p>
        </p:txBody>
      </p:sp>
      <p:pic>
        <p:nvPicPr>
          <p:cNvPr id="13" name="Picture 12">
            <a:extLst>
              <a:ext uri="{FF2B5EF4-FFF2-40B4-BE49-F238E27FC236}">
                <a16:creationId xmlns:a16="http://schemas.microsoft.com/office/drawing/2014/main" id="{C5A20E53-5D65-2423-87C0-2543E10F3374}"/>
              </a:ext>
            </a:extLst>
          </p:cNvPr>
          <p:cNvPicPr>
            <a:picLocks noChangeAspect="1"/>
          </p:cNvPicPr>
          <p:nvPr/>
        </p:nvPicPr>
        <p:blipFill>
          <a:blip r:embed="rId2"/>
          <a:srcRect/>
          <a:stretch>
            <a:fillRect/>
          </a:stretch>
        </p:blipFill>
        <p:spPr>
          <a:xfrm>
            <a:off x="713232" y="5138928"/>
            <a:ext cx="1508760" cy="1508760"/>
          </a:xfrm>
          <a:prstGeom prst="rect">
            <a:avLst/>
          </a:prstGeom>
        </p:spPr>
      </p:pic>
      <p:sp>
        <p:nvSpPr>
          <p:cNvPr id="14" name="TextBox 13"/>
          <p:cNvSpPr txBox="1"/>
          <p:nvPr/>
        </p:nvSpPr>
        <p:spPr>
          <a:xfrm>
            <a:off x="713232" y="4489704"/>
            <a:ext cx="5394960" cy="219456"/>
          </a:xfrm>
          <a:prstGeom prst="rect">
            <a:avLst/>
          </a:prstGeom>
          <a:noFill/>
        </p:spPr>
        <p:txBody>
          <a:bodyPr wrap="square" lIns="0" tIns="0" rIns="0" bIns="0" anchor="t">
            <a:noAutofit/>
          </a:bodyPr>
          <a:lstStyle/>
          <a:p>
            <a:pPr algn="l">
              <a:lnSpc>
                <a:spcPct val="100000"/>
              </a:lnSpc>
              <a:spcBef>
                <a:spcPts val="0"/>
              </a:spcBef>
              <a:spcAft>
                <a:spcPts val="0"/>
              </a:spcAft>
            </a:pPr>
            <a:r>
              <a:rPr sz="1200" b="0">
                <a:solidFill>
                  <a:srgbClr val="DCE6FF"/>
                </a:solidFill>
                <a:latin typeface="ABC Oracle"/>
              </a:rPr>
              <a:t>Co-authors  Francis Hui · Andrés Villegas</a:t>
            </a:r>
          </a:p>
        </p:txBody>
      </p:sp>
      <p:sp>
        <p:nvSpPr>
          <p:cNvPr id="15" name="TextBox 14"/>
          <p:cNvSpPr txBox="1"/>
          <p:nvPr/>
        </p:nvSpPr>
        <p:spPr>
          <a:xfrm>
            <a:off x="1941255" y="5158168"/>
            <a:ext cx="2601247" cy="442531"/>
          </a:xfrm>
          <a:prstGeom prst="rect">
            <a:avLst/>
          </a:prstGeom>
          <a:noFill/>
        </p:spPr>
        <p:txBody>
          <a:bodyPr wrap="square" lIns="0" tIns="0" rIns="0" bIns="0" anchor="t">
            <a:noAutofit/>
          </a:bodyPr>
          <a:lstStyle/>
          <a:p>
            <a:pPr algn="ctr">
              <a:lnSpc>
                <a:spcPct val="100000"/>
              </a:lnSpc>
              <a:spcBef>
                <a:spcPts val="0"/>
              </a:spcBef>
              <a:spcAft>
                <a:spcPts val="0"/>
              </a:spcAft>
            </a:pPr>
            <a:r>
              <a:rPr sz="1600" b="1" dirty="0">
                <a:solidFill>
                  <a:srgbClr val="FFFFFF"/>
                </a:solidFill>
                <a:latin typeface="ABC Oracle Medium"/>
              </a:rPr>
              <a:t>READ THE PAPER</a:t>
            </a:r>
          </a:p>
        </p:txBody>
      </p:sp>
    </p:spTree>
    <p:extLst>
      <p:ext uri="{BB962C8B-B14F-4D97-AF65-F5344CB8AC3E}">
        <p14:creationId xmlns:p14="http://schemas.microsoft.com/office/powerpoint/2010/main" val="344346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275E-FFD1-9A03-E90F-14CF625D3385}"/>
              </a:ext>
            </a:extLst>
          </p:cNvPr>
          <p:cNvSpPr>
            <a:spLocks noGrp="1"/>
          </p:cNvSpPr>
          <p:nvPr>
            <p:ph type="title"/>
          </p:nvPr>
        </p:nvSpPr>
        <p:spPr/>
        <p:txBody>
          <a:bodyPr lIns="91440" tIns="45720" rIns="91440" bIns="45720" anchor="t"/>
          <a:lstStyle/>
          <a:p>
            <a:r>
              <a:rPr lang="en-US" dirty="0">
                <a:ea typeface="Calibri Light"/>
                <a:cs typeface="Calibri Light"/>
              </a:rPr>
              <a:t>Disclaimer</a:t>
            </a:r>
            <a:endParaRPr lang="en-US" dirty="0"/>
          </a:p>
        </p:txBody>
      </p:sp>
      <p:sp>
        <p:nvSpPr>
          <p:cNvPr id="5" name="Content Placeholder 8">
            <a:extLst>
              <a:ext uri="{FF2B5EF4-FFF2-40B4-BE49-F238E27FC236}">
                <a16:creationId xmlns:a16="http://schemas.microsoft.com/office/drawing/2014/main" id="{5D0D6E4D-E6D3-3C21-26C1-F331C2619DBF}"/>
              </a:ext>
            </a:extLst>
          </p:cNvPr>
          <p:cNvSpPr txBox="1">
            <a:spLocks/>
          </p:cNvSpPr>
          <p:nvPr/>
        </p:nvSpPr>
        <p:spPr>
          <a:xfrm>
            <a:off x="621652" y="1338609"/>
            <a:ext cx="6741887" cy="4786994"/>
          </a:xfrm>
        </p:spPr>
        <p:txBody>
          <a:bodyPr anchor="t" anchorCtr="0">
            <a:normAutofit/>
          </a:bodyPr>
          <a:lstStyle>
            <a:lvl1pPr marL="0" indent="0" algn="l" defTabSz="914400" rtl="0" eaLnBrk="1" latinLnBrk="0" hangingPunct="1">
              <a:spcBef>
                <a:spcPts val="0"/>
              </a:spcBef>
              <a:spcAft>
                <a:spcPts val="0"/>
              </a:spcAft>
              <a:buFont typeface="Arial" pitchFamily="34" charset="0"/>
              <a:buNone/>
              <a:defRPr sz="2400" kern="1200">
                <a:solidFill>
                  <a:schemeClr val="accent1"/>
                </a:solidFill>
                <a:latin typeface="+mn-lt"/>
                <a:ea typeface="+mn-ea"/>
                <a:cs typeface="+mn-cs"/>
              </a:defRPr>
            </a:lvl1pPr>
            <a:lvl2pPr marL="457200" indent="0" algn="ctr" defTabSz="914400" rtl="0" eaLnBrk="1" latinLnBrk="0" hangingPunct="1">
              <a:spcBef>
                <a:spcPct val="20000"/>
              </a:spcBef>
              <a:buFont typeface="Arial" pitchFamily="34" charset="0"/>
              <a:buNone/>
              <a:defRPr sz="2000" kern="1200">
                <a:solidFill>
                  <a:schemeClr val="tx1"/>
                </a:solidFill>
                <a:latin typeface="+mn-lt"/>
                <a:ea typeface="+mn-ea"/>
                <a:cs typeface="+mn-cs"/>
              </a:defRPr>
            </a:lvl2pPr>
            <a:lvl3pPr marL="914400" indent="0" algn="ctr" defTabSz="914400" rtl="0" eaLnBrk="1" latinLnBrk="0" hangingPunct="1">
              <a:spcBef>
                <a:spcPct val="20000"/>
              </a:spcBef>
              <a:buFont typeface="Arial" pitchFamily="34" charset="0"/>
              <a:buNone/>
              <a:defRPr sz="1800" kern="1200">
                <a:solidFill>
                  <a:schemeClr val="tx1"/>
                </a:solidFill>
                <a:latin typeface="+mn-lt"/>
                <a:ea typeface="+mn-ea"/>
                <a:cs typeface="+mn-cs"/>
              </a:defRPr>
            </a:lvl3pPr>
            <a:lvl4pPr marL="1371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a:lnSpc>
                <a:spcPct val="110000"/>
              </a:lnSpc>
              <a:spcAft>
                <a:spcPts val="1200"/>
              </a:spcAft>
            </a:pPr>
            <a:r>
              <a:rPr lang="en-AU" dirty="0"/>
              <a:t>This presentation discusses the authors’ interpretation of the research. Like the Dialogue Paper, this presentation is intended to stimulate discussion.</a:t>
            </a:r>
          </a:p>
        </p:txBody>
      </p:sp>
    </p:spTree>
    <p:extLst>
      <p:ext uri="{BB962C8B-B14F-4D97-AF65-F5344CB8AC3E}">
        <p14:creationId xmlns:p14="http://schemas.microsoft.com/office/powerpoint/2010/main" val="89757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3CE9E-FFF7-0040-5AA4-29C8F5372D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2F0F32-3303-9AF9-9EE7-DC8CDC0A848A}"/>
              </a:ext>
            </a:extLst>
          </p:cNvPr>
          <p:cNvSpPr>
            <a:spLocks noGrp="1"/>
          </p:cNvSpPr>
          <p:nvPr>
            <p:ph type="title"/>
          </p:nvPr>
        </p:nvSpPr>
        <p:spPr>
          <a:xfrm>
            <a:off x="330023" y="458511"/>
            <a:ext cx="11554001" cy="1016070"/>
          </a:xfrm>
        </p:spPr>
        <p:txBody>
          <a:bodyPr lIns="91440" tIns="45720" rIns="91440" bIns="45720" anchor="t"/>
          <a:lstStyle/>
          <a:p>
            <a:r>
              <a:rPr lang="en-US" sz="2800" b="1" dirty="0">
                <a:solidFill>
                  <a:srgbClr val="3C69FF"/>
                </a:solidFill>
                <a:latin typeface="Arial"/>
                <a:cs typeface="Arial"/>
              </a:rPr>
              <a:t>Important notice for all participants</a:t>
            </a:r>
            <a:endParaRPr lang="en-US" dirty="0"/>
          </a:p>
        </p:txBody>
      </p:sp>
      <p:sp>
        <p:nvSpPr>
          <p:cNvPr id="3" name="Content Placeholder 2">
            <a:extLst>
              <a:ext uri="{FF2B5EF4-FFF2-40B4-BE49-F238E27FC236}">
                <a16:creationId xmlns:a16="http://schemas.microsoft.com/office/drawing/2014/main" id="{311CDD61-D9F0-B6E2-BEA4-0DD8D2999106}"/>
              </a:ext>
            </a:extLst>
          </p:cNvPr>
          <p:cNvSpPr>
            <a:spLocks noGrp="1"/>
          </p:cNvSpPr>
          <p:nvPr/>
        </p:nvSpPr>
        <p:spPr>
          <a:xfrm>
            <a:off x="518622" y="1059399"/>
            <a:ext cx="10723485" cy="5104028"/>
          </a:xfrm>
          <a:prstGeom prst="rect">
            <a:avLst/>
          </a:prstGeom>
        </p:spPr>
        <p:txBody>
          <a:bodyPr vert="horz" lIns="0" tIns="0" rIns="0" bIns="0" rtlCol="0" anchor="t" anchorCtr="0">
            <a:normAutofit fontScale="40000" lnSpcReduction="20000"/>
          </a:bodyPr>
          <a:lstStyle>
            <a:lvl1pPr marL="0" indent="0" algn="l" defTabSz="914400" rtl="0" eaLnBrk="1" latinLnBrk="0" hangingPunct="1">
              <a:lnSpc>
                <a:spcPct val="100000"/>
              </a:lnSpc>
              <a:spcBef>
                <a:spcPts val="0"/>
              </a:spcBef>
              <a:spcAft>
                <a:spcPts val="0"/>
              </a:spcAft>
              <a:buFont typeface="Arial" panose="020B0604020202020204" pitchFamily="34" charset="0"/>
              <a:buNone/>
              <a:tabLst>
                <a:tab pos="5059363" algn="l"/>
              </a:tabLst>
              <a:defRPr sz="2300" kern="1200">
                <a:solidFill>
                  <a:schemeClr val="tx1"/>
                </a:solidFill>
                <a:latin typeface="+mn-lt"/>
                <a:ea typeface="+mn-ea"/>
                <a:cs typeface="+mn-cs"/>
              </a:defRPr>
            </a:lvl1pPr>
            <a:lvl2pPr marL="4762" indent="0" algn="l" defTabSz="914400" rtl="0" eaLnBrk="1" latinLnBrk="0" hangingPunct="1">
              <a:lnSpc>
                <a:spcPct val="100000"/>
              </a:lnSpc>
              <a:spcBef>
                <a:spcPts val="0"/>
              </a:spcBef>
              <a:buFont typeface="Arial" panose="020B0604020202020204" pitchFamily="34" charset="0"/>
              <a:buNone/>
              <a:tabLst/>
              <a:defRPr sz="2300" kern="1200">
                <a:solidFill>
                  <a:schemeClr val="tx1"/>
                </a:solidFill>
                <a:latin typeface="+mn-lt"/>
                <a:ea typeface="+mn-ea"/>
                <a:cs typeface="+mn-cs"/>
              </a:defRPr>
            </a:lvl2pPr>
            <a:lvl3pPr marL="355600" indent="-355600" algn="l" defTabSz="914400" rtl="0" eaLnBrk="1" latinLnBrk="0" hangingPunct="1">
              <a:lnSpc>
                <a:spcPct val="100000"/>
              </a:lnSpc>
              <a:spcBef>
                <a:spcPts val="0"/>
              </a:spcBef>
              <a:buFont typeface="Arial" panose="020B0604020202020204" pitchFamily="34" charset="0"/>
              <a:buChar char="•"/>
              <a:tabLst/>
              <a:defRPr sz="2300" kern="1200">
                <a:solidFill>
                  <a:schemeClr val="tx1"/>
                </a:solidFill>
                <a:latin typeface="+mn-lt"/>
                <a:ea typeface="+mn-ea"/>
                <a:cs typeface="+mn-cs"/>
              </a:defRPr>
            </a:lvl3pPr>
            <a:lvl4pPr marL="712788" indent="-357188" algn="l" defTabSz="914400" rtl="0" eaLnBrk="1" latinLnBrk="0" hangingPunct="1">
              <a:lnSpc>
                <a:spcPct val="100000"/>
              </a:lnSpc>
              <a:spcBef>
                <a:spcPts val="0"/>
              </a:spcBef>
              <a:buFont typeface="Arial" panose="020B0604020202020204" pitchFamily="34" charset="0"/>
              <a:buChar char="•"/>
              <a:tabLst/>
              <a:defRPr sz="2300" kern="1200">
                <a:solidFill>
                  <a:schemeClr val="tx1"/>
                </a:solidFill>
                <a:latin typeface="+mn-lt"/>
                <a:ea typeface="+mn-ea"/>
                <a:cs typeface="+mn-cs"/>
              </a:defRPr>
            </a:lvl4pPr>
            <a:lvl5pPr marL="1068388" indent="-355600" algn="l" defTabSz="914400" rtl="0" eaLnBrk="1" latinLnBrk="0" hangingPunct="1">
              <a:lnSpc>
                <a:spcPct val="100000"/>
              </a:lnSpc>
              <a:spcBef>
                <a:spcPts val="0"/>
              </a:spcBef>
              <a:buFont typeface="Arial" panose="020B0604020202020204" pitchFamily="34" charset="0"/>
              <a:buChar char="•"/>
              <a:tabLst/>
              <a:defRPr sz="2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This meeting is being conducted in accordance with Institute’s Code of Conduct and attended by members in their professional capacity.  </a:t>
            </a: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Arial"/>
              </a:rPr>
              <a:t>It is acknowledged that professional members in their employed capacity, may be active market participants in their respective industries who may compete with each other as defined by competition law. </a:t>
            </a:r>
            <a:endParaRPr lang="en-US" altLang="en-US" sz="4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Arial"/>
            </a:endParaRP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Participants are, therefore, reminded that in accordance with their competition law compliance obligations they should not: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discuss any matter that may be perceived as being cooperation by competitors in a market to influence that market;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discuss any matters that could be regarded as fixing, maintaining or controlling prices, allocation of customers or territories, coordinating bids and/or restricting output or acquisitions in any circumstances;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a:lnSpc>
                <a:spcPct val="170000"/>
              </a:lnSpc>
              <a:spcBef>
                <a:spcPct val="0"/>
              </a:spcBef>
              <a:spcAft>
                <a:spcPct val="0"/>
              </a:spcAft>
              <a:defRPr/>
            </a:pPr>
            <a:r>
              <a:rPr lang="en-US" sz="4000">
                <a:solidFill>
                  <a:prstClr val="black"/>
                </a:solidFill>
                <a:latin typeface="Arial" panose="020B0604020202020204" pitchFamily="34" charset="0"/>
                <a:cs typeface="Arial" panose="020B0604020202020204" pitchFamily="34" charset="0"/>
              </a:rPr>
              <a:t>share any confidential information or commercially sensitive information obtained through their employment, professional engagements or industry roles; or</a:t>
            </a:r>
            <a:endParaRPr lang="en-US" altLang="en-US" sz="4000">
              <a:solidFill>
                <a:prstClr val="black"/>
              </a:solidFill>
              <a:latin typeface="Arial" panose="020B0604020202020204" pitchFamily="34" charset="0"/>
              <a:cs typeface="Arial" panose="020B0604020202020204" pitchFamily="34" charset="0"/>
            </a:endParaRPr>
          </a:p>
          <a:p>
            <a:pPr marL="628650" lvl="1" indent="-171450">
              <a:lnSpc>
                <a:spcPct val="170000"/>
              </a:lnSpc>
              <a:spcBef>
                <a:spcPct val="0"/>
              </a:spcBef>
              <a:spcAft>
                <a:spcPct val="0"/>
              </a:spcAft>
              <a:defRPr/>
            </a:pPr>
            <a:r>
              <a:rPr lang="en-US" altLang="en-US" sz="4000">
                <a:solidFill>
                  <a:prstClr val="black"/>
                </a:solidFill>
                <a:latin typeface="Arial"/>
                <a:ea typeface="Times New Roman" panose="02020603050405020304" pitchFamily="18" charset="0"/>
                <a:cs typeface="Arial"/>
              </a:rPr>
              <a:t> share</a:t>
            </a:r>
            <a:r>
              <a:rPr kumimoji="0" lang="en-US" altLang="en-US" sz="4000" b="0" i="0" u="none" strike="noStrike" kern="1200" cap="none" spc="0" normalizeH="0" baseline="0" noProof="0">
                <a:ln>
                  <a:noFill/>
                </a:ln>
                <a:solidFill>
                  <a:prstClr val="black"/>
                </a:solidFill>
                <a:effectLst/>
                <a:uLnTx/>
                <a:uFillTx/>
                <a:latin typeface="Arial"/>
                <a:ea typeface="Times New Roman" panose="02020603050405020304" pitchFamily="18" charset="0"/>
                <a:cs typeface="Arial"/>
              </a:rPr>
              <a:t> information for an anti-competitive purpose. </a:t>
            </a:r>
            <a:endParaRPr lang="en-US" altLang="en-US" sz="4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indent="0">
              <a:buNone/>
            </a:pPr>
            <a:endParaRPr lang="en-AU" dirty="0"/>
          </a:p>
        </p:txBody>
      </p:sp>
    </p:spTree>
    <p:extLst>
      <p:ext uri="{BB962C8B-B14F-4D97-AF65-F5344CB8AC3E}">
        <p14:creationId xmlns:p14="http://schemas.microsoft.com/office/powerpoint/2010/main" val="1520506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3E8EE-5D28-F60D-B872-19D6649AF268}"/>
              </a:ext>
            </a:extLst>
          </p:cNvPr>
          <p:cNvSpPr>
            <a:spLocks noGrp="1"/>
          </p:cNvSpPr>
          <p:nvPr>
            <p:ph type="title"/>
          </p:nvPr>
        </p:nvSpPr>
        <p:spPr>
          <a:xfrm>
            <a:off x="5247774" y="179716"/>
            <a:ext cx="2349970" cy="1325563"/>
          </a:xfrm>
        </p:spPr>
        <p:txBody>
          <a:bodyPr>
            <a:noAutofit/>
          </a:bodyPr>
          <a:lstStyle/>
          <a:p>
            <a:r>
              <a:rPr lang="en-US" sz="6000" b="1" dirty="0">
                <a:latin typeface="Arial"/>
                <a:cs typeface="Arial"/>
              </a:rPr>
              <a:t>Q&amp;A</a:t>
            </a:r>
            <a:endParaRPr lang="en-US" sz="6000" b="1"/>
          </a:p>
        </p:txBody>
      </p:sp>
      <p:sp>
        <p:nvSpPr>
          <p:cNvPr id="5" name="TextBox 4">
            <a:extLst>
              <a:ext uri="{FF2B5EF4-FFF2-40B4-BE49-F238E27FC236}">
                <a16:creationId xmlns:a16="http://schemas.microsoft.com/office/drawing/2014/main" id="{50368311-0801-1169-E7CF-9B24ABAF3552}"/>
              </a:ext>
            </a:extLst>
          </p:cNvPr>
          <p:cNvSpPr txBox="1"/>
          <p:nvPr/>
        </p:nvSpPr>
        <p:spPr>
          <a:xfrm>
            <a:off x="6427045" y="2944041"/>
            <a:ext cx="490828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200" b="1" dirty="0">
                <a:latin typeface="Arial"/>
                <a:ea typeface="+mj-ea"/>
                <a:cs typeface="Arial"/>
              </a:rPr>
              <a:t>Join at Slido.com</a:t>
            </a:r>
          </a:p>
          <a:p>
            <a:r>
              <a:rPr lang="en-US" sz="7200" dirty="0">
                <a:ea typeface="+mn-lt"/>
                <a:cs typeface="+mn-lt"/>
              </a:rPr>
              <a:t>#4064733</a:t>
            </a:r>
            <a:endParaRPr lang="en-US" sz="7200" dirty="0">
              <a:ea typeface="Calibri"/>
              <a:cs typeface="Calibri"/>
            </a:endParaRPr>
          </a:p>
          <a:p>
            <a:endParaRPr lang="en-US" dirty="0">
              <a:ea typeface="Calibri"/>
              <a:cs typeface="Calibri"/>
            </a:endParaRPr>
          </a:p>
        </p:txBody>
      </p:sp>
      <p:pic>
        <p:nvPicPr>
          <p:cNvPr id="3" name="Picture 2">
            <a:extLst>
              <a:ext uri="{FF2B5EF4-FFF2-40B4-BE49-F238E27FC236}">
                <a16:creationId xmlns:a16="http://schemas.microsoft.com/office/drawing/2014/main" id="{36AC045D-350D-A696-BB35-44EFBA515614}"/>
              </a:ext>
            </a:extLst>
          </p:cNvPr>
          <p:cNvPicPr>
            <a:picLocks noChangeAspect="1"/>
          </p:cNvPicPr>
          <p:nvPr/>
        </p:nvPicPr>
        <p:blipFill>
          <a:blip r:embed="rId2"/>
          <a:stretch>
            <a:fillRect/>
          </a:stretch>
        </p:blipFill>
        <p:spPr>
          <a:xfrm>
            <a:off x="929592" y="1368464"/>
            <a:ext cx="4834842" cy="4825197"/>
          </a:xfrm>
          <a:prstGeom prst="rect">
            <a:avLst/>
          </a:prstGeom>
        </p:spPr>
      </p:pic>
    </p:spTree>
    <p:extLst>
      <p:ext uri="{BB962C8B-B14F-4D97-AF65-F5344CB8AC3E}">
        <p14:creationId xmlns:p14="http://schemas.microsoft.com/office/powerpoint/2010/main" val="4146132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8" name="Picture 7" descr="Fei Huang.png"/>
          <p:cNvPicPr>
            <a:picLocks noChangeAspect="1"/>
          </p:cNvPicPr>
          <p:nvPr/>
        </p:nvPicPr>
        <p:blipFill>
          <a:blip r:embed="rId2"/>
          <a:srcRect l="4440" r="4440"/>
          <a:stretch>
            <a:fillRect/>
          </a:stretch>
        </p:blipFill>
        <p:spPr>
          <a:xfrm>
            <a:off x="3858768" y="1316736"/>
            <a:ext cx="1371600" cy="1371600"/>
          </a:xfrm>
          <a:prstGeom prst="ellipse">
            <a:avLst/>
          </a:prstGeom>
          <a:ln w="28575">
            <a:solidFill>
              <a:srgbClr val="3C69FF"/>
            </a:solidFill>
          </a:ln>
        </p:spPr>
      </p:pic>
      <p:pic>
        <p:nvPicPr>
          <p:cNvPr id="13" name="Picture 12" descr="1718271495394.jpg"/>
          <p:cNvPicPr>
            <a:picLocks noChangeAspect="1"/>
          </p:cNvPicPr>
          <p:nvPr/>
        </p:nvPicPr>
        <p:blipFill>
          <a:blip r:embed="rId3"/>
          <a:srcRect/>
          <a:stretch>
            <a:fillRect/>
          </a:stretch>
        </p:blipFill>
        <p:spPr>
          <a:xfrm>
            <a:off x="8028431" y="4206240"/>
            <a:ext cx="1371600" cy="1371600"/>
          </a:xfrm>
          <a:prstGeom prst="ellipse">
            <a:avLst/>
          </a:prstGeom>
          <a:ln w="28575">
            <a:solidFill>
              <a:srgbClr val="3C69FF"/>
            </a:solidFill>
          </a:ln>
        </p:spPr>
      </p:pic>
      <p:pic>
        <p:nvPicPr>
          <p:cNvPr id="19" name="Picture 18">
            <a:extLst>
              <a:ext uri="{FF2B5EF4-FFF2-40B4-BE49-F238E27FC236}">
                <a16:creationId xmlns:a16="http://schemas.microsoft.com/office/drawing/2014/main" id="{7A8DA557-9B53-B300-5C3B-AA50E13C9753}"/>
              </a:ext>
            </a:extLst>
          </p:cNvPr>
          <p:cNvPicPr>
            <a:picLocks noChangeAspect="1"/>
          </p:cNvPicPr>
          <p:nvPr/>
        </p:nvPicPr>
        <p:blipFill>
          <a:blip r:embed="rId4"/>
          <a:srcRect b="33008"/>
          <a:stretch>
            <a:fillRect/>
          </a:stretch>
        </p:blipFill>
        <p:spPr>
          <a:xfrm>
            <a:off x="3858768" y="4206240"/>
            <a:ext cx="1371600" cy="1371600"/>
          </a:xfrm>
          <a:prstGeom prst="ellipse">
            <a:avLst/>
          </a:prstGeom>
          <a:ln w="28575">
            <a:solidFill>
              <a:srgbClr val="3C69FF"/>
            </a:solidFill>
          </a:ln>
        </p:spPr>
      </p:pic>
      <p:pic>
        <p:nvPicPr>
          <p:cNvPr id="21" name="Picture 20">
            <a:extLst>
              <a:ext uri="{FF2B5EF4-FFF2-40B4-BE49-F238E27FC236}">
                <a16:creationId xmlns:a16="http://schemas.microsoft.com/office/drawing/2014/main" id="{7C197C5B-D4F5-41BC-D523-F4D783028264}"/>
              </a:ext>
            </a:extLst>
          </p:cNvPr>
          <p:cNvPicPr>
            <a:picLocks noChangeAspect="1"/>
          </p:cNvPicPr>
          <p:nvPr/>
        </p:nvPicPr>
        <p:blipFill>
          <a:blip r:embed="rId5"/>
          <a:srcRect l="21875" r="21875"/>
          <a:stretch>
            <a:fillRect/>
          </a:stretch>
        </p:blipFill>
        <p:spPr>
          <a:xfrm>
            <a:off x="8028431" y="1316736"/>
            <a:ext cx="1371600" cy="1371600"/>
          </a:xfrm>
          <a:prstGeom prst="ellipse">
            <a:avLst/>
          </a:prstGeom>
          <a:ln w="28575">
            <a:solidFill>
              <a:srgbClr val="3C69FF"/>
            </a:solidFill>
          </a:ln>
        </p:spPr>
      </p:pic>
      <p:sp>
        <p:nvSpPr>
          <p:cNvPr id="22" name="Rectangle 21"/>
          <p:cNvSpPr/>
          <p:nvPr/>
        </p:nvSpPr>
        <p:spPr>
          <a:xfrm>
            <a:off x="0" y="0"/>
            <a:ext cx="3310128" cy="685800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566928" y="612648"/>
            <a:ext cx="530352"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566928" y="768096"/>
            <a:ext cx="2240280" cy="256032"/>
          </a:xfrm>
          <a:prstGeom prst="rect">
            <a:avLst/>
          </a:prstGeom>
          <a:noFill/>
        </p:spPr>
        <p:txBody>
          <a:bodyPr wrap="square" lIns="0" tIns="0" rIns="0" bIns="0" anchor="t">
            <a:noAutofit/>
          </a:bodyPr>
          <a:lstStyle/>
          <a:p>
            <a:pPr algn="l">
              <a:lnSpc>
                <a:spcPct val="100000"/>
              </a:lnSpc>
              <a:spcBef>
                <a:spcPts val="0"/>
              </a:spcBef>
              <a:spcAft>
                <a:spcPts val="0"/>
              </a:spcAft>
            </a:pPr>
            <a:r>
              <a:rPr lang="en-AU" sz="1400" b="0">
                <a:solidFill>
                  <a:srgbClr val="FFFFFF"/>
                </a:solidFill>
                <a:latin typeface="ABC Oracle Medium"/>
              </a:rPr>
              <a:t>MEET THE CO-AUTHORS</a:t>
            </a:r>
          </a:p>
        </p:txBody>
      </p:sp>
      <p:sp>
        <p:nvSpPr>
          <p:cNvPr id="27" name="TextBox 26"/>
          <p:cNvSpPr txBox="1"/>
          <p:nvPr/>
        </p:nvSpPr>
        <p:spPr>
          <a:xfrm>
            <a:off x="530352" y="5166360"/>
            <a:ext cx="1874519" cy="1005840"/>
          </a:xfrm>
          <a:prstGeom prst="rect">
            <a:avLst/>
          </a:prstGeom>
          <a:noFill/>
        </p:spPr>
        <p:txBody>
          <a:bodyPr wrap="square" lIns="0" tIns="0" rIns="0" bIns="0" anchor="t">
            <a:noAutofit/>
          </a:bodyPr>
          <a:lstStyle/>
          <a:p>
            <a:pPr algn="l">
              <a:lnSpc>
                <a:spcPct val="100000"/>
              </a:lnSpc>
              <a:spcBef>
                <a:spcPts val="0"/>
              </a:spcBef>
              <a:spcAft>
                <a:spcPts val="0"/>
              </a:spcAft>
            </a:pPr>
            <a:r>
              <a:rPr lang="en-AU" sz="8000" b="0">
                <a:solidFill>
                  <a:srgbClr val="9BB2FF"/>
                </a:solidFill>
                <a:latin typeface="ABC Oracle Medium"/>
              </a:rPr>
              <a:t>04</a:t>
            </a:r>
          </a:p>
        </p:txBody>
      </p:sp>
      <p:sp>
        <p:nvSpPr>
          <p:cNvPr id="29" name="Rectangle 28"/>
          <p:cNvSpPr>
            <a:spLocks/>
          </p:cNvSpPr>
          <p:nvPr/>
        </p:nvSpPr>
        <p:spPr>
          <a:xfrm>
            <a:off x="3858768" y="658368"/>
            <a:ext cx="384048" cy="41148"/>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0" name="TextBox 29"/>
          <p:cNvSpPr txBox="1"/>
          <p:nvPr/>
        </p:nvSpPr>
        <p:spPr>
          <a:xfrm>
            <a:off x="4370831" y="585216"/>
            <a:ext cx="384048" cy="246888"/>
          </a:xfrm>
          <a:prstGeom prst="rect">
            <a:avLst/>
          </a:prstGeom>
          <a:noFill/>
        </p:spPr>
        <p:txBody>
          <a:bodyPr wrap="square" lIns="0" tIns="0" rIns="0" bIns="0" anchor="t">
            <a:noAutofit/>
          </a:bodyPr>
          <a:lstStyle/>
          <a:p>
            <a:pPr algn="l">
              <a:lnSpc>
                <a:spcPct val="100000"/>
              </a:lnSpc>
              <a:spcBef>
                <a:spcPts val="0"/>
              </a:spcBef>
              <a:spcAft>
                <a:spcPts val="0"/>
              </a:spcAft>
            </a:pPr>
            <a:r>
              <a:rPr lang="en-AU" sz="1400" b="0">
                <a:solidFill>
                  <a:srgbClr val="3C69FF"/>
                </a:solidFill>
                <a:latin typeface="ABC Oracle Medium"/>
              </a:rPr>
              <a:t>01</a:t>
            </a:r>
          </a:p>
        </p:txBody>
      </p:sp>
      <p:sp>
        <p:nvSpPr>
          <p:cNvPr id="31" name="TextBox 30"/>
          <p:cNvSpPr txBox="1"/>
          <p:nvPr/>
        </p:nvSpPr>
        <p:spPr>
          <a:xfrm>
            <a:off x="3858768" y="877824"/>
            <a:ext cx="3566160" cy="310896"/>
          </a:xfrm>
          <a:prstGeom prst="rect">
            <a:avLst/>
          </a:prstGeom>
          <a:noFill/>
        </p:spPr>
        <p:txBody>
          <a:bodyPr wrap="square" lIns="0" tIns="0" rIns="0" bIns="0" anchor="t">
            <a:noAutofit/>
          </a:bodyPr>
          <a:lstStyle/>
          <a:p>
            <a:pPr algn="l">
              <a:lnSpc>
                <a:spcPct val="100000"/>
              </a:lnSpc>
              <a:spcBef>
                <a:spcPts val="0"/>
              </a:spcBef>
              <a:spcAft>
                <a:spcPts val="0"/>
              </a:spcAft>
            </a:pPr>
            <a:r>
              <a:rPr lang="en-AU" sz="1900" b="1">
                <a:solidFill>
                  <a:srgbClr val="151821"/>
                </a:solidFill>
                <a:latin typeface="ABC Oracle Medium"/>
              </a:rPr>
              <a:t>Dr Fei Huang</a:t>
            </a:r>
          </a:p>
        </p:txBody>
      </p:sp>
      <p:sp>
        <p:nvSpPr>
          <p:cNvPr id="32" name="TextBox 31"/>
          <p:cNvSpPr txBox="1"/>
          <p:nvPr/>
        </p:nvSpPr>
        <p:spPr>
          <a:xfrm>
            <a:off x="5431536" y="1316736"/>
            <a:ext cx="2057400" cy="822960"/>
          </a:xfrm>
          <a:prstGeom prst="rect">
            <a:avLst/>
          </a:prstGeom>
          <a:noFill/>
        </p:spPr>
        <p:txBody>
          <a:bodyPr wrap="square" lIns="0" tIns="0" rIns="0" bIns="0" anchor="t">
            <a:noAutofit/>
          </a:bodyPr>
          <a:lstStyle/>
          <a:p>
            <a:pPr algn="l">
              <a:lnSpc>
                <a:spcPct val="105000"/>
              </a:lnSpc>
              <a:spcBef>
                <a:spcPts val="0"/>
              </a:spcBef>
              <a:spcAft>
                <a:spcPts val="0"/>
              </a:spcAft>
            </a:pPr>
            <a:r>
              <a:rPr lang="en-US" sz="1400" b="0" dirty="0">
                <a:solidFill>
                  <a:srgbClr val="596270"/>
                </a:solidFill>
                <a:latin typeface="ABC Oracle"/>
              </a:rPr>
              <a:t>Associate Professor
UNSW Business School</a:t>
            </a:r>
          </a:p>
        </p:txBody>
      </p:sp>
      <p:sp>
        <p:nvSpPr>
          <p:cNvPr id="33" name="TextBox 32"/>
          <p:cNvSpPr txBox="1"/>
          <p:nvPr/>
        </p:nvSpPr>
        <p:spPr>
          <a:xfrm>
            <a:off x="5431536" y="2231136"/>
            <a:ext cx="1075380" cy="238666"/>
          </a:xfrm>
          <a:prstGeom prst="rect">
            <a:avLst/>
          </a:prstGeom>
          <a:noFill/>
        </p:spPr>
        <p:txBody>
          <a:bodyPr wrap="square" lIns="0" tIns="0" rIns="0" bIns="0" anchor="t">
            <a:noAutofit/>
          </a:bodyPr>
          <a:lstStyle/>
          <a:p>
            <a:pPr algn="l">
              <a:lnSpc>
                <a:spcPct val="100000"/>
              </a:lnSpc>
              <a:spcBef>
                <a:spcPts val="0"/>
              </a:spcBef>
              <a:spcAft>
                <a:spcPts val="0"/>
              </a:spcAft>
            </a:pPr>
            <a:r>
              <a:rPr lang="en-AU" sz="1400" b="0">
                <a:solidFill>
                  <a:srgbClr val="3C69FF"/>
                </a:solidFill>
                <a:latin typeface="ABC Oracle Medium"/>
              </a:rPr>
              <a:t>EXPERTISE</a:t>
            </a:r>
          </a:p>
        </p:txBody>
      </p:sp>
      <p:sp>
        <p:nvSpPr>
          <p:cNvPr id="34" name="TextBox 33"/>
          <p:cNvSpPr txBox="1"/>
          <p:nvPr/>
        </p:nvSpPr>
        <p:spPr>
          <a:xfrm>
            <a:off x="5431536" y="2496311"/>
            <a:ext cx="2084831" cy="530352"/>
          </a:xfrm>
          <a:prstGeom prst="rect">
            <a:avLst/>
          </a:prstGeom>
          <a:noFill/>
        </p:spPr>
        <p:txBody>
          <a:bodyPr wrap="square" lIns="0" tIns="0" rIns="0" bIns="0" anchor="t">
            <a:noAutofit/>
          </a:bodyPr>
          <a:lstStyle/>
          <a:p>
            <a:pPr algn="l">
              <a:lnSpc>
                <a:spcPct val="104000"/>
              </a:lnSpc>
              <a:spcBef>
                <a:spcPts val="0"/>
              </a:spcBef>
              <a:spcAft>
                <a:spcPts val="0"/>
              </a:spcAft>
            </a:pPr>
            <a:r>
              <a:rPr lang="en-AU" sz="1400" b="0" dirty="0">
                <a:solidFill>
                  <a:srgbClr val="151821"/>
                </a:solidFill>
                <a:latin typeface="ABC Oracle"/>
              </a:rPr>
              <a:t>Responsible AI · fairness in insurance · </a:t>
            </a:r>
            <a:r>
              <a:rPr lang="en-AU" sz="1400" dirty="0">
                <a:solidFill>
                  <a:srgbClr val="151821"/>
                </a:solidFill>
                <a:latin typeface="ABC Oracle"/>
              </a:rPr>
              <a:t>m</a:t>
            </a:r>
            <a:r>
              <a:rPr lang="en-AU" sz="1400" b="0" dirty="0">
                <a:solidFill>
                  <a:srgbClr val="151821"/>
                </a:solidFill>
                <a:latin typeface="ABC Oracle"/>
              </a:rPr>
              <a:t>ortality modelling</a:t>
            </a:r>
          </a:p>
        </p:txBody>
      </p:sp>
      <p:sp>
        <p:nvSpPr>
          <p:cNvPr id="35" name="Rectangle 34"/>
          <p:cNvSpPr>
            <a:spLocks/>
          </p:cNvSpPr>
          <p:nvPr/>
        </p:nvSpPr>
        <p:spPr>
          <a:xfrm>
            <a:off x="8028431" y="3547872"/>
            <a:ext cx="384048" cy="41148"/>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6" name="TextBox 35"/>
          <p:cNvSpPr txBox="1"/>
          <p:nvPr/>
        </p:nvSpPr>
        <p:spPr>
          <a:xfrm>
            <a:off x="8540496" y="3474720"/>
            <a:ext cx="384048" cy="246888"/>
          </a:xfrm>
          <a:prstGeom prst="rect">
            <a:avLst/>
          </a:prstGeom>
          <a:noFill/>
        </p:spPr>
        <p:txBody>
          <a:bodyPr wrap="square" lIns="0" tIns="0" rIns="0" bIns="0" anchor="t">
            <a:noAutofit/>
          </a:bodyPr>
          <a:lstStyle/>
          <a:p>
            <a:pPr algn="l">
              <a:lnSpc>
                <a:spcPct val="100000"/>
              </a:lnSpc>
              <a:spcBef>
                <a:spcPts val="0"/>
              </a:spcBef>
              <a:spcAft>
                <a:spcPts val="0"/>
              </a:spcAft>
            </a:pPr>
            <a:r>
              <a:rPr lang="en-AU" sz="1400" b="0">
                <a:solidFill>
                  <a:srgbClr val="3C69FF"/>
                </a:solidFill>
                <a:latin typeface="ABC Oracle Medium"/>
              </a:rPr>
              <a:t>04</a:t>
            </a:r>
            <a:endParaRPr sz="1400" b="0">
              <a:solidFill>
                <a:srgbClr val="3C69FF"/>
              </a:solidFill>
              <a:latin typeface="ABC Oracle Medium"/>
            </a:endParaRPr>
          </a:p>
        </p:txBody>
      </p:sp>
      <p:sp>
        <p:nvSpPr>
          <p:cNvPr id="37" name="TextBox 36"/>
          <p:cNvSpPr txBox="1"/>
          <p:nvPr/>
        </p:nvSpPr>
        <p:spPr>
          <a:xfrm>
            <a:off x="8028431" y="3767328"/>
            <a:ext cx="3566160" cy="310896"/>
          </a:xfrm>
          <a:prstGeom prst="rect">
            <a:avLst/>
          </a:prstGeom>
          <a:noFill/>
        </p:spPr>
        <p:txBody>
          <a:bodyPr wrap="square" lIns="0" tIns="0" rIns="0" bIns="0" anchor="t">
            <a:noAutofit/>
          </a:bodyPr>
          <a:lstStyle/>
          <a:p>
            <a:pPr algn="l">
              <a:lnSpc>
                <a:spcPct val="100000"/>
              </a:lnSpc>
              <a:spcBef>
                <a:spcPts val="0"/>
              </a:spcBef>
              <a:spcAft>
                <a:spcPts val="0"/>
              </a:spcAft>
            </a:pPr>
            <a:r>
              <a:rPr sz="1900" b="1">
                <a:solidFill>
                  <a:srgbClr val="151821"/>
                </a:solidFill>
                <a:latin typeface="ABC Oracle Medium"/>
              </a:rPr>
              <a:t>Philip Clark · FIA, FIAA</a:t>
            </a:r>
          </a:p>
        </p:txBody>
      </p:sp>
      <p:sp>
        <p:nvSpPr>
          <p:cNvPr id="38" name="TextBox 37"/>
          <p:cNvSpPr txBox="1"/>
          <p:nvPr/>
        </p:nvSpPr>
        <p:spPr>
          <a:xfrm>
            <a:off x="9601199" y="4206240"/>
            <a:ext cx="2590799" cy="822960"/>
          </a:xfrm>
          <a:prstGeom prst="rect">
            <a:avLst/>
          </a:prstGeom>
          <a:noFill/>
        </p:spPr>
        <p:txBody>
          <a:bodyPr wrap="square" lIns="0" tIns="0" rIns="0" bIns="0" anchor="t">
            <a:noAutofit/>
          </a:bodyPr>
          <a:lstStyle/>
          <a:p>
            <a:pPr algn="l">
              <a:lnSpc>
                <a:spcPct val="105000"/>
              </a:lnSpc>
              <a:spcBef>
                <a:spcPts val="0"/>
              </a:spcBef>
              <a:spcAft>
                <a:spcPts val="0"/>
              </a:spcAft>
            </a:pPr>
            <a:r>
              <a:rPr sz="1400" b="0" dirty="0">
                <a:solidFill>
                  <a:srgbClr val="596270"/>
                </a:solidFill>
                <a:latin typeface="ABC Oracle"/>
              </a:rPr>
              <a:t>Senior Consultant · Azuria Partners
Actuaries Institute </a:t>
            </a:r>
            <a:r>
              <a:rPr lang="en-AU" sz="1400" b="0" dirty="0">
                <a:solidFill>
                  <a:srgbClr val="596270"/>
                </a:solidFill>
                <a:latin typeface="ABC Oracle"/>
              </a:rPr>
              <a:t>Retirement Income </a:t>
            </a:r>
            <a:r>
              <a:rPr sz="1400" b="0" dirty="0">
                <a:solidFill>
                  <a:srgbClr val="596270"/>
                </a:solidFill>
                <a:latin typeface="ABC Oracle"/>
              </a:rPr>
              <a:t>sub-committee</a:t>
            </a:r>
          </a:p>
        </p:txBody>
      </p:sp>
      <p:sp>
        <p:nvSpPr>
          <p:cNvPr id="39" name="TextBox 38"/>
          <p:cNvSpPr txBox="1"/>
          <p:nvPr/>
        </p:nvSpPr>
        <p:spPr>
          <a:xfrm>
            <a:off x="9601200" y="5127043"/>
            <a:ext cx="1453178" cy="149020"/>
          </a:xfrm>
          <a:prstGeom prst="rect">
            <a:avLst/>
          </a:prstGeom>
          <a:noFill/>
        </p:spPr>
        <p:txBody>
          <a:bodyPr wrap="square" lIns="0" tIns="0" rIns="0" bIns="0" anchor="t">
            <a:noAutofit/>
          </a:bodyPr>
          <a:lstStyle/>
          <a:p>
            <a:pPr algn="l">
              <a:lnSpc>
                <a:spcPct val="100000"/>
              </a:lnSpc>
              <a:spcBef>
                <a:spcPts val="0"/>
              </a:spcBef>
              <a:spcAft>
                <a:spcPts val="0"/>
              </a:spcAft>
            </a:pPr>
            <a:r>
              <a:rPr sz="1400" b="0">
                <a:solidFill>
                  <a:srgbClr val="3C69FF"/>
                </a:solidFill>
                <a:latin typeface="ABC Oracle Medium"/>
              </a:rPr>
              <a:t>EXPERTISE</a:t>
            </a:r>
          </a:p>
        </p:txBody>
      </p:sp>
      <p:sp>
        <p:nvSpPr>
          <p:cNvPr id="40" name="TextBox 39"/>
          <p:cNvSpPr txBox="1"/>
          <p:nvPr/>
        </p:nvSpPr>
        <p:spPr>
          <a:xfrm>
            <a:off x="9601200" y="5385815"/>
            <a:ext cx="2084831" cy="530352"/>
          </a:xfrm>
          <a:prstGeom prst="rect">
            <a:avLst/>
          </a:prstGeom>
          <a:noFill/>
        </p:spPr>
        <p:txBody>
          <a:bodyPr wrap="square" lIns="0" tIns="0" rIns="0" bIns="0" anchor="t">
            <a:noAutofit/>
          </a:bodyPr>
          <a:lstStyle/>
          <a:p>
            <a:pPr algn="l">
              <a:lnSpc>
                <a:spcPct val="104000"/>
              </a:lnSpc>
              <a:spcBef>
                <a:spcPts val="0"/>
              </a:spcBef>
              <a:spcAft>
                <a:spcPts val="0"/>
              </a:spcAft>
            </a:pPr>
            <a:r>
              <a:rPr sz="1400" b="0" dirty="0">
                <a:solidFill>
                  <a:srgbClr val="151821"/>
                </a:solidFill>
                <a:latin typeface="ABC Oracle"/>
              </a:rPr>
              <a:t>Lifetime income</a:t>
            </a:r>
            <a:r>
              <a:rPr lang="en-AU" sz="1400" b="0" dirty="0">
                <a:solidFill>
                  <a:srgbClr val="151821"/>
                </a:solidFill>
                <a:latin typeface="ABC Oracle"/>
              </a:rPr>
              <a:t> pricing</a:t>
            </a:r>
            <a:r>
              <a:rPr sz="1400" b="0" dirty="0">
                <a:solidFill>
                  <a:srgbClr val="151821"/>
                </a:solidFill>
                <a:latin typeface="ABC Oracle"/>
              </a:rPr>
              <a:t> · longevity </a:t>
            </a:r>
            <a:r>
              <a:rPr lang="en-AU" sz="1400" b="0" dirty="0">
                <a:solidFill>
                  <a:srgbClr val="151821"/>
                </a:solidFill>
                <a:latin typeface="ABC Oracle"/>
              </a:rPr>
              <a:t>analytics</a:t>
            </a:r>
            <a:r>
              <a:rPr sz="1400" b="0" dirty="0">
                <a:solidFill>
                  <a:srgbClr val="151821"/>
                </a:solidFill>
                <a:latin typeface="ABC Oracle"/>
              </a:rPr>
              <a:t> · </a:t>
            </a:r>
            <a:r>
              <a:rPr lang="en-AU" sz="1400" b="0" dirty="0">
                <a:solidFill>
                  <a:srgbClr val="151821"/>
                </a:solidFill>
                <a:latin typeface="ABC Oracle"/>
              </a:rPr>
              <a:t>r</a:t>
            </a:r>
            <a:r>
              <a:rPr sz="1400" b="0" dirty="0" err="1">
                <a:solidFill>
                  <a:srgbClr val="151821"/>
                </a:solidFill>
                <a:latin typeface="ABC Oracle"/>
              </a:rPr>
              <a:t>etirement</a:t>
            </a:r>
            <a:r>
              <a:rPr lang="en-AU" sz="1400" b="0" dirty="0">
                <a:solidFill>
                  <a:srgbClr val="151821"/>
                </a:solidFill>
                <a:latin typeface="ABC Oracle"/>
              </a:rPr>
              <a:t> income</a:t>
            </a:r>
            <a:r>
              <a:rPr sz="1400" b="0" dirty="0">
                <a:solidFill>
                  <a:srgbClr val="151821"/>
                </a:solidFill>
                <a:latin typeface="ABC Oracle"/>
              </a:rPr>
              <a:t> strategy</a:t>
            </a:r>
          </a:p>
        </p:txBody>
      </p:sp>
      <p:sp>
        <p:nvSpPr>
          <p:cNvPr id="41" name="Rectangle 40"/>
          <p:cNvSpPr/>
          <p:nvPr/>
        </p:nvSpPr>
        <p:spPr>
          <a:xfrm>
            <a:off x="3858768" y="3547872"/>
            <a:ext cx="384048" cy="41148"/>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4370831" y="3474720"/>
            <a:ext cx="384048" cy="246888"/>
          </a:xfrm>
          <a:prstGeom prst="rect">
            <a:avLst/>
          </a:prstGeom>
          <a:noFill/>
        </p:spPr>
        <p:txBody>
          <a:bodyPr wrap="square" lIns="0" tIns="0" rIns="0" bIns="0" anchor="t">
            <a:noAutofit/>
          </a:bodyPr>
          <a:lstStyle/>
          <a:p>
            <a:pPr algn="l">
              <a:lnSpc>
                <a:spcPct val="100000"/>
              </a:lnSpc>
              <a:spcBef>
                <a:spcPts val="0"/>
              </a:spcBef>
              <a:spcAft>
                <a:spcPts val="0"/>
              </a:spcAft>
            </a:pPr>
            <a:r>
              <a:rPr sz="1400" b="0">
                <a:solidFill>
                  <a:srgbClr val="3C69FF"/>
                </a:solidFill>
                <a:latin typeface="ABC Oracle Medium"/>
              </a:rPr>
              <a:t>03</a:t>
            </a:r>
          </a:p>
        </p:txBody>
      </p:sp>
      <p:sp>
        <p:nvSpPr>
          <p:cNvPr id="43" name="TextBox 42"/>
          <p:cNvSpPr txBox="1"/>
          <p:nvPr/>
        </p:nvSpPr>
        <p:spPr>
          <a:xfrm>
            <a:off x="3858768" y="3767328"/>
            <a:ext cx="3566160" cy="310896"/>
          </a:xfrm>
          <a:prstGeom prst="rect">
            <a:avLst/>
          </a:prstGeom>
          <a:noFill/>
        </p:spPr>
        <p:txBody>
          <a:bodyPr wrap="square" lIns="0" tIns="0" rIns="0" bIns="0" anchor="t">
            <a:noAutofit/>
          </a:bodyPr>
          <a:lstStyle/>
          <a:p>
            <a:pPr algn="l">
              <a:lnSpc>
                <a:spcPct val="100000"/>
              </a:lnSpc>
              <a:spcBef>
                <a:spcPts val="0"/>
              </a:spcBef>
              <a:spcAft>
                <a:spcPts val="0"/>
              </a:spcAft>
            </a:pPr>
            <a:r>
              <a:rPr sz="1900" b="1">
                <a:solidFill>
                  <a:srgbClr val="151821"/>
                </a:solidFill>
                <a:latin typeface="ABC Oracle Medium"/>
              </a:rPr>
              <a:t>Dr Andrés Villegas</a:t>
            </a:r>
          </a:p>
        </p:txBody>
      </p:sp>
      <p:sp>
        <p:nvSpPr>
          <p:cNvPr id="44" name="TextBox 43"/>
          <p:cNvSpPr txBox="1"/>
          <p:nvPr/>
        </p:nvSpPr>
        <p:spPr>
          <a:xfrm>
            <a:off x="5431536" y="4206240"/>
            <a:ext cx="2057400" cy="822960"/>
          </a:xfrm>
          <a:prstGeom prst="rect">
            <a:avLst/>
          </a:prstGeom>
          <a:noFill/>
        </p:spPr>
        <p:txBody>
          <a:bodyPr wrap="square" lIns="0" tIns="0" rIns="0" bIns="0" anchor="t">
            <a:noAutofit/>
          </a:bodyPr>
          <a:lstStyle/>
          <a:p>
            <a:pPr>
              <a:lnSpc>
                <a:spcPct val="105000"/>
              </a:lnSpc>
            </a:pPr>
            <a:r>
              <a:rPr sz="1400" b="0" dirty="0">
                <a:solidFill>
                  <a:srgbClr val="596270"/>
                </a:solidFill>
                <a:latin typeface="ABC Oracle"/>
              </a:rPr>
              <a:t>Associate Professor
UNSW </a:t>
            </a:r>
            <a:r>
              <a:rPr lang="en-US" sz="1400" dirty="0">
                <a:solidFill>
                  <a:srgbClr val="596270"/>
                </a:solidFill>
                <a:latin typeface="ABC Oracle"/>
              </a:rPr>
              <a:t>Business School</a:t>
            </a:r>
            <a:endParaRPr sz="1400" b="0" dirty="0">
              <a:solidFill>
                <a:srgbClr val="596270"/>
              </a:solidFill>
              <a:latin typeface="ABC Oracle"/>
            </a:endParaRPr>
          </a:p>
        </p:txBody>
      </p:sp>
      <p:sp>
        <p:nvSpPr>
          <p:cNvPr id="45" name="TextBox 44"/>
          <p:cNvSpPr txBox="1"/>
          <p:nvPr/>
        </p:nvSpPr>
        <p:spPr>
          <a:xfrm>
            <a:off x="5431536" y="5139850"/>
            <a:ext cx="1254674" cy="117003"/>
          </a:xfrm>
          <a:prstGeom prst="rect">
            <a:avLst/>
          </a:prstGeom>
          <a:noFill/>
        </p:spPr>
        <p:txBody>
          <a:bodyPr wrap="square" lIns="0" tIns="0" rIns="0" bIns="0" anchor="t">
            <a:noAutofit/>
          </a:bodyPr>
          <a:lstStyle/>
          <a:p>
            <a:pPr algn="l">
              <a:lnSpc>
                <a:spcPct val="100000"/>
              </a:lnSpc>
              <a:spcBef>
                <a:spcPts val="0"/>
              </a:spcBef>
              <a:spcAft>
                <a:spcPts val="0"/>
              </a:spcAft>
            </a:pPr>
            <a:r>
              <a:rPr sz="1400" b="0">
                <a:solidFill>
                  <a:srgbClr val="3C69FF"/>
                </a:solidFill>
                <a:latin typeface="ABC Oracle Medium"/>
              </a:rPr>
              <a:t>EXPERTISE</a:t>
            </a:r>
          </a:p>
        </p:txBody>
      </p:sp>
      <p:sp>
        <p:nvSpPr>
          <p:cNvPr id="46" name="TextBox 45"/>
          <p:cNvSpPr txBox="1"/>
          <p:nvPr/>
        </p:nvSpPr>
        <p:spPr>
          <a:xfrm>
            <a:off x="5431536" y="5385816"/>
            <a:ext cx="2062420" cy="1083175"/>
          </a:xfrm>
          <a:prstGeom prst="rect">
            <a:avLst/>
          </a:prstGeom>
          <a:noFill/>
        </p:spPr>
        <p:txBody>
          <a:bodyPr wrap="square" lIns="0" tIns="0" rIns="0" bIns="0" anchor="t">
            <a:noAutofit/>
          </a:bodyPr>
          <a:lstStyle/>
          <a:p>
            <a:pPr>
              <a:lnSpc>
                <a:spcPct val="104000"/>
              </a:lnSpc>
            </a:pPr>
            <a:r>
              <a:rPr sz="1400" b="0" dirty="0">
                <a:solidFill>
                  <a:srgbClr val="151821"/>
                </a:solidFill>
                <a:latin typeface="ABC Oracle"/>
              </a:rPr>
              <a:t>Mortality modelling · longevity analytics · </a:t>
            </a:r>
            <a:r>
              <a:rPr lang="en-US" sz="1400" dirty="0">
                <a:solidFill>
                  <a:srgbClr val="151821"/>
                </a:solidFill>
                <a:latin typeface="ABC Oracle"/>
              </a:rPr>
              <a:t>retirement </a:t>
            </a:r>
            <a:r>
              <a:rPr lang="en-AU" sz="1400" dirty="0">
                <a:solidFill>
                  <a:srgbClr val="151821"/>
                </a:solidFill>
                <a:latin typeface="ABC Oracle"/>
              </a:rPr>
              <a:t>income products</a:t>
            </a:r>
            <a:endParaRPr lang="en-US" dirty="0"/>
          </a:p>
          <a:p>
            <a:pPr>
              <a:lnSpc>
                <a:spcPct val="104000"/>
              </a:lnSpc>
            </a:pPr>
            <a:endParaRPr lang="en-AU" sz="1400" b="0" dirty="0">
              <a:solidFill>
                <a:srgbClr val="151821"/>
              </a:solidFill>
              <a:latin typeface="ABC Oracle"/>
            </a:endParaRPr>
          </a:p>
        </p:txBody>
      </p:sp>
      <p:sp>
        <p:nvSpPr>
          <p:cNvPr id="47" name="Rectangle 46"/>
          <p:cNvSpPr/>
          <p:nvPr/>
        </p:nvSpPr>
        <p:spPr>
          <a:xfrm>
            <a:off x="8028431" y="658368"/>
            <a:ext cx="384048" cy="41148"/>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8540496" y="585216"/>
            <a:ext cx="384048" cy="246888"/>
          </a:xfrm>
          <a:prstGeom prst="rect">
            <a:avLst/>
          </a:prstGeom>
          <a:noFill/>
        </p:spPr>
        <p:txBody>
          <a:bodyPr wrap="square" lIns="0" tIns="0" rIns="0" bIns="0" anchor="t">
            <a:noAutofit/>
          </a:bodyPr>
          <a:lstStyle/>
          <a:p>
            <a:pPr algn="l">
              <a:lnSpc>
                <a:spcPct val="100000"/>
              </a:lnSpc>
              <a:spcBef>
                <a:spcPts val="0"/>
              </a:spcBef>
              <a:spcAft>
                <a:spcPts val="0"/>
              </a:spcAft>
            </a:pPr>
            <a:r>
              <a:rPr lang="en-AU" sz="1400" b="0">
                <a:solidFill>
                  <a:srgbClr val="3C69FF"/>
                </a:solidFill>
                <a:latin typeface="ABC Oracle Medium"/>
              </a:rPr>
              <a:t>02</a:t>
            </a:r>
            <a:endParaRPr sz="1400" b="0">
              <a:solidFill>
                <a:srgbClr val="3C69FF"/>
              </a:solidFill>
              <a:latin typeface="ABC Oracle Medium"/>
            </a:endParaRPr>
          </a:p>
        </p:txBody>
      </p:sp>
      <p:sp>
        <p:nvSpPr>
          <p:cNvPr id="49" name="TextBox 48"/>
          <p:cNvSpPr txBox="1"/>
          <p:nvPr/>
        </p:nvSpPr>
        <p:spPr>
          <a:xfrm>
            <a:off x="8028431" y="877824"/>
            <a:ext cx="3566160" cy="310896"/>
          </a:xfrm>
          <a:prstGeom prst="rect">
            <a:avLst/>
          </a:prstGeom>
          <a:noFill/>
        </p:spPr>
        <p:txBody>
          <a:bodyPr wrap="square" lIns="0" tIns="0" rIns="0" bIns="0" anchor="t">
            <a:noAutofit/>
          </a:bodyPr>
          <a:lstStyle/>
          <a:p>
            <a:pPr algn="l">
              <a:lnSpc>
                <a:spcPct val="100000"/>
              </a:lnSpc>
              <a:spcBef>
                <a:spcPts val="0"/>
              </a:spcBef>
              <a:spcAft>
                <a:spcPts val="0"/>
              </a:spcAft>
            </a:pPr>
            <a:r>
              <a:rPr sz="1900" b="1">
                <a:solidFill>
                  <a:srgbClr val="151821"/>
                </a:solidFill>
                <a:latin typeface="ABC Oracle Medium"/>
              </a:rPr>
              <a:t>Dr Francis KC Hui</a:t>
            </a:r>
          </a:p>
        </p:txBody>
      </p:sp>
      <p:sp>
        <p:nvSpPr>
          <p:cNvPr id="50" name="TextBox 49"/>
          <p:cNvSpPr txBox="1"/>
          <p:nvPr/>
        </p:nvSpPr>
        <p:spPr>
          <a:xfrm>
            <a:off x="9601199" y="1316736"/>
            <a:ext cx="2315497" cy="822960"/>
          </a:xfrm>
          <a:prstGeom prst="rect">
            <a:avLst/>
          </a:prstGeom>
          <a:noFill/>
        </p:spPr>
        <p:txBody>
          <a:bodyPr wrap="square" lIns="0" tIns="0" rIns="0" bIns="0" anchor="t">
            <a:noAutofit/>
          </a:bodyPr>
          <a:lstStyle/>
          <a:p>
            <a:pPr algn="l">
              <a:lnSpc>
                <a:spcPct val="105000"/>
              </a:lnSpc>
              <a:spcBef>
                <a:spcPts val="0"/>
              </a:spcBef>
              <a:spcAft>
                <a:spcPts val="0"/>
              </a:spcAft>
            </a:pPr>
            <a:r>
              <a:rPr sz="1400" b="0" dirty="0">
                <a:solidFill>
                  <a:srgbClr val="596270"/>
                </a:solidFill>
                <a:latin typeface="ABC Oracle"/>
              </a:rPr>
              <a:t>Associate Professor of Statistics
Australian National University</a:t>
            </a:r>
          </a:p>
        </p:txBody>
      </p:sp>
      <p:sp>
        <p:nvSpPr>
          <p:cNvPr id="51" name="TextBox 50"/>
          <p:cNvSpPr txBox="1"/>
          <p:nvPr/>
        </p:nvSpPr>
        <p:spPr>
          <a:xfrm>
            <a:off x="9601200" y="2231136"/>
            <a:ext cx="1280288" cy="206650"/>
          </a:xfrm>
          <a:prstGeom prst="rect">
            <a:avLst/>
          </a:prstGeom>
          <a:noFill/>
        </p:spPr>
        <p:txBody>
          <a:bodyPr wrap="square" lIns="0" tIns="0" rIns="0" bIns="0" anchor="t">
            <a:noAutofit/>
          </a:bodyPr>
          <a:lstStyle/>
          <a:p>
            <a:pPr algn="l">
              <a:lnSpc>
                <a:spcPct val="100000"/>
              </a:lnSpc>
              <a:spcBef>
                <a:spcPts val="0"/>
              </a:spcBef>
              <a:spcAft>
                <a:spcPts val="0"/>
              </a:spcAft>
            </a:pPr>
            <a:r>
              <a:rPr sz="1400" b="0">
                <a:solidFill>
                  <a:srgbClr val="3C69FF"/>
                </a:solidFill>
                <a:latin typeface="ABC Oracle Medium"/>
              </a:rPr>
              <a:t>EXPERTISE</a:t>
            </a:r>
          </a:p>
        </p:txBody>
      </p:sp>
      <p:sp>
        <p:nvSpPr>
          <p:cNvPr id="52" name="TextBox 51"/>
          <p:cNvSpPr txBox="1"/>
          <p:nvPr/>
        </p:nvSpPr>
        <p:spPr>
          <a:xfrm>
            <a:off x="9601200" y="2496312"/>
            <a:ext cx="2084831" cy="530352"/>
          </a:xfrm>
          <a:prstGeom prst="rect">
            <a:avLst/>
          </a:prstGeom>
          <a:noFill/>
        </p:spPr>
        <p:txBody>
          <a:bodyPr wrap="square" lIns="0" tIns="0" rIns="0" bIns="0" anchor="t">
            <a:noAutofit/>
          </a:bodyPr>
          <a:lstStyle/>
          <a:p>
            <a:pPr algn="l">
              <a:lnSpc>
                <a:spcPct val="104000"/>
              </a:lnSpc>
              <a:spcBef>
                <a:spcPts val="0"/>
              </a:spcBef>
              <a:spcAft>
                <a:spcPts val="0"/>
              </a:spcAft>
            </a:pPr>
            <a:r>
              <a:rPr sz="1400" b="0" dirty="0">
                <a:solidFill>
                  <a:srgbClr val="151821"/>
                </a:solidFill>
                <a:latin typeface="ABC Oracle"/>
              </a:rPr>
              <a:t>Statistical inference · </a:t>
            </a:r>
            <a:r>
              <a:rPr sz="1400" b="0" dirty="0" err="1">
                <a:solidFill>
                  <a:srgbClr val="151821"/>
                </a:solidFill>
                <a:latin typeface="ABC Oracle"/>
              </a:rPr>
              <a:t>spatio</a:t>
            </a:r>
            <a:r>
              <a:rPr sz="1400" b="0" dirty="0">
                <a:solidFill>
                  <a:srgbClr val="151821"/>
                </a:solidFill>
                <a:latin typeface="ABC Oracle"/>
              </a:rPr>
              <a:t>-temporal analysis · mortality</a:t>
            </a:r>
            <a:r>
              <a:rPr lang="en-AU" sz="1400" b="0" dirty="0">
                <a:solidFill>
                  <a:srgbClr val="151821"/>
                </a:solidFill>
                <a:latin typeface="ABC Oracle"/>
              </a:rPr>
              <a:t> modelling</a:t>
            </a:r>
            <a:endParaRPr sz="1400" b="0" dirty="0">
              <a:solidFill>
                <a:srgbClr val="151821"/>
              </a:solidFill>
              <a:latin typeface="ABC Oracle"/>
            </a:endParaRPr>
          </a:p>
        </p:txBody>
      </p:sp>
      <p:sp>
        <p:nvSpPr>
          <p:cNvPr id="53" name="Rectangle 52"/>
          <p:cNvSpPr/>
          <p:nvPr/>
        </p:nvSpPr>
        <p:spPr>
          <a:xfrm>
            <a:off x="3858768" y="6217920"/>
            <a:ext cx="438912" cy="4572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262280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530352" y="310896"/>
            <a:ext cx="566928" cy="54864"/>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429768"/>
            <a:ext cx="3840480"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596270"/>
                </a:solidFill>
                <a:latin typeface="ABC Oracle Medium"/>
              </a:rPr>
              <a:t>WHY SEGMENTATION MATTERS</a:t>
            </a:r>
          </a:p>
        </p:txBody>
      </p:sp>
      <p:sp>
        <p:nvSpPr>
          <p:cNvPr id="4" name="TextBox 3"/>
          <p:cNvSpPr txBox="1"/>
          <p:nvPr/>
        </p:nvSpPr>
        <p:spPr>
          <a:xfrm>
            <a:off x="530352" y="781253"/>
            <a:ext cx="11465224" cy="430887"/>
          </a:xfrm>
          <a:prstGeom prst="rect">
            <a:avLst/>
          </a:prstGeom>
          <a:noFill/>
        </p:spPr>
        <p:txBody>
          <a:bodyPr wrap="square" lIns="0" tIns="0" rIns="0" bIns="0" anchor="ctr">
            <a:spAutoFit/>
          </a:bodyPr>
          <a:lstStyle/>
          <a:p>
            <a:pPr algn="l">
              <a:lnSpc>
                <a:spcPct val="100000"/>
              </a:lnSpc>
              <a:spcBef>
                <a:spcPts val="0"/>
              </a:spcBef>
              <a:spcAft>
                <a:spcPts val="0"/>
              </a:spcAft>
            </a:pPr>
            <a:r>
              <a:rPr lang="en-US" sz="2800" b="0" dirty="0">
                <a:solidFill>
                  <a:srgbClr val="151821"/>
                </a:solidFill>
                <a:latin typeface="ABC Oracle Medium"/>
              </a:rPr>
              <a:t>Socioeconomic context expands the life table from 2 factors to 6</a:t>
            </a:r>
          </a:p>
        </p:txBody>
      </p:sp>
      <p:sp>
        <p:nvSpPr>
          <p:cNvPr id="5" name="Rectangle 4"/>
          <p:cNvSpPr/>
          <p:nvPr/>
        </p:nvSpPr>
        <p:spPr>
          <a:xfrm>
            <a:off x="530352" y="1399032"/>
            <a:ext cx="11109960"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a:spLocks/>
          </p:cNvSpPr>
          <p:nvPr/>
        </p:nvSpPr>
        <p:spPr>
          <a:xfrm>
            <a:off x="658368" y="1755648"/>
            <a:ext cx="4069080" cy="41148"/>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7" name="TextBox 6"/>
          <p:cNvSpPr txBox="1"/>
          <p:nvPr/>
        </p:nvSpPr>
        <p:spPr>
          <a:xfrm>
            <a:off x="658368" y="1901952"/>
            <a:ext cx="3291840"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596270"/>
                </a:solidFill>
                <a:latin typeface="ABC Oracle Medium"/>
              </a:rPr>
              <a:t>STANDARD LIFE TABLE</a:t>
            </a:r>
          </a:p>
        </p:txBody>
      </p:sp>
      <p:sp>
        <p:nvSpPr>
          <p:cNvPr id="8" name="TextBox 7"/>
          <p:cNvSpPr txBox="1"/>
          <p:nvPr/>
        </p:nvSpPr>
        <p:spPr>
          <a:xfrm>
            <a:off x="658368" y="2198346"/>
            <a:ext cx="1188720" cy="1107996"/>
          </a:xfrm>
          <a:prstGeom prst="rect">
            <a:avLst/>
          </a:prstGeom>
          <a:noFill/>
        </p:spPr>
        <p:txBody>
          <a:bodyPr wrap="square" lIns="0" tIns="0" rIns="0" bIns="0" anchor="ctr">
            <a:spAutoFit/>
          </a:bodyPr>
          <a:lstStyle/>
          <a:p>
            <a:pPr algn="l">
              <a:lnSpc>
                <a:spcPct val="100000"/>
              </a:lnSpc>
              <a:spcBef>
                <a:spcPts val="0"/>
              </a:spcBef>
              <a:spcAft>
                <a:spcPts val="0"/>
              </a:spcAft>
            </a:pPr>
            <a:r>
              <a:rPr lang="en-AU" sz="7200" b="0">
                <a:solidFill>
                  <a:srgbClr val="3C69FF"/>
                </a:solidFill>
                <a:latin typeface="ABC Oracle Medium"/>
              </a:rPr>
              <a:t>2</a:t>
            </a:r>
          </a:p>
        </p:txBody>
      </p:sp>
      <p:sp>
        <p:nvSpPr>
          <p:cNvPr id="9" name="TextBox 8"/>
          <p:cNvSpPr txBox="1">
            <a:spLocks/>
          </p:cNvSpPr>
          <p:nvPr/>
        </p:nvSpPr>
        <p:spPr>
          <a:xfrm>
            <a:off x="1828800" y="2596896"/>
            <a:ext cx="1371600" cy="276999"/>
          </a:xfrm>
          <a:prstGeom prst="rect">
            <a:avLst/>
          </a:prstGeom>
          <a:noFill/>
        </p:spPr>
        <p:txBody>
          <a:bodyPr wrap="square" lIns="0" tIns="0" rIns="0" bIns="0" anchor="t">
            <a:spAutoFit/>
          </a:bodyPr>
          <a:lstStyle/>
          <a:p>
            <a:pPr algn="l">
              <a:lnSpc>
                <a:spcPct val="100000"/>
              </a:lnSpc>
              <a:spcBef>
                <a:spcPts val="0"/>
              </a:spcBef>
              <a:spcAft>
                <a:spcPts val="0"/>
              </a:spcAft>
            </a:pPr>
            <a:r>
              <a:rPr lang="en-AU" sz="1800" b="1">
                <a:solidFill>
                  <a:srgbClr val="244BD8"/>
                </a:solidFill>
                <a:latin typeface="ABC Oracle Medium"/>
              </a:rPr>
              <a:t>FACTORS</a:t>
            </a:r>
          </a:p>
        </p:txBody>
      </p:sp>
      <p:sp>
        <p:nvSpPr>
          <p:cNvPr id="10" name="TextBox 9"/>
          <p:cNvSpPr txBox="1">
            <a:spLocks/>
          </p:cNvSpPr>
          <p:nvPr/>
        </p:nvSpPr>
        <p:spPr>
          <a:xfrm>
            <a:off x="658368" y="3575304"/>
            <a:ext cx="365760" cy="256032"/>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3C69FF"/>
                </a:solidFill>
                <a:latin typeface="ABC Oracle Medium"/>
              </a:rPr>
              <a:t>01</a:t>
            </a:r>
          </a:p>
        </p:txBody>
      </p:sp>
      <p:sp>
        <p:nvSpPr>
          <p:cNvPr id="11" name="TextBox 10"/>
          <p:cNvSpPr txBox="1"/>
          <p:nvPr/>
        </p:nvSpPr>
        <p:spPr>
          <a:xfrm>
            <a:off x="1152144" y="3536942"/>
            <a:ext cx="2606040" cy="369332"/>
          </a:xfrm>
          <a:prstGeom prst="rect">
            <a:avLst/>
          </a:prstGeom>
          <a:noFill/>
        </p:spPr>
        <p:txBody>
          <a:bodyPr wrap="square" lIns="0" tIns="0" rIns="0" bIns="0" anchor="ctr">
            <a:spAutoFit/>
          </a:bodyPr>
          <a:lstStyle/>
          <a:p>
            <a:pPr algn="l">
              <a:lnSpc>
                <a:spcPct val="100000"/>
              </a:lnSpc>
              <a:spcBef>
                <a:spcPts val="0"/>
              </a:spcBef>
              <a:spcAft>
                <a:spcPts val="0"/>
              </a:spcAft>
            </a:pPr>
            <a:r>
              <a:rPr lang="en-AU" sz="2400" b="1">
                <a:solidFill>
                  <a:srgbClr val="151821"/>
                </a:solidFill>
                <a:latin typeface="ABC Oracle Medium"/>
              </a:rPr>
              <a:t>Age</a:t>
            </a:r>
          </a:p>
        </p:txBody>
      </p:sp>
      <p:sp>
        <p:nvSpPr>
          <p:cNvPr id="12" name="Rectangle 11"/>
          <p:cNvSpPr>
            <a:spLocks/>
          </p:cNvSpPr>
          <p:nvPr/>
        </p:nvSpPr>
        <p:spPr>
          <a:xfrm>
            <a:off x="658368" y="4023360"/>
            <a:ext cx="3749039"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3" name="TextBox 12"/>
          <p:cNvSpPr txBox="1">
            <a:spLocks/>
          </p:cNvSpPr>
          <p:nvPr/>
        </p:nvSpPr>
        <p:spPr>
          <a:xfrm>
            <a:off x="658368" y="4498848"/>
            <a:ext cx="365760" cy="256032"/>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3C69FF"/>
                </a:solidFill>
                <a:latin typeface="ABC Oracle Medium"/>
              </a:rPr>
              <a:t>02</a:t>
            </a:r>
          </a:p>
        </p:txBody>
      </p:sp>
      <p:sp>
        <p:nvSpPr>
          <p:cNvPr id="14" name="TextBox 13"/>
          <p:cNvSpPr txBox="1"/>
          <p:nvPr/>
        </p:nvSpPr>
        <p:spPr>
          <a:xfrm>
            <a:off x="1152144" y="4460486"/>
            <a:ext cx="2606040" cy="369332"/>
          </a:xfrm>
          <a:prstGeom prst="rect">
            <a:avLst/>
          </a:prstGeom>
          <a:noFill/>
        </p:spPr>
        <p:txBody>
          <a:bodyPr wrap="square" lIns="0" tIns="0" rIns="0" bIns="0" anchor="ctr">
            <a:spAutoFit/>
          </a:bodyPr>
          <a:lstStyle/>
          <a:p>
            <a:pPr algn="l">
              <a:lnSpc>
                <a:spcPct val="100000"/>
              </a:lnSpc>
              <a:spcBef>
                <a:spcPts val="0"/>
              </a:spcBef>
              <a:spcAft>
                <a:spcPts val="0"/>
              </a:spcAft>
            </a:pPr>
            <a:r>
              <a:rPr lang="en-AU" sz="2400" b="1">
                <a:solidFill>
                  <a:srgbClr val="151821"/>
                </a:solidFill>
                <a:latin typeface="ABC Oracle Medium"/>
              </a:rPr>
              <a:t>Gender</a:t>
            </a:r>
          </a:p>
        </p:txBody>
      </p:sp>
      <p:sp>
        <p:nvSpPr>
          <p:cNvPr id="15" name="Rectangle 14"/>
          <p:cNvSpPr>
            <a:spLocks/>
          </p:cNvSpPr>
          <p:nvPr/>
        </p:nvSpPr>
        <p:spPr>
          <a:xfrm>
            <a:off x="658368" y="4946904"/>
            <a:ext cx="3749039"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6" name="Chevron 15"/>
          <p:cNvSpPr>
            <a:spLocks/>
          </p:cNvSpPr>
          <p:nvPr/>
        </p:nvSpPr>
        <p:spPr>
          <a:xfrm>
            <a:off x="4626864" y="2926080"/>
            <a:ext cx="1298448" cy="676656"/>
          </a:xfrm>
          <a:prstGeom prst="chevron">
            <a:avLst/>
          </a:prstGeom>
          <a:solidFill>
            <a:srgbClr val="244B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7" name="TextBox 16"/>
          <p:cNvSpPr txBox="1">
            <a:spLocks/>
          </p:cNvSpPr>
          <p:nvPr/>
        </p:nvSpPr>
        <p:spPr>
          <a:xfrm>
            <a:off x="4343400" y="3749039"/>
            <a:ext cx="1874519" cy="841248"/>
          </a:xfrm>
          <a:prstGeom prst="rect">
            <a:avLst/>
          </a:prstGeom>
          <a:noFill/>
        </p:spPr>
        <p:txBody>
          <a:bodyPr wrap="square" lIns="0" tIns="0" rIns="0" bIns="0" anchor="t">
            <a:spAutoFit/>
          </a:bodyPr>
          <a:lstStyle/>
          <a:p>
            <a:pPr algn="ctr">
              <a:lnSpc>
                <a:spcPct val="100000"/>
              </a:lnSpc>
              <a:spcBef>
                <a:spcPts val="0"/>
              </a:spcBef>
              <a:spcAft>
                <a:spcPts val="0"/>
              </a:spcAft>
            </a:pPr>
            <a:r>
              <a:rPr lang="en-AU" sz="1300" b="1">
                <a:solidFill>
                  <a:srgbClr val="244BD8"/>
                </a:solidFill>
                <a:latin typeface="ABC Oracle Medium"/>
              </a:rPr>
              <a:t>ADD 4
SOCIOECONOMIC
FACTORS</a:t>
            </a:r>
          </a:p>
        </p:txBody>
      </p:sp>
      <p:sp>
        <p:nvSpPr>
          <p:cNvPr id="18" name="Rectangle 17"/>
          <p:cNvSpPr>
            <a:spLocks/>
          </p:cNvSpPr>
          <p:nvPr/>
        </p:nvSpPr>
        <p:spPr>
          <a:xfrm>
            <a:off x="6089904" y="1755648"/>
            <a:ext cx="5440680" cy="423367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9" name="TextBox 18"/>
          <p:cNvSpPr txBox="1"/>
          <p:nvPr/>
        </p:nvSpPr>
        <p:spPr>
          <a:xfrm>
            <a:off x="6483096" y="1975104"/>
            <a:ext cx="4526280"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DCE6FF"/>
                </a:solidFill>
                <a:latin typeface="ABC Oracle Medium"/>
              </a:rPr>
              <a:t>SOCIOECONOMIC LIFE TABLE</a:t>
            </a:r>
          </a:p>
        </p:txBody>
      </p:sp>
      <p:sp>
        <p:nvSpPr>
          <p:cNvPr id="20" name="TextBox 19"/>
          <p:cNvSpPr txBox="1"/>
          <p:nvPr/>
        </p:nvSpPr>
        <p:spPr>
          <a:xfrm>
            <a:off x="6483096" y="2244066"/>
            <a:ext cx="1143000" cy="1107996"/>
          </a:xfrm>
          <a:prstGeom prst="rect">
            <a:avLst/>
          </a:prstGeom>
          <a:noFill/>
        </p:spPr>
        <p:txBody>
          <a:bodyPr wrap="square" lIns="0" tIns="0" rIns="0" bIns="0" anchor="ctr">
            <a:spAutoFit/>
          </a:bodyPr>
          <a:lstStyle/>
          <a:p>
            <a:pPr algn="l">
              <a:lnSpc>
                <a:spcPct val="100000"/>
              </a:lnSpc>
              <a:spcBef>
                <a:spcPts val="0"/>
              </a:spcBef>
              <a:spcAft>
                <a:spcPts val="0"/>
              </a:spcAft>
            </a:pPr>
            <a:r>
              <a:rPr lang="en-AU" sz="7200" b="0">
                <a:solidFill>
                  <a:srgbClr val="FFFFFF"/>
                </a:solidFill>
                <a:latin typeface="ABC Oracle Medium"/>
              </a:rPr>
              <a:t>6</a:t>
            </a:r>
          </a:p>
        </p:txBody>
      </p:sp>
      <p:sp>
        <p:nvSpPr>
          <p:cNvPr id="21" name="TextBox 20"/>
          <p:cNvSpPr txBox="1"/>
          <p:nvPr/>
        </p:nvSpPr>
        <p:spPr>
          <a:xfrm>
            <a:off x="7580375" y="2642616"/>
            <a:ext cx="1325880" cy="276999"/>
          </a:xfrm>
          <a:prstGeom prst="rect">
            <a:avLst/>
          </a:prstGeom>
          <a:noFill/>
        </p:spPr>
        <p:txBody>
          <a:bodyPr wrap="square" lIns="0" tIns="0" rIns="0" bIns="0" anchor="t">
            <a:spAutoFit/>
          </a:bodyPr>
          <a:lstStyle/>
          <a:p>
            <a:pPr algn="l">
              <a:lnSpc>
                <a:spcPct val="100000"/>
              </a:lnSpc>
              <a:spcBef>
                <a:spcPts val="0"/>
              </a:spcBef>
              <a:spcAft>
                <a:spcPts val="0"/>
              </a:spcAft>
            </a:pPr>
            <a:r>
              <a:rPr lang="en-AU" sz="1800" b="1">
                <a:solidFill>
                  <a:srgbClr val="FFFFFF"/>
                </a:solidFill>
                <a:latin typeface="ABC Oracle Medium"/>
              </a:rPr>
              <a:t>FACTORS</a:t>
            </a:r>
          </a:p>
        </p:txBody>
      </p:sp>
      <p:sp>
        <p:nvSpPr>
          <p:cNvPr id="22" name="TextBox 21"/>
          <p:cNvSpPr txBox="1">
            <a:spLocks/>
          </p:cNvSpPr>
          <p:nvPr/>
        </p:nvSpPr>
        <p:spPr>
          <a:xfrm>
            <a:off x="6501384" y="3429000"/>
            <a:ext cx="347472"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DCE6FF"/>
                </a:solidFill>
                <a:latin typeface="ABC Oracle Medium"/>
              </a:rPr>
              <a:t>01</a:t>
            </a:r>
          </a:p>
        </p:txBody>
      </p:sp>
      <p:sp>
        <p:nvSpPr>
          <p:cNvPr id="23" name="TextBox 22"/>
          <p:cNvSpPr txBox="1"/>
          <p:nvPr/>
        </p:nvSpPr>
        <p:spPr>
          <a:xfrm>
            <a:off x="6976872" y="3419966"/>
            <a:ext cx="1847088" cy="292388"/>
          </a:xfrm>
          <a:prstGeom prst="rect">
            <a:avLst/>
          </a:prstGeom>
          <a:noFill/>
        </p:spPr>
        <p:txBody>
          <a:bodyPr wrap="square" lIns="0" tIns="0" rIns="0" bIns="0" anchor="ctr">
            <a:spAutoFit/>
          </a:bodyPr>
          <a:lstStyle/>
          <a:p>
            <a:pPr algn="l">
              <a:lnSpc>
                <a:spcPct val="100000"/>
              </a:lnSpc>
              <a:spcBef>
                <a:spcPts val="0"/>
              </a:spcBef>
              <a:spcAft>
                <a:spcPts val="0"/>
              </a:spcAft>
            </a:pPr>
            <a:r>
              <a:rPr lang="en-AU" sz="1900" b="0">
                <a:solidFill>
                  <a:srgbClr val="FFFFFF"/>
                </a:solidFill>
                <a:latin typeface="ABC Oracle"/>
              </a:rPr>
              <a:t>Age</a:t>
            </a:r>
          </a:p>
        </p:txBody>
      </p:sp>
      <p:sp>
        <p:nvSpPr>
          <p:cNvPr id="24" name="Rectangle 23"/>
          <p:cNvSpPr>
            <a:spLocks/>
          </p:cNvSpPr>
          <p:nvPr/>
        </p:nvSpPr>
        <p:spPr>
          <a:xfrm>
            <a:off x="6501384" y="3813048"/>
            <a:ext cx="2066543"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5" name="TextBox 24"/>
          <p:cNvSpPr txBox="1">
            <a:spLocks/>
          </p:cNvSpPr>
          <p:nvPr/>
        </p:nvSpPr>
        <p:spPr>
          <a:xfrm>
            <a:off x="9015984" y="3429000"/>
            <a:ext cx="347472"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DCE6FF"/>
                </a:solidFill>
                <a:latin typeface="ABC Oracle Medium"/>
              </a:rPr>
              <a:t>02</a:t>
            </a:r>
          </a:p>
        </p:txBody>
      </p:sp>
      <p:sp>
        <p:nvSpPr>
          <p:cNvPr id="26" name="TextBox 25"/>
          <p:cNvSpPr txBox="1"/>
          <p:nvPr/>
        </p:nvSpPr>
        <p:spPr>
          <a:xfrm>
            <a:off x="9491472" y="3419966"/>
            <a:ext cx="1847088" cy="292388"/>
          </a:xfrm>
          <a:prstGeom prst="rect">
            <a:avLst/>
          </a:prstGeom>
          <a:noFill/>
        </p:spPr>
        <p:txBody>
          <a:bodyPr wrap="square" lIns="0" tIns="0" rIns="0" bIns="0" anchor="ctr">
            <a:spAutoFit/>
          </a:bodyPr>
          <a:lstStyle/>
          <a:p>
            <a:pPr algn="l">
              <a:lnSpc>
                <a:spcPct val="100000"/>
              </a:lnSpc>
              <a:spcBef>
                <a:spcPts val="0"/>
              </a:spcBef>
              <a:spcAft>
                <a:spcPts val="0"/>
              </a:spcAft>
            </a:pPr>
            <a:r>
              <a:rPr lang="en-AU" sz="1900" b="0">
                <a:solidFill>
                  <a:srgbClr val="FFFFFF"/>
                </a:solidFill>
                <a:latin typeface="ABC Oracle"/>
              </a:rPr>
              <a:t>Gender</a:t>
            </a:r>
          </a:p>
        </p:txBody>
      </p:sp>
      <p:sp>
        <p:nvSpPr>
          <p:cNvPr id="27" name="Rectangle 26"/>
          <p:cNvSpPr>
            <a:spLocks/>
          </p:cNvSpPr>
          <p:nvPr/>
        </p:nvSpPr>
        <p:spPr>
          <a:xfrm>
            <a:off x="9015984" y="3813048"/>
            <a:ext cx="2066543"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8" name="TextBox 27"/>
          <p:cNvSpPr txBox="1">
            <a:spLocks/>
          </p:cNvSpPr>
          <p:nvPr/>
        </p:nvSpPr>
        <p:spPr>
          <a:xfrm>
            <a:off x="6501384" y="4169663"/>
            <a:ext cx="347472"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DCE6FF"/>
                </a:solidFill>
                <a:latin typeface="ABC Oracle Medium"/>
              </a:rPr>
              <a:t>03</a:t>
            </a:r>
          </a:p>
        </p:txBody>
      </p:sp>
      <p:sp>
        <p:nvSpPr>
          <p:cNvPr id="29" name="TextBox 28"/>
          <p:cNvSpPr txBox="1"/>
          <p:nvPr/>
        </p:nvSpPr>
        <p:spPr>
          <a:xfrm>
            <a:off x="6976872" y="4160630"/>
            <a:ext cx="1847088" cy="292388"/>
          </a:xfrm>
          <a:prstGeom prst="rect">
            <a:avLst/>
          </a:prstGeom>
          <a:noFill/>
        </p:spPr>
        <p:txBody>
          <a:bodyPr wrap="square" lIns="0" tIns="0" rIns="0" bIns="0" anchor="ctr">
            <a:spAutoFit/>
          </a:bodyPr>
          <a:lstStyle/>
          <a:p>
            <a:pPr algn="l">
              <a:lnSpc>
                <a:spcPct val="100000"/>
              </a:lnSpc>
              <a:spcBef>
                <a:spcPts val="0"/>
              </a:spcBef>
              <a:spcAft>
                <a:spcPts val="0"/>
              </a:spcAft>
            </a:pPr>
            <a:r>
              <a:rPr lang="en-AU" sz="1900" b="0">
                <a:solidFill>
                  <a:srgbClr val="FFFFFF"/>
                </a:solidFill>
                <a:latin typeface="ABC Oracle"/>
              </a:rPr>
              <a:t>IRSAD</a:t>
            </a:r>
          </a:p>
        </p:txBody>
      </p:sp>
      <p:sp>
        <p:nvSpPr>
          <p:cNvPr id="30" name="Rectangle 29"/>
          <p:cNvSpPr>
            <a:spLocks/>
          </p:cNvSpPr>
          <p:nvPr/>
        </p:nvSpPr>
        <p:spPr>
          <a:xfrm>
            <a:off x="6501384" y="4553712"/>
            <a:ext cx="2066543"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1" name="TextBox 30"/>
          <p:cNvSpPr txBox="1">
            <a:spLocks/>
          </p:cNvSpPr>
          <p:nvPr/>
        </p:nvSpPr>
        <p:spPr>
          <a:xfrm>
            <a:off x="9015984" y="4169663"/>
            <a:ext cx="347472"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DCE6FF"/>
                </a:solidFill>
                <a:latin typeface="ABC Oracle Medium"/>
              </a:rPr>
              <a:t>04</a:t>
            </a:r>
          </a:p>
        </p:txBody>
      </p:sp>
      <p:sp>
        <p:nvSpPr>
          <p:cNvPr id="32" name="TextBox 31"/>
          <p:cNvSpPr txBox="1"/>
          <p:nvPr/>
        </p:nvSpPr>
        <p:spPr>
          <a:xfrm>
            <a:off x="9491472" y="4160630"/>
            <a:ext cx="1847088" cy="292388"/>
          </a:xfrm>
          <a:prstGeom prst="rect">
            <a:avLst/>
          </a:prstGeom>
          <a:noFill/>
        </p:spPr>
        <p:txBody>
          <a:bodyPr wrap="square" lIns="0" tIns="0" rIns="0" bIns="0" anchor="ctr">
            <a:spAutoFit/>
          </a:bodyPr>
          <a:lstStyle/>
          <a:p>
            <a:pPr algn="l">
              <a:lnSpc>
                <a:spcPct val="100000"/>
              </a:lnSpc>
              <a:spcBef>
                <a:spcPts val="0"/>
              </a:spcBef>
              <a:spcAft>
                <a:spcPts val="0"/>
              </a:spcAft>
            </a:pPr>
            <a:r>
              <a:rPr lang="en-AU" sz="1900" b="0">
                <a:solidFill>
                  <a:srgbClr val="FFFFFF"/>
                </a:solidFill>
                <a:latin typeface="ABC Oracle"/>
              </a:rPr>
              <a:t>Marital status</a:t>
            </a:r>
          </a:p>
        </p:txBody>
      </p:sp>
      <p:sp>
        <p:nvSpPr>
          <p:cNvPr id="33" name="Rectangle 32"/>
          <p:cNvSpPr>
            <a:spLocks/>
          </p:cNvSpPr>
          <p:nvPr/>
        </p:nvSpPr>
        <p:spPr>
          <a:xfrm>
            <a:off x="9015984" y="4553712"/>
            <a:ext cx="2066543"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4" name="TextBox 33"/>
          <p:cNvSpPr txBox="1">
            <a:spLocks/>
          </p:cNvSpPr>
          <p:nvPr/>
        </p:nvSpPr>
        <p:spPr>
          <a:xfrm>
            <a:off x="6501384" y="4910328"/>
            <a:ext cx="347472"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DCE6FF"/>
                </a:solidFill>
                <a:latin typeface="ABC Oracle Medium"/>
              </a:rPr>
              <a:t>05</a:t>
            </a:r>
          </a:p>
        </p:txBody>
      </p:sp>
      <p:sp>
        <p:nvSpPr>
          <p:cNvPr id="35" name="TextBox 34"/>
          <p:cNvSpPr txBox="1"/>
          <p:nvPr/>
        </p:nvSpPr>
        <p:spPr>
          <a:xfrm>
            <a:off x="6976872" y="4901294"/>
            <a:ext cx="1847088" cy="292388"/>
          </a:xfrm>
          <a:prstGeom prst="rect">
            <a:avLst/>
          </a:prstGeom>
          <a:noFill/>
        </p:spPr>
        <p:txBody>
          <a:bodyPr wrap="square" lIns="0" tIns="0" rIns="0" bIns="0" anchor="ctr">
            <a:spAutoFit/>
          </a:bodyPr>
          <a:lstStyle/>
          <a:p>
            <a:pPr algn="l">
              <a:lnSpc>
                <a:spcPct val="100000"/>
              </a:lnSpc>
              <a:spcBef>
                <a:spcPts val="0"/>
              </a:spcBef>
              <a:spcAft>
                <a:spcPts val="0"/>
              </a:spcAft>
            </a:pPr>
            <a:r>
              <a:rPr lang="en-AU" sz="1900" b="0">
                <a:solidFill>
                  <a:srgbClr val="FFFFFF"/>
                </a:solidFill>
                <a:latin typeface="ABC Oracle"/>
              </a:rPr>
              <a:t>Income</a:t>
            </a:r>
          </a:p>
        </p:txBody>
      </p:sp>
      <p:sp>
        <p:nvSpPr>
          <p:cNvPr id="36" name="Rectangle 35"/>
          <p:cNvSpPr>
            <a:spLocks/>
          </p:cNvSpPr>
          <p:nvPr/>
        </p:nvSpPr>
        <p:spPr>
          <a:xfrm>
            <a:off x="6501384" y="5294376"/>
            <a:ext cx="2066543"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7" name="TextBox 36"/>
          <p:cNvSpPr txBox="1">
            <a:spLocks/>
          </p:cNvSpPr>
          <p:nvPr/>
        </p:nvSpPr>
        <p:spPr>
          <a:xfrm>
            <a:off x="9015984" y="4910328"/>
            <a:ext cx="347472" cy="215444"/>
          </a:xfrm>
          <a:prstGeom prst="rect">
            <a:avLst/>
          </a:prstGeom>
          <a:noFill/>
        </p:spPr>
        <p:txBody>
          <a:bodyPr wrap="square" lIns="0" tIns="0" rIns="0" bIns="0" anchor="t">
            <a:spAutoFit/>
          </a:bodyPr>
          <a:lstStyle/>
          <a:p>
            <a:pPr algn="l">
              <a:lnSpc>
                <a:spcPct val="100000"/>
              </a:lnSpc>
              <a:spcBef>
                <a:spcPts val="0"/>
              </a:spcBef>
              <a:spcAft>
                <a:spcPts val="0"/>
              </a:spcAft>
            </a:pPr>
            <a:r>
              <a:rPr lang="en-AU" sz="1400" b="1">
                <a:solidFill>
                  <a:srgbClr val="DCE6FF"/>
                </a:solidFill>
                <a:latin typeface="ABC Oracle Medium"/>
              </a:rPr>
              <a:t>06</a:t>
            </a:r>
          </a:p>
        </p:txBody>
      </p:sp>
      <p:sp>
        <p:nvSpPr>
          <p:cNvPr id="38" name="TextBox 37"/>
          <p:cNvSpPr txBox="1"/>
          <p:nvPr/>
        </p:nvSpPr>
        <p:spPr>
          <a:xfrm>
            <a:off x="9491472" y="4901294"/>
            <a:ext cx="1847088" cy="292388"/>
          </a:xfrm>
          <a:prstGeom prst="rect">
            <a:avLst/>
          </a:prstGeom>
          <a:noFill/>
        </p:spPr>
        <p:txBody>
          <a:bodyPr wrap="square" lIns="0" tIns="0" rIns="0" bIns="0" anchor="ctr">
            <a:spAutoFit/>
          </a:bodyPr>
          <a:lstStyle/>
          <a:p>
            <a:pPr algn="l">
              <a:lnSpc>
                <a:spcPct val="100000"/>
              </a:lnSpc>
              <a:spcBef>
                <a:spcPts val="0"/>
              </a:spcBef>
              <a:spcAft>
                <a:spcPts val="0"/>
              </a:spcAft>
            </a:pPr>
            <a:r>
              <a:rPr lang="en-AU" sz="1900" b="0">
                <a:solidFill>
                  <a:srgbClr val="FFFFFF"/>
                </a:solidFill>
                <a:latin typeface="ABC Oracle"/>
              </a:rPr>
              <a:t>Homeownership</a:t>
            </a:r>
          </a:p>
        </p:txBody>
      </p:sp>
      <p:sp>
        <p:nvSpPr>
          <p:cNvPr id="39" name="Rectangle 38"/>
          <p:cNvSpPr>
            <a:spLocks/>
          </p:cNvSpPr>
          <p:nvPr/>
        </p:nvSpPr>
        <p:spPr>
          <a:xfrm>
            <a:off x="9015984" y="5294376"/>
            <a:ext cx="2066543"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40" name="Rectangle 39"/>
          <p:cNvSpPr>
            <a:spLocks/>
          </p:cNvSpPr>
          <p:nvPr/>
        </p:nvSpPr>
        <p:spPr>
          <a:xfrm>
            <a:off x="658368" y="6208776"/>
            <a:ext cx="10872216" cy="2286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41" name="TextBox 40"/>
          <p:cNvSpPr txBox="1"/>
          <p:nvPr/>
        </p:nvSpPr>
        <p:spPr>
          <a:xfrm>
            <a:off x="658368" y="6345936"/>
            <a:ext cx="10872216" cy="230832"/>
          </a:xfrm>
          <a:prstGeom prst="rect">
            <a:avLst/>
          </a:prstGeom>
          <a:noFill/>
        </p:spPr>
        <p:txBody>
          <a:bodyPr wrap="square" lIns="0" tIns="0" rIns="0" bIns="0" anchor="t">
            <a:spAutoFit/>
          </a:bodyPr>
          <a:lstStyle/>
          <a:p>
            <a:pPr algn="ctr">
              <a:lnSpc>
                <a:spcPct val="100000"/>
              </a:lnSpc>
              <a:spcBef>
                <a:spcPts val="0"/>
              </a:spcBef>
              <a:spcAft>
                <a:spcPts val="0"/>
              </a:spcAft>
            </a:pPr>
            <a:r>
              <a:rPr lang="en-US" sz="1500" b="1">
                <a:solidFill>
                  <a:srgbClr val="244BD8"/>
                </a:solidFill>
                <a:latin typeface="ABC Oracle Medium"/>
              </a:rPr>
              <a:t>2 demographic inputs  +  4 socioeconomic factors  =  6-factor life table</a:t>
            </a:r>
          </a:p>
        </p:txBody>
      </p:sp>
      <p:sp>
        <p:nvSpPr>
          <p:cNvPr id="42" name="TextBox 41"/>
          <p:cNvSpPr txBox="1">
            <a:spLocks/>
          </p:cNvSpPr>
          <p:nvPr/>
        </p:nvSpPr>
        <p:spPr>
          <a:xfrm>
            <a:off x="658368" y="6629400"/>
            <a:ext cx="10872216" cy="201168"/>
          </a:xfrm>
          <a:prstGeom prst="rect">
            <a:avLst/>
          </a:prstGeom>
          <a:noFill/>
        </p:spPr>
        <p:txBody>
          <a:bodyPr wrap="square" lIns="0" tIns="0" rIns="0" bIns="0" anchor="t">
            <a:spAutoFit/>
          </a:bodyPr>
          <a:lstStyle/>
          <a:p>
            <a:pPr algn="ctr">
              <a:lnSpc>
                <a:spcPct val="100000"/>
              </a:lnSpc>
              <a:spcBef>
                <a:spcPts val="0"/>
              </a:spcBef>
              <a:spcAft>
                <a:spcPts val="0"/>
              </a:spcAft>
            </a:pPr>
            <a:r>
              <a:rPr lang="en-AU" sz="1100" b="0">
                <a:solidFill>
                  <a:srgbClr val="596270"/>
                </a:solidFill>
                <a:latin typeface="ABC Oracle"/>
              </a:rPr>
              <a:t>Socio-economic mortality modelling using PLIDA data</a:t>
            </a:r>
          </a:p>
        </p:txBody>
      </p:sp>
    </p:spTree>
    <p:extLst>
      <p:ext uri="{BB962C8B-B14F-4D97-AF65-F5344CB8AC3E}">
        <p14:creationId xmlns:p14="http://schemas.microsoft.com/office/powerpoint/2010/main" val="333957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F03CE9E-FFF7-0040-5AA4-29C8F5372D4E}"/>
            </a:ext>
          </a:extLst>
        </p:cNvPr>
        <p:cNvGrpSpPr/>
        <p:nvPr/>
      </p:nvGrpSpPr>
      <p:grpSpPr>
        <a:xfrm>
          <a:off x="0" y="0"/>
          <a:ext cx="0" cy="0"/>
          <a:chOff x="0" y="0"/>
          <a:chExt cx="0" cy="0"/>
        </a:xfrm>
      </p:grpSpPr>
      <p:sp>
        <p:nvSpPr>
          <p:cNvPr id="2" name="Rectangle 1"/>
          <p:cNvSpPr/>
          <p:nvPr/>
        </p:nvSpPr>
        <p:spPr>
          <a:xfrm>
            <a:off x="530352" y="384048"/>
            <a:ext cx="512064"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30352" y="493776"/>
            <a:ext cx="3200400" cy="256032"/>
          </a:xfrm>
          <a:prstGeom prst="rect">
            <a:avLst/>
          </a:prstGeom>
          <a:noFill/>
        </p:spPr>
        <p:txBody>
          <a:bodyPr wrap="square" lIns="0" tIns="0" rIns="0" bIns="0" anchor="t">
            <a:spAutoFit/>
          </a:bodyPr>
          <a:lstStyle/>
          <a:p>
            <a:pPr algn="l">
              <a:lnSpc>
                <a:spcPct val="100000"/>
              </a:lnSpc>
            </a:pPr>
            <a:r>
              <a:rPr sz="1100" b="0">
                <a:solidFill>
                  <a:srgbClr val="596270"/>
                </a:solidFill>
                <a:latin typeface="ABC Oracle Medium"/>
              </a:rPr>
              <a:t>DATA FOUNDATION</a:t>
            </a:r>
          </a:p>
        </p:txBody>
      </p:sp>
      <p:sp>
        <p:nvSpPr>
          <p:cNvPr id="4" name="TextBox 3"/>
          <p:cNvSpPr txBox="1"/>
          <p:nvPr/>
        </p:nvSpPr>
        <p:spPr>
          <a:xfrm>
            <a:off x="530352" y="804672"/>
            <a:ext cx="11018520" cy="430887"/>
          </a:xfrm>
          <a:prstGeom prst="rect">
            <a:avLst/>
          </a:prstGeom>
          <a:noFill/>
        </p:spPr>
        <p:txBody>
          <a:bodyPr wrap="square" lIns="0" tIns="0" rIns="0" bIns="0" anchor="t">
            <a:spAutoFit/>
          </a:bodyPr>
          <a:lstStyle/>
          <a:p>
            <a:pPr algn="l">
              <a:lnSpc>
                <a:spcPct val="100000"/>
              </a:lnSpc>
            </a:pPr>
            <a:r>
              <a:rPr lang="en-US" sz="2800" b="0">
                <a:solidFill>
                  <a:srgbClr val="151821"/>
                </a:solidFill>
                <a:latin typeface="ABC Oracle Medium"/>
              </a:rPr>
              <a:t>PLIDA links census, social security and demographic records</a:t>
            </a:r>
          </a:p>
        </p:txBody>
      </p:sp>
      <p:sp>
        <p:nvSpPr>
          <p:cNvPr id="5" name="TextBox 4"/>
          <p:cNvSpPr txBox="1"/>
          <p:nvPr/>
        </p:nvSpPr>
        <p:spPr>
          <a:xfrm>
            <a:off x="548640" y="1481328"/>
            <a:ext cx="9692640" cy="329184"/>
          </a:xfrm>
          <a:prstGeom prst="rect">
            <a:avLst/>
          </a:prstGeom>
          <a:noFill/>
        </p:spPr>
        <p:txBody>
          <a:bodyPr wrap="square" lIns="0" tIns="0" rIns="0" bIns="0" anchor="t">
            <a:spAutoFit/>
          </a:bodyPr>
          <a:lstStyle/>
          <a:p>
            <a:pPr algn="l">
              <a:lnSpc>
                <a:spcPct val="100000"/>
              </a:lnSpc>
            </a:pPr>
            <a:r>
              <a:rPr sz="1400" b="0">
                <a:solidFill>
                  <a:srgbClr val="596270"/>
                </a:solidFill>
                <a:latin typeface="ABC Oracle"/>
              </a:rPr>
              <a:t>Person Level Integrated Data Asset (PLIDA), accessed through the ABS DataLab.</a:t>
            </a:r>
          </a:p>
        </p:txBody>
      </p:sp>
      <p:sp>
        <p:nvSpPr>
          <p:cNvPr id="6" name="Rectangle 5"/>
          <p:cNvSpPr/>
          <p:nvPr/>
        </p:nvSpPr>
        <p:spPr>
          <a:xfrm>
            <a:off x="530352" y="1901952"/>
            <a:ext cx="11119104" cy="16459"/>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658368" y="2212848"/>
            <a:ext cx="3063240" cy="523220"/>
          </a:xfrm>
          <a:prstGeom prst="rect">
            <a:avLst/>
          </a:prstGeom>
          <a:noFill/>
        </p:spPr>
        <p:txBody>
          <a:bodyPr wrap="square" lIns="0" tIns="0" rIns="0" bIns="0" anchor="t">
            <a:spAutoFit/>
          </a:bodyPr>
          <a:lstStyle/>
          <a:p>
            <a:pPr algn="l">
              <a:lnSpc>
                <a:spcPct val="100000"/>
              </a:lnSpc>
            </a:pPr>
            <a:r>
              <a:rPr lang="en-AU" sz="3400" b="0">
                <a:solidFill>
                  <a:srgbClr val="3C69FF"/>
                </a:solidFill>
                <a:latin typeface="ABC Oracle Medium"/>
              </a:rPr>
              <a:t>2016</a:t>
            </a:r>
          </a:p>
        </p:txBody>
      </p:sp>
      <p:sp>
        <p:nvSpPr>
          <p:cNvPr id="8" name="TextBox 7"/>
          <p:cNvSpPr txBox="1"/>
          <p:nvPr/>
        </p:nvSpPr>
        <p:spPr>
          <a:xfrm>
            <a:off x="676656" y="2944368"/>
            <a:ext cx="2834640" cy="230832"/>
          </a:xfrm>
          <a:prstGeom prst="rect">
            <a:avLst/>
          </a:prstGeom>
          <a:noFill/>
        </p:spPr>
        <p:txBody>
          <a:bodyPr wrap="square" lIns="0" tIns="0" rIns="0" bIns="0" anchor="t">
            <a:spAutoFit/>
          </a:bodyPr>
          <a:lstStyle/>
          <a:p>
            <a:pPr algn="l">
              <a:lnSpc>
                <a:spcPct val="100000"/>
              </a:lnSpc>
            </a:pPr>
            <a:r>
              <a:rPr lang="en-AU" sz="1500" b="1">
                <a:solidFill>
                  <a:srgbClr val="151821"/>
                </a:solidFill>
                <a:latin typeface="ABC Oracle Medium"/>
              </a:rPr>
              <a:t>Census snapshot</a:t>
            </a:r>
          </a:p>
        </p:txBody>
      </p:sp>
      <p:sp>
        <p:nvSpPr>
          <p:cNvPr id="9" name="TextBox 8"/>
          <p:cNvSpPr txBox="1"/>
          <p:nvPr/>
        </p:nvSpPr>
        <p:spPr>
          <a:xfrm>
            <a:off x="676656" y="3410712"/>
            <a:ext cx="2971800" cy="405880"/>
          </a:xfrm>
          <a:prstGeom prst="rect">
            <a:avLst/>
          </a:prstGeom>
          <a:noFill/>
        </p:spPr>
        <p:txBody>
          <a:bodyPr wrap="square" lIns="0" tIns="0" rIns="0" bIns="0" anchor="t">
            <a:spAutoFit/>
          </a:bodyPr>
          <a:lstStyle/>
          <a:p>
            <a:pPr algn="l">
              <a:lnSpc>
                <a:spcPct val="108000"/>
              </a:lnSpc>
            </a:pPr>
            <a:r>
              <a:rPr lang="en-AU" sz="1250" b="0">
                <a:solidFill>
                  <a:srgbClr val="596270"/>
                </a:solidFill>
                <a:latin typeface="ABC Oracle"/>
              </a:rPr>
              <a:t>Entire population snapshot
9 August 2016</a:t>
            </a:r>
          </a:p>
        </p:txBody>
      </p:sp>
      <p:sp>
        <p:nvSpPr>
          <p:cNvPr id="10" name="Rectangle 9"/>
          <p:cNvSpPr/>
          <p:nvPr/>
        </p:nvSpPr>
        <p:spPr>
          <a:xfrm>
            <a:off x="3968496" y="2194560"/>
            <a:ext cx="16459" cy="2340864"/>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4279392" y="2212848"/>
            <a:ext cx="3246120" cy="523220"/>
          </a:xfrm>
          <a:prstGeom prst="rect">
            <a:avLst/>
          </a:prstGeom>
          <a:noFill/>
        </p:spPr>
        <p:txBody>
          <a:bodyPr wrap="square" lIns="0" tIns="0" rIns="0" bIns="0" anchor="t">
            <a:spAutoFit/>
          </a:bodyPr>
          <a:lstStyle/>
          <a:p>
            <a:pPr algn="l">
              <a:lnSpc>
                <a:spcPct val="100000"/>
              </a:lnSpc>
            </a:pPr>
            <a:r>
              <a:rPr lang="en-AU" sz="3400" b="0">
                <a:solidFill>
                  <a:srgbClr val="3C69FF"/>
                </a:solidFill>
                <a:latin typeface="ABC Oracle Medium"/>
              </a:rPr>
              <a:t>2009–16</a:t>
            </a:r>
          </a:p>
        </p:txBody>
      </p:sp>
      <p:sp>
        <p:nvSpPr>
          <p:cNvPr id="12" name="TextBox 11"/>
          <p:cNvSpPr txBox="1"/>
          <p:nvPr/>
        </p:nvSpPr>
        <p:spPr>
          <a:xfrm>
            <a:off x="4297680" y="2926080"/>
            <a:ext cx="3063240" cy="443198"/>
          </a:xfrm>
          <a:prstGeom prst="rect">
            <a:avLst/>
          </a:prstGeom>
          <a:noFill/>
        </p:spPr>
        <p:txBody>
          <a:bodyPr wrap="square" lIns="0" tIns="0" rIns="0" bIns="0" anchor="t">
            <a:spAutoFit/>
          </a:bodyPr>
          <a:lstStyle/>
          <a:p>
            <a:pPr algn="l">
              <a:lnSpc>
                <a:spcPct val="96000"/>
              </a:lnSpc>
            </a:pPr>
            <a:r>
              <a:rPr lang="en-US" sz="1500" b="1">
                <a:solidFill>
                  <a:srgbClr val="151821"/>
                </a:solidFill>
                <a:latin typeface="ABC Oracle Medium"/>
              </a:rPr>
              <a:t>Social Security Related
Information (SSRI)</a:t>
            </a:r>
          </a:p>
        </p:txBody>
      </p:sp>
      <p:sp>
        <p:nvSpPr>
          <p:cNvPr id="13" name="TextBox 12"/>
          <p:cNvSpPr txBox="1"/>
          <p:nvPr/>
        </p:nvSpPr>
        <p:spPr>
          <a:xfrm>
            <a:off x="4297680" y="3767328"/>
            <a:ext cx="3063240" cy="405880"/>
          </a:xfrm>
          <a:prstGeom prst="rect">
            <a:avLst/>
          </a:prstGeom>
          <a:noFill/>
        </p:spPr>
        <p:txBody>
          <a:bodyPr wrap="square" lIns="0" tIns="0" rIns="0" bIns="0" anchor="t">
            <a:spAutoFit/>
          </a:bodyPr>
          <a:lstStyle/>
          <a:p>
            <a:pPr algn="l">
              <a:lnSpc>
                <a:spcPct val="108000"/>
              </a:lnSpc>
            </a:pPr>
            <a:r>
              <a:rPr lang="en-US" sz="1250" b="0">
                <a:solidFill>
                  <a:srgbClr val="596270"/>
                </a:solidFill>
                <a:latin typeface="ABC Oracle"/>
              </a:rPr>
              <a:t>Benefits · payments
Marital status · education</a:t>
            </a:r>
          </a:p>
        </p:txBody>
      </p:sp>
      <p:sp>
        <p:nvSpPr>
          <p:cNvPr id="14" name="Rectangle 13"/>
          <p:cNvSpPr/>
          <p:nvPr/>
        </p:nvSpPr>
        <p:spPr>
          <a:xfrm>
            <a:off x="7827264" y="2194560"/>
            <a:ext cx="16459" cy="2340864"/>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8156448" y="2212848"/>
            <a:ext cx="3154680" cy="523220"/>
          </a:xfrm>
          <a:prstGeom prst="rect">
            <a:avLst/>
          </a:prstGeom>
          <a:noFill/>
        </p:spPr>
        <p:txBody>
          <a:bodyPr wrap="square" lIns="0" tIns="0" rIns="0" bIns="0" anchor="t">
            <a:spAutoFit/>
          </a:bodyPr>
          <a:lstStyle/>
          <a:p>
            <a:pPr algn="l">
              <a:lnSpc>
                <a:spcPct val="100000"/>
              </a:lnSpc>
            </a:pPr>
            <a:r>
              <a:rPr lang="en-AU" sz="3400" b="0">
                <a:solidFill>
                  <a:srgbClr val="3C69FF"/>
                </a:solidFill>
                <a:latin typeface="ABC Oracle Medium"/>
              </a:rPr>
              <a:t>60+</a:t>
            </a:r>
          </a:p>
        </p:txBody>
      </p:sp>
      <p:sp>
        <p:nvSpPr>
          <p:cNvPr id="16" name="TextBox 15"/>
          <p:cNvSpPr txBox="1"/>
          <p:nvPr/>
        </p:nvSpPr>
        <p:spPr>
          <a:xfrm>
            <a:off x="8174736" y="2944368"/>
            <a:ext cx="2971800" cy="230832"/>
          </a:xfrm>
          <a:prstGeom prst="rect">
            <a:avLst/>
          </a:prstGeom>
          <a:noFill/>
        </p:spPr>
        <p:txBody>
          <a:bodyPr wrap="square" lIns="0" tIns="0" rIns="0" bIns="0" anchor="t">
            <a:spAutoFit/>
          </a:bodyPr>
          <a:lstStyle/>
          <a:p>
            <a:pPr algn="l">
              <a:lnSpc>
                <a:spcPct val="100000"/>
              </a:lnSpc>
            </a:pPr>
            <a:r>
              <a:rPr lang="en-AU" sz="1500" b="1">
                <a:solidFill>
                  <a:srgbClr val="151821"/>
                </a:solidFill>
                <a:latin typeface="ABC Oracle Medium"/>
              </a:rPr>
              <a:t>Demographic coverage</a:t>
            </a:r>
          </a:p>
        </p:txBody>
      </p:sp>
      <p:sp>
        <p:nvSpPr>
          <p:cNvPr id="17" name="TextBox 16"/>
          <p:cNvSpPr txBox="1"/>
          <p:nvPr/>
        </p:nvSpPr>
        <p:spPr>
          <a:xfrm>
            <a:off x="8174736" y="3410712"/>
            <a:ext cx="3246120" cy="613630"/>
          </a:xfrm>
          <a:prstGeom prst="rect">
            <a:avLst/>
          </a:prstGeom>
          <a:noFill/>
        </p:spPr>
        <p:txBody>
          <a:bodyPr wrap="square" lIns="0" tIns="0" rIns="0" bIns="0" anchor="t">
            <a:spAutoFit/>
          </a:bodyPr>
          <a:lstStyle/>
          <a:p>
            <a:pPr>
              <a:lnSpc>
                <a:spcPct val="108000"/>
              </a:lnSpc>
            </a:pPr>
            <a:r>
              <a:rPr lang="en-US" sz="1250" b="0" dirty="0">
                <a:solidFill>
                  <a:srgbClr val="596270"/>
                </a:solidFill>
                <a:latin typeface="ABC Oracle"/>
              </a:rPr>
              <a:t>Individuals aged 60+ </a:t>
            </a:r>
            <a:endParaRPr lang="en-US"/>
          </a:p>
          <a:p>
            <a:pPr algn="l">
              <a:lnSpc>
                <a:spcPct val="108000"/>
              </a:lnSpc>
            </a:pPr>
            <a:r>
              <a:rPr lang="en-US" sz="1250" b="0" dirty="0">
                <a:solidFill>
                  <a:srgbClr val="596270"/>
                </a:solidFill>
                <a:latin typeface="ABC Oracle"/>
              </a:rPr>
              <a:t>Gender · birth/death dates
</a:t>
            </a:r>
          </a:p>
        </p:txBody>
      </p:sp>
      <p:sp>
        <p:nvSpPr>
          <p:cNvPr id="18" name="Rectangle 17"/>
          <p:cNvSpPr/>
          <p:nvPr/>
        </p:nvSpPr>
        <p:spPr>
          <a:xfrm>
            <a:off x="1847088" y="5193792"/>
            <a:ext cx="9646920" cy="16459"/>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1847088" y="5413248"/>
            <a:ext cx="1508760" cy="153888"/>
          </a:xfrm>
          <a:prstGeom prst="rect">
            <a:avLst/>
          </a:prstGeom>
          <a:noFill/>
        </p:spPr>
        <p:txBody>
          <a:bodyPr wrap="square" lIns="0" tIns="0" rIns="0" bIns="0" anchor="t">
            <a:spAutoFit/>
          </a:bodyPr>
          <a:lstStyle/>
          <a:p>
            <a:pPr algn="l">
              <a:lnSpc>
                <a:spcPct val="100000"/>
              </a:lnSpc>
            </a:pPr>
            <a:r>
              <a:rPr lang="en-AU" sz="1000" b="0" dirty="0">
                <a:solidFill>
                  <a:srgbClr val="3C69FF"/>
                </a:solidFill>
                <a:latin typeface="ABC Oracle Medium"/>
              </a:rPr>
              <a:t>PLIDA </a:t>
            </a:r>
            <a:r>
              <a:rPr sz="1000" b="0" dirty="0">
                <a:solidFill>
                  <a:srgbClr val="3C69FF"/>
                </a:solidFill>
                <a:latin typeface="ABC Oracle Medium"/>
              </a:rPr>
              <a:t>COLLABORATORS</a:t>
            </a:r>
          </a:p>
        </p:txBody>
      </p:sp>
      <p:sp>
        <p:nvSpPr>
          <p:cNvPr id="20" name="TextBox 19"/>
          <p:cNvSpPr txBox="1"/>
          <p:nvPr/>
        </p:nvSpPr>
        <p:spPr>
          <a:xfrm>
            <a:off x="3310128" y="5376672"/>
            <a:ext cx="8183879" cy="192360"/>
          </a:xfrm>
          <a:prstGeom prst="rect">
            <a:avLst/>
          </a:prstGeom>
          <a:noFill/>
        </p:spPr>
        <p:txBody>
          <a:bodyPr wrap="square" lIns="0" tIns="0" rIns="0" bIns="0" anchor="t">
            <a:spAutoFit/>
          </a:bodyPr>
          <a:lstStyle/>
          <a:p>
            <a:pPr algn="l">
              <a:lnSpc>
                <a:spcPct val="100000"/>
              </a:lnSpc>
            </a:pPr>
            <a:r>
              <a:rPr lang="en-US" sz="1250" b="0">
                <a:solidFill>
                  <a:srgbClr val="596270"/>
                </a:solidFill>
                <a:latin typeface="ABC Oracle"/>
              </a:rPr>
              <a:t>ABS · ATO · Department of Education · Health · Human Services · Social Services</a:t>
            </a:r>
          </a:p>
        </p:txBody>
      </p:sp>
    </p:spTree>
    <p:extLst>
      <p:ext uri="{BB962C8B-B14F-4D97-AF65-F5344CB8AC3E}">
        <p14:creationId xmlns:p14="http://schemas.microsoft.com/office/powerpoint/2010/main" val="2720227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352" y="347472"/>
            <a:ext cx="530352"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457200"/>
            <a:ext cx="5669280" cy="274320"/>
          </a:xfrm>
          <a:prstGeom prst="rect">
            <a:avLst/>
          </a:prstGeom>
          <a:noFill/>
        </p:spPr>
        <p:txBody>
          <a:bodyPr wrap="square" lIns="0" tIns="0" rIns="0" bIns="0" anchor="t">
            <a:spAutoFit/>
          </a:bodyPr>
          <a:lstStyle/>
          <a:p>
            <a:pPr algn="l">
              <a:lnSpc>
                <a:spcPct val="100000"/>
              </a:lnSpc>
            </a:pPr>
            <a:r>
              <a:rPr sz="1400" b="0">
                <a:solidFill>
                  <a:srgbClr val="596270"/>
                </a:solidFill>
                <a:latin typeface="ABC Oracle Medium"/>
              </a:rPr>
              <a:t>MODELLING APPROACH</a:t>
            </a:r>
          </a:p>
        </p:txBody>
      </p:sp>
      <p:sp>
        <p:nvSpPr>
          <p:cNvPr id="4" name="TextBox 3"/>
          <p:cNvSpPr txBox="1"/>
          <p:nvPr/>
        </p:nvSpPr>
        <p:spPr>
          <a:xfrm>
            <a:off x="530352" y="804672"/>
            <a:ext cx="11109960" cy="453201"/>
          </a:xfrm>
          <a:prstGeom prst="rect">
            <a:avLst/>
          </a:prstGeom>
          <a:noFill/>
        </p:spPr>
        <p:txBody>
          <a:bodyPr wrap="square" lIns="0" tIns="0" rIns="0" bIns="0" anchor="t">
            <a:spAutoFit/>
          </a:bodyPr>
          <a:lstStyle/>
          <a:p>
            <a:pPr algn="l">
              <a:lnSpc>
                <a:spcPct val="95000"/>
              </a:lnSpc>
            </a:pPr>
            <a:r>
              <a:rPr sz="3100" b="0" dirty="0">
                <a:solidFill>
                  <a:srgbClr val="244BD8"/>
                </a:solidFill>
                <a:latin typeface="ABC Oracle Medium"/>
              </a:rPr>
              <a:t>One model generates </a:t>
            </a:r>
            <a:r>
              <a:rPr lang="en-US" sz="3100" dirty="0">
                <a:solidFill>
                  <a:srgbClr val="244BD8"/>
                </a:solidFill>
                <a:latin typeface="ABC Oracle Medium"/>
              </a:rPr>
              <a:t>480</a:t>
            </a:r>
            <a:r>
              <a:rPr sz="3100" b="0" dirty="0">
                <a:solidFill>
                  <a:srgbClr val="244BD8"/>
                </a:solidFill>
                <a:latin typeface="ABC Oracle Medium"/>
              </a:rPr>
              <a:t> differentiated life tables</a:t>
            </a:r>
          </a:p>
        </p:txBody>
      </p:sp>
      <p:sp>
        <p:nvSpPr>
          <p:cNvPr id="5" name="TextBox 4"/>
          <p:cNvSpPr txBox="1"/>
          <p:nvPr/>
        </p:nvSpPr>
        <p:spPr>
          <a:xfrm>
            <a:off x="548640" y="1399032"/>
            <a:ext cx="10972800" cy="246221"/>
          </a:xfrm>
          <a:prstGeom prst="rect">
            <a:avLst/>
          </a:prstGeom>
          <a:noFill/>
        </p:spPr>
        <p:txBody>
          <a:bodyPr wrap="square" lIns="0" tIns="0" rIns="0" bIns="0" anchor="t">
            <a:spAutoFit/>
          </a:bodyPr>
          <a:lstStyle/>
          <a:p>
            <a:pPr algn="l">
              <a:lnSpc>
                <a:spcPct val="100000"/>
              </a:lnSpc>
            </a:pPr>
            <a:r>
              <a:rPr sz="1600" b="0" dirty="0">
                <a:solidFill>
                  <a:srgbClr val="596270"/>
                </a:solidFill>
                <a:latin typeface="ABC Oracle"/>
              </a:rPr>
              <a:t>Hermite splines </a:t>
            </a:r>
            <a:r>
              <a:rPr lang="en-AU" sz="1600" b="0" dirty="0">
                <a:solidFill>
                  <a:srgbClr val="596270"/>
                </a:solidFill>
                <a:latin typeface="ABC Oracle"/>
              </a:rPr>
              <a:t>model (Richards, 2020) </a:t>
            </a:r>
            <a:r>
              <a:rPr sz="1600" b="0" dirty="0">
                <a:solidFill>
                  <a:srgbClr val="596270"/>
                </a:solidFill>
                <a:latin typeface="ABC Oracle"/>
              </a:rPr>
              <a:t>combine </a:t>
            </a:r>
            <a:r>
              <a:rPr lang="en-US" sz="1600" dirty="0">
                <a:solidFill>
                  <a:srgbClr val="596270"/>
                </a:solidFill>
                <a:latin typeface="ABC Oracle"/>
              </a:rPr>
              <a:t>multiple</a:t>
            </a:r>
            <a:r>
              <a:rPr sz="1600" b="0" dirty="0">
                <a:solidFill>
                  <a:srgbClr val="596270"/>
                </a:solidFill>
                <a:latin typeface="ABC Oracle"/>
              </a:rPr>
              <a:t> </a:t>
            </a:r>
            <a:r>
              <a:rPr lang="en-AU" sz="1600" b="0" dirty="0">
                <a:solidFill>
                  <a:srgbClr val="596270"/>
                </a:solidFill>
                <a:latin typeface="ABC Oracle"/>
              </a:rPr>
              <a:t>predictors</a:t>
            </a:r>
            <a:r>
              <a:rPr sz="1600" b="0" dirty="0">
                <a:solidFill>
                  <a:srgbClr val="596270"/>
                </a:solidFill>
                <a:latin typeface="ABC Oracle"/>
              </a:rPr>
              <a:t> of mortality experience.</a:t>
            </a:r>
          </a:p>
        </p:txBody>
      </p:sp>
      <p:sp>
        <p:nvSpPr>
          <p:cNvPr id="6" name="Rectangle 5"/>
          <p:cNvSpPr/>
          <p:nvPr/>
        </p:nvSpPr>
        <p:spPr>
          <a:xfrm>
            <a:off x="530352" y="1810512"/>
            <a:ext cx="11119104" cy="16459"/>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2011680"/>
            <a:ext cx="2148840" cy="954107"/>
          </a:xfrm>
          <a:prstGeom prst="rect">
            <a:avLst/>
          </a:prstGeom>
          <a:noFill/>
        </p:spPr>
        <p:txBody>
          <a:bodyPr wrap="square" lIns="0" tIns="0" rIns="0" bIns="0" anchor="t">
            <a:spAutoFit/>
          </a:bodyPr>
          <a:lstStyle/>
          <a:p>
            <a:pPr algn="l">
              <a:lnSpc>
                <a:spcPct val="100000"/>
              </a:lnSpc>
            </a:pPr>
            <a:r>
              <a:rPr lang="en-US" sz="6200" dirty="0">
                <a:solidFill>
                  <a:srgbClr val="3C69FF"/>
                </a:solidFill>
                <a:latin typeface="ABC Oracle Medium"/>
              </a:rPr>
              <a:t>480</a:t>
            </a:r>
            <a:endParaRPr sz="6200" b="0" dirty="0">
              <a:solidFill>
                <a:srgbClr val="3C69FF"/>
              </a:solidFill>
              <a:latin typeface="ABC Oracle Medium"/>
            </a:endParaRPr>
          </a:p>
        </p:txBody>
      </p:sp>
      <p:sp>
        <p:nvSpPr>
          <p:cNvPr id="8" name="TextBox 7"/>
          <p:cNvSpPr txBox="1"/>
          <p:nvPr/>
        </p:nvSpPr>
        <p:spPr>
          <a:xfrm>
            <a:off x="685800" y="2798064"/>
            <a:ext cx="2011680" cy="329184"/>
          </a:xfrm>
          <a:prstGeom prst="rect">
            <a:avLst/>
          </a:prstGeom>
          <a:noFill/>
        </p:spPr>
        <p:txBody>
          <a:bodyPr wrap="square" lIns="0" tIns="0" rIns="0" bIns="0" anchor="t">
            <a:spAutoFit/>
          </a:bodyPr>
          <a:lstStyle/>
          <a:p>
            <a:pPr algn="l">
              <a:lnSpc>
                <a:spcPct val="100000"/>
              </a:lnSpc>
            </a:pPr>
            <a:r>
              <a:rPr sz="1800" b="0">
                <a:solidFill>
                  <a:srgbClr val="151821"/>
                </a:solidFill>
                <a:latin typeface="ABC Oracle Medium"/>
              </a:rPr>
              <a:t>life tables</a:t>
            </a:r>
          </a:p>
        </p:txBody>
      </p:sp>
      <p:sp>
        <p:nvSpPr>
          <p:cNvPr id="9" name="TextBox 8"/>
          <p:cNvSpPr txBox="1"/>
          <p:nvPr/>
        </p:nvSpPr>
        <p:spPr>
          <a:xfrm>
            <a:off x="685800" y="3310128"/>
            <a:ext cx="3063240" cy="246221"/>
          </a:xfrm>
          <a:prstGeom prst="rect">
            <a:avLst/>
          </a:prstGeom>
          <a:noFill/>
        </p:spPr>
        <p:txBody>
          <a:bodyPr wrap="square" lIns="0" tIns="0" rIns="0" bIns="0" anchor="t">
            <a:spAutoFit/>
          </a:bodyPr>
          <a:lstStyle/>
          <a:p>
            <a:pPr algn="l">
              <a:lnSpc>
                <a:spcPct val="100000"/>
              </a:lnSpc>
            </a:pPr>
            <a:r>
              <a:rPr sz="1600" b="0" dirty="0">
                <a:solidFill>
                  <a:srgbClr val="596270"/>
                </a:solidFill>
                <a:latin typeface="ABC Oracle"/>
              </a:rPr>
              <a:t>Simultaneously </a:t>
            </a:r>
            <a:r>
              <a:rPr lang="en-AU" sz="1600" b="0" dirty="0">
                <a:solidFill>
                  <a:srgbClr val="596270"/>
                </a:solidFill>
                <a:latin typeface="ABC Oracle"/>
              </a:rPr>
              <a:t>account for</a:t>
            </a:r>
            <a:r>
              <a:rPr sz="1600" b="0" dirty="0">
                <a:solidFill>
                  <a:srgbClr val="596270"/>
                </a:solidFill>
                <a:latin typeface="ABC Oracle"/>
              </a:rPr>
              <a:t>:</a:t>
            </a:r>
          </a:p>
        </p:txBody>
      </p:sp>
      <p:sp>
        <p:nvSpPr>
          <p:cNvPr id="10" name="TextBox 9"/>
          <p:cNvSpPr txBox="1"/>
          <p:nvPr/>
        </p:nvSpPr>
        <p:spPr>
          <a:xfrm>
            <a:off x="685800" y="3767328"/>
            <a:ext cx="1417320" cy="1417320"/>
          </a:xfrm>
          <a:prstGeom prst="rect">
            <a:avLst/>
          </a:prstGeom>
          <a:noFill/>
        </p:spPr>
        <p:txBody>
          <a:bodyPr wrap="square" lIns="0" tIns="0" rIns="0" bIns="0">
            <a:spAutoFit/>
          </a:bodyPr>
          <a:lstStyle/>
          <a:p>
            <a:pPr algn="l">
              <a:lnSpc>
                <a:spcPct val="100000"/>
              </a:lnSpc>
              <a:spcAft>
                <a:spcPts val="1000"/>
              </a:spcAft>
            </a:pPr>
            <a:r>
              <a:rPr sz="1800" b="0">
                <a:solidFill>
                  <a:srgbClr val="151821"/>
                </a:solidFill>
                <a:latin typeface="ABC Oracle Medium"/>
              </a:rPr>
              <a:t>Age</a:t>
            </a:r>
          </a:p>
          <a:p>
            <a:pPr algn="l">
              <a:lnSpc>
                <a:spcPct val="100000"/>
              </a:lnSpc>
              <a:spcAft>
                <a:spcPts val="1000"/>
              </a:spcAft>
            </a:pPr>
            <a:r>
              <a:rPr sz="1800" b="0">
                <a:solidFill>
                  <a:srgbClr val="151821"/>
                </a:solidFill>
                <a:latin typeface="ABC Oracle Medium"/>
              </a:rPr>
              <a:t>Gender</a:t>
            </a:r>
          </a:p>
          <a:p>
            <a:pPr algn="l">
              <a:lnSpc>
                <a:spcPct val="100000"/>
              </a:lnSpc>
              <a:spcAft>
                <a:spcPts val="1000"/>
              </a:spcAft>
            </a:pPr>
            <a:r>
              <a:rPr sz="1800" b="0">
                <a:solidFill>
                  <a:srgbClr val="151821"/>
                </a:solidFill>
                <a:latin typeface="ABC Oracle Medium"/>
              </a:rPr>
              <a:t>IRSAD</a:t>
            </a:r>
          </a:p>
        </p:txBody>
      </p:sp>
      <p:sp>
        <p:nvSpPr>
          <p:cNvPr id="11" name="TextBox 10"/>
          <p:cNvSpPr txBox="1"/>
          <p:nvPr/>
        </p:nvSpPr>
        <p:spPr>
          <a:xfrm>
            <a:off x="2240280" y="3767328"/>
            <a:ext cx="1965960" cy="1417320"/>
          </a:xfrm>
          <a:prstGeom prst="rect">
            <a:avLst/>
          </a:prstGeom>
          <a:noFill/>
        </p:spPr>
        <p:txBody>
          <a:bodyPr wrap="square" lIns="0" tIns="0" rIns="0" bIns="0">
            <a:spAutoFit/>
          </a:bodyPr>
          <a:lstStyle/>
          <a:p>
            <a:pPr algn="l">
              <a:lnSpc>
                <a:spcPct val="100000"/>
              </a:lnSpc>
              <a:spcAft>
                <a:spcPts val="1000"/>
              </a:spcAft>
            </a:pPr>
            <a:r>
              <a:rPr sz="1800" b="0">
                <a:solidFill>
                  <a:srgbClr val="151821"/>
                </a:solidFill>
                <a:latin typeface="ABC Oracle Medium"/>
              </a:rPr>
              <a:t>Marital status</a:t>
            </a:r>
          </a:p>
          <a:p>
            <a:pPr algn="l">
              <a:lnSpc>
                <a:spcPct val="100000"/>
              </a:lnSpc>
              <a:spcAft>
                <a:spcPts val="1000"/>
              </a:spcAft>
            </a:pPr>
            <a:r>
              <a:rPr sz="1800" b="0">
                <a:solidFill>
                  <a:srgbClr val="151821"/>
                </a:solidFill>
                <a:latin typeface="ABC Oracle Medium"/>
              </a:rPr>
              <a:t>Income</a:t>
            </a:r>
          </a:p>
          <a:p>
            <a:pPr algn="l">
              <a:lnSpc>
                <a:spcPct val="100000"/>
              </a:lnSpc>
              <a:spcAft>
                <a:spcPts val="1000"/>
              </a:spcAft>
            </a:pPr>
            <a:r>
              <a:rPr sz="1800" b="0">
                <a:solidFill>
                  <a:srgbClr val="151821"/>
                </a:solidFill>
                <a:latin typeface="ABC Oracle Medium"/>
              </a:rPr>
              <a:t>Homeownership</a:t>
            </a:r>
          </a:p>
        </p:txBody>
      </p:sp>
      <p:sp>
        <p:nvSpPr>
          <p:cNvPr id="12" name="Rectangle 11"/>
          <p:cNvSpPr/>
          <p:nvPr/>
        </p:nvSpPr>
        <p:spPr>
          <a:xfrm>
            <a:off x="1393551" y="5185732"/>
            <a:ext cx="2816352" cy="2286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93550" y="5427345"/>
            <a:ext cx="3132951" cy="461665"/>
          </a:xfrm>
          <a:prstGeom prst="rect">
            <a:avLst/>
          </a:prstGeom>
          <a:noFill/>
        </p:spPr>
        <p:txBody>
          <a:bodyPr wrap="square" lIns="0" tIns="0" rIns="0" bIns="0" anchor="t">
            <a:spAutoFit/>
          </a:bodyPr>
          <a:lstStyle/>
          <a:p>
            <a:pPr algn="l">
              <a:lnSpc>
                <a:spcPct val="100000"/>
              </a:lnSpc>
            </a:pPr>
            <a:r>
              <a:rPr sz="1500" b="0" dirty="0">
                <a:solidFill>
                  <a:srgbClr val="596270"/>
                </a:solidFill>
                <a:latin typeface="ABC Oracle"/>
              </a:rPr>
              <a:t>Parsimonious enough to use; granular enough to distinguish member profiles.</a:t>
            </a:r>
          </a:p>
        </p:txBody>
      </p:sp>
      <p:pic>
        <p:nvPicPr>
          <p:cNvPr id="14" name="Picture 13" descr="image.png"/>
          <p:cNvPicPr>
            <a:picLocks noChangeAspect="1"/>
          </p:cNvPicPr>
          <p:nvPr/>
        </p:nvPicPr>
        <p:blipFill>
          <a:blip r:embed="rId2"/>
          <a:stretch>
            <a:fillRect/>
          </a:stretch>
        </p:blipFill>
        <p:spPr>
          <a:xfrm>
            <a:off x="4681728" y="2112264"/>
            <a:ext cx="3520440" cy="3541189"/>
          </a:xfrm>
          <a:prstGeom prst="rect">
            <a:avLst/>
          </a:prstGeom>
        </p:spPr>
      </p:pic>
      <p:sp>
        <p:nvSpPr>
          <p:cNvPr id="15" name="TextBox 14"/>
          <p:cNvSpPr txBox="1"/>
          <p:nvPr/>
        </p:nvSpPr>
        <p:spPr>
          <a:xfrm>
            <a:off x="5604920" y="5762478"/>
            <a:ext cx="1828800" cy="256032"/>
          </a:xfrm>
          <a:prstGeom prst="rect">
            <a:avLst/>
          </a:prstGeom>
          <a:noFill/>
        </p:spPr>
        <p:txBody>
          <a:bodyPr wrap="square" lIns="0" tIns="0" rIns="0" bIns="0" anchor="t">
            <a:spAutoFit/>
          </a:bodyPr>
          <a:lstStyle/>
          <a:p>
            <a:pPr algn="l">
              <a:lnSpc>
                <a:spcPct val="100000"/>
              </a:lnSpc>
            </a:pPr>
            <a:r>
              <a:rPr sz="1200" b="0">
                <a:solidFill>
                  <a:srgbClr val="3C69FF"/>
                </a:solidFill>
                <a:latin typeface="ABC Oracle Medium"/>
              </a:rPr>
              <a:t>RESEARCH PAPER</a:t>
            </a:r>
          </a:p>
        </p:txBody>
      </p:sp>
      <p:pic>
        <p:nvPicPr>
          <p:cNvPr id="16" name="Picture 15" descr="image.png"/>
          <p:cNvPicPr>
            <a:picLocks noChangeAspect="1"/>
          </p:cNvPicPr>
          <p:nvPr/>
        </p:nvPicPr>
        <p:blipFill>
          <a:blip r:embed="rId3"/>
          <a:stretch>
            <a:fillRect/>
          </a:stretch>
        </p:blipFill>
        <p:spPr>
          <a:xfrm>
            <a:off x="8814816" y="2468880"/>
            <a:ext cx="2212848" cy="2212848"/>
          </a:xfrm>
          <a:prstGeom prst="rect">
            <a:avLst/>
          </a:prstGeom>
        </p:spPr>
      </p:pic>
      <p:sp>
        <p:nvSpPr>
          <p:cNvPr id="17" name="TextBox 16"/>
          <p:cNvSpPr txBox="1"/>
          <p:nvPr/>
        </p:nvSpPr>
        <p:spPr>
          <a:xfrm>
            <a:off x="8814816" y="4846320"/>
            <a:ext cx="2212848" cy="274320"/>
          </a:xfrm>
          <a:prstGeom prst="rect">
            <a:avLst/>
          </a:prstGeom>
          <a:noFill/>
        </p:spPr>
        <p:txBody>
          <a:bodyPr wrap="square" lIns="0" tIns="0" rIns="0" bIns="0" anchor="t">
            <a:spAutoFit/>
          </a:bodyPr>
          <a:lstStyle/>
          <a:p>
            <a:pPr algn="ctr">
              <a:lnSpc>
                <a:spcPct val="100000"/>
              </a:lnSpc>
            </a:pPr>
            <a:r>
              <a:rPr sz="1200" b="0">
                <a:solidFill>
                  <a:srgbClr val="3C69FF"/>
                </a:solidFill>
                <a:latin typeface="ABC Oracle Medium"/>
              </a:rPr>
              <a:t>SCAN TO READ</a:t>
            </a:r>
          </a:p>
        </p:txBody>
      </p:sp>
    </p:spTree>
    <p:extLst>
      <p:ext uri="{BB962C8B-B14F-4D97-AF65-F5344CB8AC3E}">
        <p14:creationId xmlns:p14="http://schemas.microsoft.com/office/powerpoint/2010/main" val="4145248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A6A04-8756-15C0-67D2-9708B3ED977C}"/>
            </a:ext>
          </a:extLst>
        </p:cNvPr>
        <p:cNvGrpSpPr/>
        <p:nvPr/>
      </p:nvGrpSpPr>
      <p:grpSpPr>
        <a:xfrm>
          <a:off x="0" y="0"/>
          <a:ext cx="0" cy="0"/>
          <a:chOff x="0" y="0"/>
          <a:chExt cx="0" cy="0"/>
        </a:xfrm>
      </p:grpSpPr>
      <p:sp>
        <p:nvSpPr>
          <p:cNvPr id="2" name="Rectangle 1"/>
          <p:cNvSpPr/>
          <p:nvPr/>
        </p:nvSpPr>
        <p:spPr>
          <a:xfrm>
            <a:off x="530352" y="347472"/>
            <a:ext cx="530352"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30352" y="457200"/>
            <a:ext cx="5669280" cy="215444"/>
          </a:xfrm>
          <a:prstGeom prst="rect">
            <a:avLst/>
          </a:prstGeom>
          <a:noFill/>
        </p:spPr>
        <p:txBody>
          <a:bodyPr wrap="square" lIns="0" tIns="0" rIns="0" bIns="0" anchor="t">
            <a:spAutoFit/>
          </a:bodyPr>
          <a:lstStyle/>
          <a:p>
            <a:pPr algn="l">
              <a:lnSpc>
                <a:spcPct val="100000"/>
              </a:lnSpc>
            </a:pPr>
            <a:r>
              <a:rPr sz="1400" b="0" dirty="0">
                <a:solidFill>
                  <a:srgbClr val="596270"/>
                </a:solidFill>
                <a:latin typeface="ABC Oracle Medium"/>
              </a:rPr>
              <a:t>MODEL </a:t>
            </a:r>
            <a:r>
              <a:rPr lang="en-AU" sz="1400" b="0" dirty="0">
                <a:solidFill>
                  <a:srgbClr val="596270"/>
                </a:solidFill>
                <a:latin typeface="ABC Oracle Medium"/>
              </a:rPr>
              <a:t>OUTPUT</a:t>
            </a:r>
            <a:endParaRPr sz="1400" b="0" dirty="0">
              <a:solidFill>
                <a:srgbClr val="596270"/>
              </a:solidFill>
              <a:latin typeface="ABC Oracle Medium"/>
            </a:endParaRPr>
          </a:p>
        </p:txBody>
      </p:sp>
      <p:sp>
        <p:nvSpPr>
          <p:cNvPr id="4" name="TextBox 3"/>
          <p:cNvSpPr txBox="1"/>
          <p:nvPr/>
        </p:nvSpPr>
        <p:spPr>
          <a:xfrm>
            <a:off x="530352" y="804672"/>
            <a:ext cx="11109960" cy="438582"/>
          </a:xfrm>
          <a:prstGeom prst="rect">
            <a:avLst/>
          </a:prstGeom>
          <a:noFill/>
        </p:spPr>
        <p:txBody>
          <a:bodyPr wrap="square" lIns="0" tIns="0" rIns="0" bIns="0" anchor="t">
            <a:spAutoFit/>
          </a:bodyPr>
          <a:lstStyle/>
          <a:p>
            <a:pPr algn="l">
              <a:lnSpc>
                <a:spcPct val="95000"/>
              </a:lnSpc>
            </a:pPr>
            <a:r>
              <a:rPr sz="3000" b="0" dirty="0">
                <a:solidFill>
                  <a:srgbClr val="244BD8"/>
                </a:solidFill>
                <a:latin typeface="ABC Oracle Medium"/>
              </a:rPr>
              <a:t>Observed rates track fitted mortality patterns </a:t>
            </a:r>
          </a:p>
        </p:txBody>
      </p:sp>
      <p:sp>
        <p:nvSpPr>
          <p:cNvPr id="9" name="TextBox 8"/>
          <p:cNvSpPr txBox="1"/>
          <p:nvPr/>
        </p:nvSpPr>
        <p:spPr>
          <a:xfrm>
            <a:off x="9566656" y="2353056"/>
            <a:ext cx="2531872" cy="215444"/>
          </a:xfrm>
          <a:prstGeom prst="rect">
            <a:avLst/>
          </a:prstGeom>
          <a:noFill/>
        </p:spPr>
        <p:txBody>
          <a:bodyPr wrap="square" lIns="0" tIns="0" rIns="0" bIns="0" anchor="t">
            <a:spAutoFit/>
          </a:bodyPr>
          <a:lstStyle/>
          <a:p>
            <a:pPr algn="l">
              <a:lnSpc>
                <a:spcPct val="100000"/>
              </a:lnSpc>
            </a:pPr>
            <a:r>
              <a:rPr sz="1400" b="0" dirty="0">
                <a:solidFill>
                  <a:srgbClr val="3C69FF"/>
                </a:solidFill>
                <a:latin typeface="ABC Oracle Medium"/>
              </a:rPr>
              <a:t>Four views</a:t>
            </a:r>
          </a:p>
        </p:txBody>
      </p:sp>
      <p:sp>
        <p:nvSpPr>
          <p:cNvPr id="10" name="TextBox 9"/>
          <p:cNvSpPr txBox="1"/>
          <p:nvPr/>
        </p:nvSpPr>
        <p:spPr>
          <a:xfrm>
            <a:off x="9566656" y="2727960"/>
            <a:ext cx="2433320" cy="1454244"/>
          </a:xfrm>
          <a:prstGeom prst="rect">
            <a:avLst/>
          </a:prstGeom>
          <a:noFill/>
        </p:spPr>
        <p:txBody>
          <a:bodyPr wrap="square" lIns="0" tIns="0" rIns="0" bIns="0" anchor="t">
            <a:spAutoFit/>
          </a:bodyPr>
          <a:lstStyle/>
          <a:p>
            <a:pPr algn="l">
              <a:lnSpc>
                <a:spcPct val="100000"/>
              </a:lnSpc>
              <a:spcAft>
                <a:spcPts val="900"/>
              </a:spcAft>
            </a:pPr>
            <a:r>
              <a:rPr sz="1800" b="0" dirty="0">
                <a:solidFill>
                  <a:srgbClr val="151821"/>
                </a:solidFill>
                <a:latin typeface="ABC Oracle"/>
              </a:rPr>
              <a:t>IRSAD</a:t>
            </a:r>
          </a:p>
          <a:p>
            <a:pPr algn="l">
              <a:lnSpc>
                <a:spcPct val="100000"/>
              </a:lnSpc>
              <a:spcAft>
                <a:spcPts val="900"/>
              </a:spcAft>
            </a:pPr>
            <a:r>
              <a:rPr sz="1800" b="0" dirty="0">
                <a:solidFill>
                  <a:srgbClr val="151821"/>
                </a:solidFill>
                <a:latin typeface="ABC Oracle"/>
              </a:rPr>
              <a:t>Marital status</a:t>
            </a:r>
          </a:p>
          <a:p>
            <a:pPr algn="l">
              <a:lnSpc>
                <a:spcPct val="100000"/>
              </a:lnSpc>
              <a:spcAft>
                <a:spcPts val="900"/>
              </a:spcAft>
            </a:pPr>
            <a:r>
              <a:rPr sz="1800" b="0" dirty="0">
                <a:solidFill>
                  <a:srgbClr val="151821"/>
                </a:solidFill>
                <a:latin typeface="ABC Oracle"/>
              </a:rPr>
              <a:t>Personal income</a:t>
            </a:r>
          </a:p>
          <a:p>
            <a:pPr>
              <a:spcAft>
                <a:spcPts val="900"/>
              </a:spcAft>
            </a:pPr>
            <a:r>
              <a:rPr lang="en-US" dirty="0">
                <a:solidFill>
                  <a:srgbClr val="151821"/>
                </a:solidFill>
                <a:latin typeface="ABC Oracle"/>
              </a:rPr>
              <a:t>Home ownership</a:t>
            </a:r>
            <a:endParaRPr sz="1800" b="0" dirty="0">
              <a:solidFill>
                <a:srgbClr val="151821"/>
              </a:solidFill>
              <a:latin typeface="ABC Oracle"/>
            </a:endParaRPr>
          </a:p>
        </p:txBody>
      </p:sp>
      <p:sp>
        <p:nvSpPr>
          <p:cNvPr id="11" name="Rectangle 10"/>
          <p:cNvSpPr/>
          <p:nvPr/>
        </p:nvSpPr>
        <p:spPr>
          <a:xfrm>
            <a:off x="9444736" y="4732528"/>
            <a:ext cx="2531872" cy="67259"/>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a:extLst>
              <a:ext uri="{FF2B5EF4-FFF2-40B4-BE49-F238E27FC236}">
                <a16:creationId xmlns:a16="http://schemas.microsoft.com/office/drawing/2014/main" id="{531D0256-1C95-3FD8-B754-886A351E6226}"/>
              </a:ext>
            </a:extLst>
          </p:cNvPr>
          <p:cNvPicPr>
            <a:picLocks noChangeAspect="1"/>
          </p:cNvPicPr>
          <p:nvPr/>
        </p:nvPicPr>
        <p:blipFill>
          <a:blip r:embed="rId2"/>
          <a:stretch>
            <a:fillRect/>
          </a:stretch>
        </p:blipFill>
        <p:spPr>
          <a:xfrm>
            <a:off x="603805" y="1483360"/>
            <a:ext cx="3872391" cy="2661920"/>
          </a:xfrm>
          <a:prstGeom prst="rect">
            <a:avLst/>
          </a:prstGeom>
        </p:spPr>
      </p:pic>
      <p:pic>
        <p:nvPicPr>
          <p:cNvPr id="14" name="Picture 13">
            <a:extLst>
              <a:ext uri="{FF2B5EF4-FFF2-40B4-BE49-F238E27FC236}">
                <a16:creationId xmlns:a16="http://schemas.microsoft.com/office/drawing/2014/main" id="{074090F5-CBC4-89EB-D029-9A290C6E34AD}"/>
              </a:ext>
            </a:extLst>
          </p:cNvPr>
          <p:cNvPicPr>
            <a:picLocks noChangeAspect="1"/>
          </p:cNvPicPr>
          <p:nvPr/>
        </p:nvPicPr>
        <p:blipFill>
          <a:blip r:embed="rId3"/>
          <a:stretch>
            <a:fillRect/>
          </a:stretch>
        </p:blipFill>
        <p:spPr>
          <a:xfrm>
            <a:off x="4804114" y="4267200"/>
            <a:ext cx="3742012" cy="2509520"/>
          </a:xfrm>
          <a:prstGeom prst="rect">
            <a:avLst/>
          </a:prstGeom>
        </p:spPr>
      </p:pic>
      <p:pic>
        <p:nvPicPr>
          <p:cNvPr id="15" name="Picture 14">
            <a:extLst>
              <a:ext uri="{FF2B5EF4-FFF2-40B4-BE49-F238E27FC236}">
                <a16:creationId xmlns:a16="http://schemas.microsoft.com/office/drawing/2014/main" id="{117139F6-C389-350D-7C1B-70C9A83408D1}"/>
              </a:ext>
            </a:extLst>
          </p:cNvPr>
          <p:cNvPicPr>
            <a:picLocks noChangeAspect="1"/>
          </p:cNvPicPr>
          <p:nvPr/>
        </p:nvPicPr>
        <p:blipFill>
          <a:blip r:embed="rId4"/>
          <a:stretch>
            <a:fillRect/>
          </a:stretch>
        </p:blipFill>
        <p:spPr>
          <a:xfrm>
            <a:off x="4911212" y="1483360"/>
            <a:ext cx="3497336" cy="2418080"/>
          </a:xfrm>
          <a:prstGeom prst="rect">
            <a:avLst/>
          </a:prstGeom>
        </p:spPr>
      </p:pic>
      <p:pic>
        <p:nvPicPr>
          <p:cNvPr id="16" name="Picture 15">
            <a:extLst>
              <a:ext uri="{FF2B5EF4-FFF2-40B4-BE49-F238E27FC236}">
                <a16:creationId xmlns:a16="http://schemas.microsoft.com/office/drawing/2014/main" id="{E47DFAA2-2813-E89D-3CBC-D47D47E0D7C4}"/>
              </a:ext>
            </a:extLst>
          </p:cNvPr>
          <p:cNvPicPr>
            <a:picLocks noChangeAspect="1"/>
          </p:cNvPicPr>
          <p:nvPr/>
        </p:nvPicPr>
        <p:blipFill>
          <a:blip r:embed="rId5"/>
          <a:stretch>
            <a:fillRect/>
          </a:stretch>
        </p:blipFill>
        <p:spPr>
          <a:xfrm>
            <a:off x="681747" y="4277360"/>
            <a:ext cx="3594585" cy="2499360"/>
          </a:xfrm>
          <a:prstGeom prst="rect">
            <a:avLst/>
          </a:prstGeom>
        </p:spPr>
      </p:pic>
    </p:spTree>
    <p:extLst>
      <p:ext uri="{BB962C8B-B14F-4D97-AF65-F5344CB8AC3E}">
        <p14:creationId xmlns:p14="http://schemas.microsoft.com/office/powerpoint/2010/main" val="2729884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414225-BF65-217A-AAC0-FC97E74EC0DF}"/>
              </a:ext>
            </a:extLst>
          </p:cNvPr>
          <p:cNvPicPr>
            <a:picLocks noChangeAspect="1"/>
          </p:cNvPicPr>
          <p:nvPr/>
        </p:nvPicPr>
        <p:blipFill>
          <a:blip r:embed="rId2"/>
          <a:srcRect/>
          <a:stretch>
            <a:fillRect/>
          </a:stretch>
        </p:blipFill>
        <p:spPr>
          <a:xfrm>
            <a:off x="2770632" y="1773936"/>
            <a:ext cx="6656832" cy="4443984"/>
          </a:xfrm>
          <a:prstGeom prst="rect">
            <a:avLst/>
          </a:prstGeom>
        </p:spPr>
      </p:pic>
      <p:sp>
        <p:nvSpPr>
          <p:cNvPr id="4" name="Rectangle 3"/>
          <p:cNvSpPr/>
          <p:nvPr/>
        </p:nvSpPr>
        <p:spPr>
          <a:xfrm>
            <a:off x="530352" y="310896"/>
            <a:ext cx="530352"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530352" y="429768"/>
            <a:ext cx="5029200" cy="219456"/>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POPULATION PROFILE</a:t>
            </a:r>
          </a:p>
        </p:txBody>
      </p:sp>
      <p:sp>
        <p:nvSpPr>
          <p:cNvPr id="6" name="TextBox 5"/>
          <p:cNvSpPr txBox="1"/>
          <p:nvPr/>
        </p:nvSpPr>
        <p:spPr>
          <a:xfrm>
            <a:off x="530352" y="722376"/>
            <a:ext cx="11064240" cy="603504"/>
          </a:xfrm>
          <a:prstGeom prst="rect">
            <a:avLst/>
          </a:prstGeom>
          <a:noFill/>
        </p:spPr>
        <p:txBody>
          <a:bodyPr wrap="square" lIns="0" tIns="0" rIns="0" bIns="0" anchor="ctr">
            <a:spAutoFit/>
          </a:bodyPr>
          <a:lstStyle/>
          <a:p>
            <a:pPr algn="l">
              <a:spcBef>
                <a:spcPts val="0"/>
              </a:spcBef>
              <a:spcAft>
                <a:spcPts val="0"/>
              </a:spcAft>
            </a:pPr>
            <a:r>
              <a:rPr sz="2900" b="0" i="0">
                <a:solidFill>
                  <a:srgbClr val="151821"/>
                </a:solidFill>
                <a:latin typeface="ABC Oracle Medium"/>
              </a:rPr>
              <a:t>Socioeconomic factors reshape the population mix</a:t>
            </a:r>
          </a:p>
        </p:txBody>
      </p:sp>
      <p:sp>
        <p:nvSpPr>
          <p:cNvPr id="7" name="TextBox 6"/>
          <p:cNvSpPr txBox="1"/>
          <p:nvPr/>
        </p:nvSpPr>
        <p:spPr>
          <a:xfrm>
            <a:off x="530352" y="1271016"/>
            <a:ext cx="10972800" cy="200055"/>
          </a:xfrm>
          <a:prstGeom prst="rect">
            <a:avLst/>
          </a:prstGeom>
          <a:noFill/>
        </p:spPr>
        <p:txBody>
          <a:bodyPr wrap="square" lIns="0" tIns="0" rIns="0" bIns="0" anchor="t">
            <a:spAutoFit/>
          </a:bodyPr>
          <a:lstStyle/>
          <a:p>
            <a:r>
              <a:rPr sz="1300" b="0" i="0" dirty="0">
                <a:solidFill>
                  <a:srgbClr val="596270"/>
                </a:solidFill>
                <a:latin typeface="ABC Oracle"/>
              </a:rPr>
              <a:t>Demographic breakdowns across income, marital status, </a:t>
            </a:r>
            <a:r>
              <a:rPr lang="en-US" sz="1300" dirty="0">
                <a:solidFill>
                  <a:srgbClr val="596270"/>
                </a:solidFill>
                <a:latin typeface="ABC Oracle"/>
              </a:rPr>
              <a:t>home ownership</a:t>
            </a:r>
            <a:r>
              <a:rPr sz="1300" b="0" i="0" dirty="0">
                <a:solidFill>
                  <a:srgbClr val="596270"/>
                </a:solidFill>
                <a:latin typeface="ABC Oracle"/>
              </a:rPr>
              <a:t> and IRSAD</a:t>
            </a:r>
            <a:r>
              <a:rPr lang="en-US" sz="1300" dirty="0">
                <a:solidFill>
                  <a:srgbClr val="596270"/>
                </a:solidFill>
                <a:latin typeface="ABC Oracle"/>
              </a:rPr>
              <a:t> for the 60-65 age group</a:t>
            </a:r>
            <a:r>
              <a:rPr sz="1300" b="0" i="0" dirty="0">
                <a:solidFill>
                  <a:srgbClr val="596270"/>
                </a:solidFill>
                <a:latin typeface="ABC Oracle"/>
              </a:rPr>
              <a:t>.</a:t>
            </a:r>
          </a:p>
        </p:txBody>
      </p:sp>
      <p:sp>
        <p:nvSpPr>
          <p:cNvPr id="8" name="Rectangle 7"/>
          <p:cNvSpPr/>
          <p:nvPr/>
        </p:nvSpPr>
        <p:spPr>
          <a:xfrm>
            <a:off x="530352" y="1673352"/>
            <a:ext cx="11109960"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extLst>
      <p:ext uri="{BB962C8B-B14F-4D97-AF65-F5344CB8AC3E}">
        <p14:creationId xmlns:p14="http://schemas.microsoft.com/office/powerpoint/2010/main" val="3833258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837036-8515-06CA-4AEB-22B36824C049}"/>
              </a:ext>
            </a:extLst>
          </p:cNvPr>
          <p:cNvPicPr>
            <a:picLocks noChangeAspect="1"/>
          </p:cNvPicPr>
          <p:nvPr/>
        </p:nvPicPr>
        <p:blipFill>
          <a:blip r:embed="rId2"/>
          <a:srcRect/>
          <a:stretch>
            <a:fillRect/>
          </a:stretch>
        </p:blipFill>
        <p:spPr>
          <a:xfrm>
            <a:off x="658368" y="2185416"/>
            <a:ext cx="5413248" cy="3703320"/>
          </a:xfrm>
          <a:prstGeom prst="rect">
            <a:avLst/>
          </a:prstGeom>
        </p:spPr>
      </p:pic>
      <p:graphicFrame>
        <p:nvGraphicFramePr>
          <p:cNvPr id="5" name="Table 4">
            <a:extLst>
              <a:ext uri="{FF2B5EF4-FFF2-40B4-BE49-F238E27FC236}">
                <a16:creationId xmlns:a16="http://schemas.microsoft.com/office/drawing/2014/main" id="{D3BDCC59-56F8-2675-BAE6-13FD77E142C9}"/>
              </a:ext>
            </a:extLst>
          </p:cNvPr>
          <p:cNvGraphicFramePr>
            <a:graphicFrameLocks noGrp="1"/>
          </p:cNvGraphicFramePr>
          <p:nvPr>
            <p:extLst>
              <p:ext uri="{D42A27DB-BD31-4B8C-83A1-F6EECF244321}">
                <p14:modId xmlns:p14="http://schemas.microsoft.com/office/powerpoint/2010/main" val="3620298142"/>
              </p:ext>
            </p:extLst>
          </p:nvPr>
        </p:nvGraphicFramePr>
        <p:xfrm>
          <a:off x="6419088" y="2148840"/>
          <a:ext cx="5570475" cy="3246120"/>
        </p:xfrm>
        <a:graphic>
          <a:graphicData uri="http://schemas.openxmlformats.org/drawingml/2006/table">
            <a:tbl>
              <a:tblPr bandRow="1">
                <a:tableStyleId>{5C22544A-7EE6-4342-B048-85BDC9FD1C3A}</a:tableStyleId>
              </a:tblPr>
              <a:tblGrid>
                <a:gridCol w="5570475">
                  <a:extLst>
                    <a:ext uri="{9D8B030D-6E8A-4147-A177-3AD203B41FA5}">
                      <a16:colId xmlns:a16="http://schemas.microsoft.com/office/drawing/2014/main" val="2245193603"/>
                    </a:ext>
                  </a:extLst>
                </a:gridCol>
              </a:tblGrid>
              <a:tr h="649224">
                <a:tc>
                  <a:txBody>
                    <a:bodyPr/>
                    <a:lstStyle/>
                    <a:p>
                      <a:pPr>
                        <a:buNone/>
                      </a:pPr>
                      <a:r>
                        <a:rPr lang="en-US" sz="1200" b="0" dirty="0">
                          <a:solidFill>
                            <a:schemeClr val="tx1"/>
                          </a:solidFill>
                          <a:effectLst/>
                          <a:latin typeface="ABC Oracle"/>
                        </a:rPr>
                        <a:t>P1. Single, Non-homeowner, &lt;$499  weekly income, D1</a:t>
                      </a:r>
                    </a:p>
                  </a:txBody>
                  <a:tcPr marL="146304" marR="109728" marT="73152">
                    <a:lnL>
                      <a:solidFill>
                        <a:srgbClr val="000000"/>
                      </a:solidFill>
                    </a:lnL>
                    <a:lnR>
                      <a:solidFill>
                        <a:srgbClr val="000000"/>
                      </a:solidFill>
                    </a:lnR>
                    <a:lnT w="0" cap="flat" cmpd="sng" algn="ctr">
                      <a:noFill/>
                      <a:prstDash val="solid"/>
                      <a:round/>
                      <a:headEnd type="none" w="med" len="med"/>
                      <a:tailEnd type="none" w="med" len="med"/>
                    </a:lnT>
                    <a:lnB>
                      <a:solidFill>
                        <a:srgbClr val="000000"/>
                      </a:solidFill>
                    </a:lnB>
                    <a:solidFill>
                      <a:srgbClr val="F1F4FB"/>
                    </a:solidFill>
                  </a:tcPr>
                </a:tc>
                <a:extLst>
                  <a:ext uri="{0D108BD9-81ED-4DB2-BD59-A6C34878D82A}">
                    <a16:rowId xmlns:a16="http://schemas.microsoft.com/office/drawing/2014/main" val="3361630940"/>
                  </a:ext>
                </a:extLst>
              </a:tr>
              <a:tr h="649224">
                <a:tc>
                  <a:txBody>
                    <a:bodyPr/>
                    <a:lstStyle/>
                    <a:p>
                      <a:pPr>
                        <a:buNone/>
                      </a:pPr>
                      <a:r>
                        <a:rPr lang="en-US" sz="1200" dirty="0">
                          <a:solidFill>
                            <a:srgbClr val="313131"/>
                          </a:solidFill>
                          <a:effectLst/>
                          <a:latin typeface="ABC Oracle"/>
                        </a:rPr>
                        <a:t>P2. Married, Homeowner, &lt;$499 weekly income, D1</a:t>
                      </a:r>
                    </a:p>
                  </a:txBody>
                  <a:tcPr marL="146304" marR="109728" marT="73152">
                    <a:lnL>
                      <a:solidFill>
                        <a:srgbClr val="000000"/>
                      </a:solidFill>
                    </a:lnL>
                    <a:lnR>
                      <a:solidFill>
                        <a:srgbClr val="000000"/>
                      </a:solidFill>
                    </a:lnR>
                    <a:lnT>
                      <a:solidFill>
                        <a:srgbClr val="000000"/>
                      </a:solidFill>
                    </a:lnT>
                    <a:lnB>
                      <a:solidFill>
                        <a:srgbClr val="000000"/>
                      </a:solidFill>
                    </a:lnB>
                    <a:solidFill>
                      <a:srgbClr val="FFFFFF"/>
                    </a:solidFill>
                  </a:tcPr>
                </a:tc>
                <a:extLst>
                  <a:ext uri="{0D108BD9-81ED-4DB2-BD59-A6C34878D82A}">
                    <a16:rowId xmlns:a16="http://schemas.microsoft.com/office/drawing/2014/main" val="2509623984"/>
                  </a:ext>
                </a:extLst>
              </a:tr>
              <a:tr h="649224">
                <a:tc>
                  <a:txBody>
                    <a:bodyPr/>
                    <a:lstStyle/>
                    <a:p>
                      <a:pPr>
                        <a:buNone/>
                      </a:pPr>
                      <a:r>
                        <a:rPr lang="en-US" sz="1200" dirty="0">
                          <a:solidFill>
                            <a:srgbClr val="313131"/>
                          </a:solidFill>
                          <a:effectLst/>
                          <a:latin typeface="ABC Oracle"/>
                        </a:rPr>
                        <a:t>P3. Married, Homeowner, &lt;$499 weekly income, D7</a:t>
                      </a:r>
                    </a:p>
                  </a:txBody>
                  <a:tcPr marL="146304" marR="109728" marT="73152">
                    <a:lnL>
                      <a:solidFill>
                        <a:srgbClr val="000000"/>
                      </a:solidFill>
                    </a:lnL>
                    <a:lnR>
                      <a:solidFill>
                        <a:srgbClr val="000000"/>
                      </a:solidFill>
                    </a:lnR>
                    <a:lnT>
                      <a:solidFill>
                        <a:srgbClr val="000000"/>
                      </a:solidFill>
                    </a:lnT>
                    <a:lnB>
                      <a:solidFill>
                        <a:srgbClr val="000000"/>
                      </a:solidFill>
                    </a:lnB>
                    <a:solidFill>
                      <a:srgbClr val="F1F4FB"/>
                    </a:solidFill>
                  </a:tcPr>
                </a:tc>
                <a:extLst>
                  <a:ext uri="{0D108BD9-81ED-4DB2-BD59-A6C34878D82A}">
                    <a16:rowId xmlns:a16="http://schemas.microsoft.com/office/drawing/2014/main" val="572591750"/>
                  </a:ext>
                </a:extLst>
              </a:tr>
              <a:tr h="649224">
                <a:tc>
                  <a:txBody>
                    <a:bodyPr/>
                    <a:lstStyle/>
                    <a:p>
                      <a:pPr>
                        <a:buNone/>
                      </a:pPr>
                      <a:r>
                        <a:rPr lang="en-US" sz="1200" dirty="0">
                          <a:solidFill>
                            <a:srgbClr val="313131"/>
                          </a:solidFill>
                          <a:effectLst/>
                          <a:latin typeface="ABC Oracle"/>
                        </a:rPr>
                        <a:t>P4. Married, Homeowner, $1000+ weekly income, D4</a:t>
                      </a:r>
                    </a:p>
                  </a:txBody>
                  <a:tcPr marL="146304" marR="109728" marT="73152">
                    <a:lnL>
                      <a:solidFill>
                        <a:srgbClr val="000000"/>
                      </a:solidFill>
                    </a:lnL>
                    <a:lnR>
                      <a:solidFill>
                        <a:srgbClr val="000000"/>
                      </a:solidFill>
                    </a:lnR>
                    <a:lnT>
                      <a:solidFill>
                        <a:srgbClr val="000000"/>
                      </a:solidFill>
                    </a:lnT>
                    <a:lnB>
                      <a:solidFill>
                        <a:srgbClr val="000000"/>
                      </a:solidFill>
                    </a:lnB>
                    <a:solidFill>
                      <a:srgbClr val="FFFFFF"/>
                    </a:solidFill>
                  </a:tcPr>
                </a:tc>
                <a:extLst>
                  <a:ext uri="{0D108BD9-81ED-4DB2-BD59-A6C34878D82A}">
                    <a16:rowId xmlns:a16="http://schemas.microsoft.com/office/drawing/2014/main" val="1063473367"/>
                  </a:ext>
                </a:extLst>
              </a:tr>
              <a:tr h="649224">
                <a:tc>
                  <a:txBody>
                    <a:bodyPr/>
                    <a:lstStyle/>
                    <a:p>
                      <a:pPr>
                        <a:buNone/>
                      </a:pPr>
                      <a:r>
                        <a:rPr lang="en-US" sz="1200" dirty="0">
                          <a:solidFill>
                            <a:srgbClr val="313131"/>
                          </a:solidFill>
                          <a:effectLst/>
                          <a:latin typeface="ABC Oracle"/>
                        </a:rPr>
                        <a:t>P5. Married, Homeowner, $1000+ weekly income, D10</a:t>
                      </a:r>
                    </a:p>
                  </a:txBody>
                  <a:tcPr marL="146304" marR="109728" marT="73152">
                    <a:lnL>
                      <a:solidFill>
                        <a:srgbClr val="000000"/>
                      </a:solidFill>
                    </a:lnL>
                    <a:lnR>
                      <a:solidFill>
                        <a:srgbClr val="000000"/>
                      </a:solidFill>
                    </a:lnR>
                    <a:lnT>
                      <a:solidFill>
                        <a:srgbClr val="000000"/>
                      </a:solidFill>
                    </a:lnT>
                    <a:lnB w="0" cap="flat" cmpd="sng" algn="ctr">
                      <a:noFill/>
                      <a:prstDash val="solid"/>
                      <a:round/>
                      <a:headEnd type="none" w="med" len="med"/>
                      <a:tailEnd type="none" w="med" len="med"/>
                    </a:lnB>
                    <a:solidFill>
                      <a:srgbClr val="F1F4FB"/>
                    </a:solidFill>
                  </a:tcPr>
                </a:tc>
                <a:extLst>
                  <a:ext uri="{0D108BD9-81ED-4DB2-BD59-A6C34878D82A}">
                    <a16:rowId xmlns:a16="http://schemas.microsoft.com/office/drawing/2014/main" val="4045243949"/>
                  </a:ext>
                </a:extLst>
              </a:tr>
            </a:tbl>
          </a:graphicData>
        </a:graphic>
      </p:graphicFrame>
      <p:sp>
        <p:nvSpPr>
          <p:cNvPr id="6" name="Rectangle 5"/>
          <p:cNvSpPr/>
          <p:nvPr/>
        </p:nvSpPr>
        <p:spPr>
          <a:xfrm>
            <a:off x="530352" y="310896"/>
            <a:ext cx="530352"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30352" y="429768"/>
            <a:ext cx="5029200" cy="219456"/>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MODEL OUTPUT</a:t>
            </a:r>
          </a:p>
        </p:txBody>
      </p:sp>
      <p:sp>
        <p:nvSpPr>
          <p:cNvPr id="8" name="TextBox 7"/>
          <p:cNvSpPr txBox="1"/>
          <p:nvPr/>
        </p:nvSpPr>
        <p:spPr>
          <a:xfrm>
            <a:off x="530352" y="722376"/>
            <a:ext cx="11064240" cy="603504"/>
          </a:xfrm>
          <a:prstGeom prst="rect">
            <a:avLst/>
          </a:prstGeom>
          <a:noFill/>
        </p:spPr>
        <p:txBody>
          <a:bodyPr wrap="square" lIns="0" tIns="0" rIns="0" bIns="0" anchor="ctr">
            <a:spAutoFit/>
          </a:bodyPr>
          <a:lstStyle/>
          <a:p>
            <a:pPr algn="l">
              <a:spcBef>
                <a:spcPts val="0"/>
              </a:spcBef>
              <a:spcAft>
                <a:spcPts val="0"/>
              </a:spcAft>
            </a:pPr>
            <a:r>
              <a:rPr sz="2900" b="0" i="0">
                <a:solidFill>
                  <a:srgbClr val="151821"/>
                </a:solidFill>
                <a:latin typeface="ABC Oracle Medium"/>
              </a:rPr>
              <a:t>Life expectancy is a distribution—not a single point estimate</a:t>
            </a:r>
          </a:p>
        </p:txBody>
      </p:sp>
      <p:sp>
        <p:nvSpPr>
          <p:cNvPr id="9" name="TextBox 8"/>
          <p:cNvSpPr txBox="1"/>
          <p:nvPr/>
        </p:nvSpPr>
        <p:spPr>
          <a:xfrm>
            <a:off x="530352" y="1271016"/>
            <a:ext cx="10972800" cy="365760"/>
          </a:xfrm>
          <a:prstGeom prst="rect">
            <a:avLst/>
          </a:prstGeom>
          <a:noFill/>
        </p:spPr>
        <p:txBody>
          <a:bodyPr wrap="square" lIns="0" tIns="0" rIns="0" bIns="0" anchor="t">
            <a:spAutoFit/>
          </a:bodyPr>
          <a:lstStyle/>
          <a:p>
            <a:pPr algn="l">
              <a:spcBef>
                <a:spcPts val="0"/>
              </a:spcBef>
              <a:spcAft>
                <a:spcPts val="0"/>
              </a:spcAft>
            </a:pPr>
            <a:r>
              <a:rPr sz="1300" b="0" i="0">
                <a:solidFill>
                  <a:srgbClr val="596270"/>
                </a:solidFill>
                <a:latin typeface="ABC Oracle"/>
              </a:rPr>
              <a:t>Five illustrative profiles show the cumulative distribution at age 60.</a:t>
            </a:r>
          </a:p>
        </p:txBody>
      </p:sp>
      <p:sp>
        <p:nvSpPr>
          <p:cNvPr id="10" name="Rectangle 9"/>
          <p:cNvSpPr/>
          <p:nvPr/>
        </p:nvSpPr>
        <p:spPr>
          <a:xfrm>
            <a:off x="530352" y="1673352"/>
            <a:ext cx="11109960"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58368" y="1828800"/>
            <a:ext cx="2011680" cy="228600"/>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CUMULATIVE DISTRIBUTION</a:t>
            </a:r>
          </a:p>
        </p:txBody>
      </p:sp>
      <p:sp>
        <p:nvSpPr>
          <p:cNvPr id="12" name="TextBox 11"/>
          <p:cNvSpPr txBox="1"/>
          <p:nvPr/>
        </p:nvSpPr>
        <p:spPr>
          <a:xfrm>
            <a:off x="6419088" y="1828800"/>
            <a:ext cx="2011680" cy="228600"/>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ILLUSTRATIVE PROFILES</a:t>
            </a:r>
          </a:p>
        </p:txBody>
      </p:sp>
      <p:sp>
        <p:nvSpPr>
          <p:cNvPr id="13" name="TextBox 12"/>
          <p:cNvSpPr txBox="1"/>
          <p:nvPr/>
        </p:nvSpPr>
        <p:spPr>
          <a:xfrm>
            <a:off x="6419088" y="5605272"/>
            <a:ext cx="5074920" cy="502920"/>
          </a:xfrm>
          <a:prstGeom prst="rect">
            <a:avLst/>
          </a:prstGeom>
          <a:noFill/>
        </p:spPr>
        <p:txBody>
          <a:bodyPr wrap="square" lIns="0" tIns="0" rIns="0" bIns="0" anchor="t">
            <a:spAutoFit/>
          </a:bodyPr>
          <a:lstStyle/>
          <a:p>
            <a:pPr algn="l">
              <a:spcBef>
                <a:spcPts val="0"/>
              </a:spcBef>
              <a:spcAft>
                <a:spcPts val="0"/>
              </a:spcAft>
            </a:pPr>
            <a:r>
              <a:rPr sz="1200" b="0" i="0">
                <a:solidFill>
                  <a:srgbClr val="596270"/>
                </a:solidFill>
                <a:latin typeface="ABC Oracle"/>
              </a:rPr>
              <a:t>Profile assumptions span marital status, homeownership, weekly income and IRSAD decile.</a:t>
            </a:r>
          </a:p>
        </p:txBody>
      </p:sp>
    </p:spTree>
    <p:extLst>
      <p:ext uri="{BB962C8B-B14F-4D97-AF65-F5344CB8AC3E}">
        <p14:creationId xmlns:p14="http://schemas.microsoft.com/office/powerpoint/2010/main" val="2922481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0D3F2-032B-0947-62A1-5B1A7DF49C00}"/>
            </a:ext>
          </a:extLst>
        </p:cNvPr>
        <p:cNvGrpSpPr/>
        <p:nvPr/>
      </p:nvGrpSpPr>
      <p:grpSpPr>
        <a:xfrm>
          <a:off x="0" y="0"/>
          <a:ext cx="0" cy="0"/>
          <a:chOff x="0" y="0"/>
          <a:chExt cx="0" cy="0"/>
        </a:xfrm>
      </p:grpSpPr>
      <p:sp>
        <p:nvSpPr>
          <p:cNvPr id="14" name="Rectangle 13"/>
          <p:cNvSpPr/>
          <p:nvPr/>
        </p:nvSpPr>
        <p:spPr>
          <a:xfrm>
            <a:off x="530352" y="310896"/>
            <a:ext cx="530352"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530352" y="429768"/>
            <a:ext cx="5029200" cy="219456"/>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INTERACTIVE TOOL</a:t>
            </a:r>
          </a:p>
        </p:txBody>
      </p:sp>
      <p:sp>
        <p:nvSpPr>
          <p:cNvPr id="16" name="TextBox 15"/>
          <p:cNvSpPr txBox="1"/>
          <p:nvPr/>
        </p:nvSpPr>
        <p:spPr>
          <a:xfrm>
            <a:off x="530352" y="800990"/>
            <a:ext cx="11887200" cy="446276"/>
          </a:xfrm>
          <a:prstGeom prst="rect">
            <a:avLst/>
          </a:prstGeom>
          <a:noFill/>
        </p:spPr>
        <p:txBody>
          <a:bodyPr wrap="square" lIns="0" tIns="0" rIns="0" bIns="0" anchor="ctr">
            <a:spAutoFit/>
          </a:bodyPr>
          <a:lstStyle/>
          <a:p>
            <a:pPr algn="l">
              <a:spcBef>
                <a:spcPts val="0"/>
              </a:spcBef>
              <a:spcAft>
                <a:spcPts val="0"/>
              </a:spcAft>
            </a:pPr>
            <a:r>
              <a:rPr sz="2900" b="0" i="0" dirty="0">
                <a:solidFill>
                  <a:srgbClr val="151821"/>
                </a:solidFill>
                <a:latin typeface="ABC Oracle Medium"/>
              </a:rPr>
              <a:t>The Australian Longevity </a:t>
            </a:r>
            <a:r>
              <a:rPr lang="en-US" sz="2900" dirty="0">
                <a:solidFill>
                  <a:srgbClr val="151821"/>
                </a:solidFill>
                <a:latin typeface="ABC Oracle Medium"/>
              </a:rPr>
              <a:t>Calculator</a:t>
            </a:r>
            <a:endParaRPr sz="2900" b="0" i="0" dirty="0">
              <a:solidFill>
                <a:srgbClr val="151821"/>
              </a:solidFill>
              <a:latin typeface="ABC Oracle Medium"/>
            </a:endParaRPr>
          </a:p>
        </p:txBody>
      </p:sp>
      <p:sp>
        <p:nvSpPr>
          <p:cNvPr id="17" name="TextBox 16"/>
          <p:cNvSpPr txBox="1"/>
          <p:nvPr/>
        </p:nvSpPr>
        <p:spPr>
          <a:xfrm>
            <a:off x="530352" y="1271016"/>
            <a:ext cx="10972800" cy="365760"/>
          </a:xfrm>
          <a:prstGeom prst="rect">
            <a:avLst/>
          </a:prstGeom>
          <a:noFill/>
        </p:spPr>
        <p:txBody>
          <a:bodyPr wrap="square" lIns="0" tIns="0" rIns="0" bIns="0" anchor="t">
            <a:spAutoFit/>
          </a:bodyPr>
          <a:lstStyle/>
          <a:p>
            <a:pPr algn="l">
              <a:spcBef>
                <a:spcPts val="0"/>
              </a:spcBef>
              <a:spcAft>
                <a:spcPts val="0"/>
              </a:spcAft>
            </a:pPr>
            <a:r>
              <a:rPr sz="1300" b="0" i="0">
                <a:solidFill>
                  <a:srgbClr val="596270"/>
                </a:solidFill>
                <a:latin typeface="ABC Oracle"/>
              </a:rPr>
              <a:t>Explore how life expectancy shifts as socioeconomic assumptions change.</a:t>
            </a:r>
          </a:p>
        </p:txBody>
      </p:sp>
      <p:sp>
        <p:nvSpPr>
          <p:cNvPr id="18" name="Rectangle 17"/>
          <p:cNvSpPr/>
          <p:nvPr/>
        </p:nvSpPr>
        <p:spPr>
          <a:xfrm>
            <a:off x="530352" y="1673352"/>
            <a:ext cx="11109960"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8037624" y="2134664"/>
            <a:ext cx="1828800" cy="228600"/>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SCAN TO EXPLORE</a:t>
            </a:r>
          </a:p>
        </p:txBody>
      </p:sp>
      <p:sp>
        <p:nvSpPr>
          <p:cNvPr id="20" name="TextBox 19"/>
          <p:cNvSpPr txBox="1"/>
          <p:nvPr/>
        </p:nvSpPr>
        <p:spPr>
          <a:xfrm>
            <a:off x="6702164" y="4562904"/>
            <a:ext cx="4054323" cy="769441"/>
          </a:xfrm>
          <a:prstGeom prst="rect">
            <a:avLst/>
          </a:prstGeom>
          <a:noFill/>
        </p:spPr>
        <p:txBody>
          <a:bodyPr wrap="square" lIns="0" tIns="0" rIns="0" bIns="0" anchor="t">
            <a:spAutoFit/>
          </a:bodyPr>
          <a:lstStyle/>
          <a:p>
            <a:pPr algn="ctr"/>
            <a:r>
              <a:rPr lang="en-US" b="1" dirty="0">
                <a:solidFill>
                  <a:srgbClr val="3C69FF"/>
                </a:solidFill>
                <a:latin typeface="ABC Oracle Medium"/>
              </a:rPr>
              <a:t>auslongevity</a:t>
            </a:r>
            <a:r>
              <a:rPr b="1" i="0" dirty="0">
                <a:solidFill>
                  <a:srgbClr val="3C69FF"/>
                </a:solidFill>
                <a:latin typeface="ABC Oracle Medium"/>
              </a:rPr>
              <a:t>.</a:t>
            </a:r>
            <a:r>
              <a:rPr lang="en-US" b="1" dirty="0">
                <a:solidFill>
                  <a:srgbClr val="3C69FF"/>
                </a:solidFill>
                <a:latin typeface="ABC Oracle Medium"/>
              </a:rPr>
              <a:t>org</a:t>
            </a:r>
          </a:p>
          <a:p>
            <a:pPr algn="ctr">
              <a:spcBef>
                <a:spcPts val="0"/>
              </a:spcBef>
              <a:spcAft>
                <a:spcPts val="0"/>
              </a:spcAft>
            </a:pPr>
            <a:endParaRPr sz="1400" b="1" i="0" dirty="0">
              <a:solidFill>
                <a:srgbClr val="3C69FF"/>
              </a:solidFill>
              <a:latin typeface="ABC Oracle Medium"/>
            </a:endParaRPr>
          </a:p>
          <a:p>
            <a:pPr algn="ctr"/>
            <a:r>
              <a:rPr lang="en-US" b="1" dirty="0">
                <a:solidFill>
                  <a:srgbClr val="3C69FF"/>
                </a:solidFill>
                <a:latin typeface="ABC Oracle Medium"/>
              </a:rPr>
              <a:t>Open Data Available for Industry Use</a:t>
            </a:r>
          </a:p>
        </p:txBody>
      </p:sp>
      <p:pic>
        <p:nvPicPr>
          <p:cNvPr id="2" name="Picture 1">
            <a:extLst>
              <a:ext uri="{FF2B5EF4-FFF2-40B4-BE49-F238E27FC236}">
                <a16:creationId xmlns:a16="http://schemas.microsoft.com/office/drawing/2014/main" id="{8ACC445E-E569-D5C9-6C93-C613E1093576}"/>
              </a:ext>
            </a:extLst>
          </p:cNvPr>
          <p:cNvPicPr>
            <a:picLocks noChangeAspect="1"/>
          </p:cNvPicPr>
          <p:nvPr/>
        </p:nvPicPr>
        <p:blipFill>
          <a:blip r:embed="rId2"/>
          <a:stretch>
            <a:fillRect/>
          </a:stretch>
        </p:blipFill>
        <p:spPr>
          <a:xfrm>
            <a:off x="7929940" y="2511274"/>
            <a:ext cx="1593549" cy="1599596"/>
          </a:xfrm>
          <a:prstGeom prst="rect">
            <a:avLst/>
          </a:prstGeom>
        </p:spPr>
      </p:pic>
      <p:pic>
        <p:nvPicPr>
          <p:cNvPr id="3" name="Picture 2">
            <a:extLst>
              <a:ext uri="{FF2B5EF4-FFF2-40B4-BE49-F238E27FC236}">
                <a16:creationId xmlns:a16="http://schemas.microsoft.com/office/drawing/2014/main" id="{236645A3-A1BF-0A89-8451-5BD9089C5264}"/>
              </a:ext>
            </a:extLst>
          </p:cNvPr>
          <p:cNvPicPr>
            <a:picLocks noChangeAspect="1"/>
          </p:cNvPicPr>
          <p:nvPr/>
        </p:nvPicPr>
        <p:blipFill>
          <a:blip r:embed="rId3"/>
          <a:stretch>
            <a:fillRect/>
          </a:stretch>
        </p:blipFill>
        <p:spPr>
          <a:xfrm>
            <a:off x="1613675" y="1717524"/>
            <a:ext cx="4761554" cy="5007429"/>
          </a:xfrm>
          <a:prstGeom prst="rect">
            <a:avLst/>
          </a:prstGeom>
        </p:spPr>
      </p:pic>
    </p:spTree>
    <p:extLst>
      <p:ext uri="{BB962C8B-B14F-4D97-AF65-F5344CB8AC3E}">
        <p14:creationId xmlns:p14="http://schemas.microsoft.com/office/powerpoint/2010/main" val="4120243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EA5B766-60D4-025F-25DF-68CEDE86F9B0}"/>
            </a:ext>
          </a:extLst>
        </p:cNvPr>
        <p:cNvGrpSpPr/>
        <p:nvPr/>
      </p:nvGrpSpPr>
      <p:grpSpPr>
        <a:xfrm>
          <a:off x="0" y="0"/>
          <a:ext cx="0" cy="0"/>
          <a:chOff x="0" y="0"/>
          <a:chExt cx="0" cy="0"/>
        </a:xfrm>
      </p:grpSpPr>
      <p:pic>
        <p:nvPicPr>
          <p:cNvPr id="18" name="Picture 17" descr="A graph with different colored squares&#10;&#10;AI-generated content may be incorrect.">
            <a:extLst>
              <a:ext uri="{FF2B5EF4-FFF2-40B4-BE49-F238E27FC236}">
                <a16:creationId xmlns:a16="http://schemas.microsoft.com/office/drawing/2014/main" id="{C68C765B-D4DB-8E8C-98FE-B528C543FA0D}"/>
              </a:ext>
            </a:extLst>
          </p:cNvPr>
          <p:cNvPicPr>
            <a:picLocks noChangeAspect="1"/>
          </p:cNvPicPr>
          <p:nvPr/>
        </p:nvPicPr>
        <p:blipFill>
          <a:blip r:embed="rId2"/>
          <a:srcRect/>
          <a:stretch>
            <a:fillRect/>
          </a:stretch>
        </p:blipFill>
        <p:spPr>
          <a:xfrm>
            <a:off x="566928" y="1901952"/>
            <a:ext cx="7242048" cy="3621024"/>
          </a:xfrm>
          <a:prstGeom prst="rect">
            <a:avLst/>
          </a:prstGeom>
        </p:spPr>
      </p:pic>
      <p:sp>
        <p:nvSpPr>
          <p:cNvPr id="19" name="Rectangle 18"/>
          <p:cNvSpPr/>
          <p:nvPr/>
        </p:nvSpPr>
        <p:spPr>
          <a:xfrm>
            <a:off x="530352" y="310896"/>
            <a:ext cx="530352"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530352" y="429768"/>
            <a:ext cx="5029200" cy="219456"/>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MALE PROFILES</a:t>
            </a:r>
          </a:p>
        </p:txBody>
      </p:sp>
      <p:sp>
        <p:nvSpPr>
          <p:cNvPr id="21" name="TextBox 20"/>
          <p:cNvSpPr txBox="1"/>
          <p:nvPr/>
        </p:nvSpPr>
        <p:spPr>
          <a:xfrm>
            <a:off x="530352" y="722376"/>
            <a:ext cx="11064240" cy="603504"/>
          </a:xfrm>
          <a:prstGeom prst="rect">
            <a:avLst/>
          </a:prstGeom>
          <a:noFill/>
        </p:spPr>
        <p:txBody>
          <a:bodyPr wrap="square" lIns="0" tIns="0" rIns="0" bIns="0" anchor="ctr">
            <a:spAutoFit/>
          </a:bodyPr>
          <a:lstStyle/>
          <a:p>
            <a:pPr algn="l">
              <a:spcBef>
                <a:spcPts val="0"/>
              </a:spcBef>
              <a:spcAft>
                <a:spcPts val="0"/>
              </a:spcAft>
            </a:pPr>
            <a:r>
              <a:rPr sz="2900" b="0" i="0">
                <a:solidFill>
                  <a:srgbClr val="151821"/>
                </a:solidFill>
                <a:latin typeface="ABC Oracle Medium"/>
              </a:rPr>
              <a:t>Male life expectancy spans 11.5 years across illustrated profiles</a:t>
            </a:r>
          </a:p>
        </p:txBody>
      </p:sp>
      <p:sp>
        <p:nvSpPr>
          <p:cNvPr id="22" name="TextBox 21"/>
          <p:cNvSpPr txBox="1"/>
          <p:nvPr/>
        </p:nvSpPr>
        <p:spPr>
          <a:xfrm>
            <a:off x="530352" y="1271016"/>
            <a:ext cx="10972800" cy="365760"/>
          </a:xfrm>
          <a:prstGeom prst="rect">
            <a:avLst/>
          </a:prstGeom>
          <a:noFill/>
        </p:spPr>
        <p:txBody>
          <a:bodyPr wrap="square" lIns="0" tIns="0" rIns="0" bIns="0" anchor="t">
            <a:spAutoFit/>
          </a:bodyPr>
          <a:lstStyle/>
          <a:p>
            <a:pPr algn="l">
              <a:spcBef>
                <a:spcPts val="0"/>
              </a:spcBef>
              <a:spcAft>
                <a:spcPts val="0"/>
              </a:spcAft>
            </a:pPr>
            <a:r>
              <a:rPr sz="1300" b="0" i="0">
                <a:solidFill>
                  <a:srgbClr val="596270"/>
                </a:solidFill>
                <a:latin typeface="ABC Oracle"/>
              </a:rPr>
              <a:t>Period life expectancy at age 60 in 2016.</a:t>
            </a:r>
          </a:p>
        </p:txBody>
      </p:sp>
      <p:sp>
        <p:nvSpPr>
          <p:cNvPr id="23" name="Rectangle 22"/>
          <p:cNvSpPr/>
          <p:nvPr/>
        </p:nvSpPr>
        <p:spPr>
          <a:xfrm>
            <a:off x="530352" y="1673352"/>
            <a:ext cx="11109960"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Rectangle 23"/>
          <p:cNvSpPr/>
          <p:nvPr/>
        </p:nvSpPr>
        <p:spPr>
          <a:xfrm>
            <a:off x="8101583" y="1947672"/>
            <a:ext cx="12801" cy="3520440"/>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8503920" y="2011680"/>
            <a:ext cx="2331720" cy="868680"/>
          </a:xfrm>
          <a:prstGeom prst="rect">
            <a:avLst/>
          </a:prstGeom>
          <a:noFill/>
        </p:spPr>
        <p:txBody>
          <a:bodyPr wrap="square" lIns="0" tIns="0" rIns="0" bIns="0" anchor="t">
            <a:spAutoFit/>
          </a:bodyPr>
          <a:lstStyle/>
          <a:p>
            <a:pPr algn="l">
              <a:spcBef>
                <a:spcPts val="0"/>
              </a:spcBef>
              <a:spcAft>
                <a:spcPts val="0"/>
              </a:spcAft>
            </a:pPr>
            <a:r>
              <a:rPr sz="5800" b="0" i="0">
                <a:solidFill>
                  <a:srgbClr val="3C69FF"/>
                </a:solidFill>
                <a:latin typeface="ABC Oracle Medium"/>
              </a:rPr>
              <a:t>11.5</a:t>
            </a:r>
          </a:p>
        </p:txBody>
      </p:sp>
      <p:sp>
        <p:nvSpPr>
          <p:cNvPr id="26" name="TextBox 25"/>
          <p:cNvSpPr txBox="1"/>
          <p:nvPr/>
        </p:nvSpPr>
        <p:spPr>
          <a:xfrm>
            <a:off x="10351008" y="2459736"/>
            <a:ext cx="914400" cy="256032"/>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YEAR SPAN</a:t>
            </a:r>
          </a:p>
        </p:txBody>
      </p:sp>
      <p:sp>
        <p:nvSpPr>
          <p:cNvPr id="27" name="TextBox 26"/>
          <p:cNvSpPr txBox="1"/>
          <p:nvPr/>
        </p:nvSpPr>
        <p:spPr>
          <a:xfrm>
            <a:off x="8503920" y="3127248"/>
            <a:ext cx="2103120" cy="228600"/>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ILLUSTRATED ENDPOINTS</a:t>
            </a:r>
          </a:p>
        </p:txBody>
      </p:sp>
      <p:sp>
        <p:nvSpPr>
          <p:cNvPr id="28" name="TextBox 27"/>
          <p:cNvSpPr txBox="1"/>
          <p:nvPr/>
        </p:nvSpPr>
        <p:spPr>
          <a:xfrm>
            <a:off x="8503920" y="3529584"/>
            <a:ext cx="1005840" cy="411480"/>
          </a:xfrm>
          <a:prstGeom prst="rect">
            <a:avLst/>
          </a:prstGeom>
          <a:noFill/>
        </p:spPr>
        <p:txBody>
          <a:bodyPr wrap="square" lIns="0" tIns="0" rIns="0" bIns="0" anchor="t">
            <a:spAutoFit/>
          </a:bodyPr>
          <a:lstStyle/>
          <a:p>
            <a:pPr algn="l">
              <a:spcBef>
                <a:spcPts val="0"/>
              </a:spcBef>
              <a:spcAft>
                <a:spcPts val="0"/>
              </a:spcAft>
            </a:pPr>
            <a:r>
              <a:rPr sz="2400" b="1" i="0">
                <a:solidFill>
                  <a:srgbClr val="F0646B"/>
                </a:solidFill>
                <a:latin typeface="ABC Oracle Medium"/>
              </a:rPr>
              <a:t>18.67</a:t>
            </a:r>
          </a:p>
        </p:txBody>
      </p:sp>
      <p:sp>
        <p:nvSpPr>
          <p:cNvPr id="29" name="TextBox 28"/>
          <p:cNvSpPr txBox="1"/>
          <p:nvPr/>
        </p:nvSpPr>
        <p:spPr>
          <a:xfrm>
            <a:off x="9619488" y="3602736"/>
            <a:ext cx="1572768" cy="292608"/>
          </a:xfrm>
          <a:prstGeom prst="rect">
            <a:avLst/>
          </a:prstGeom>
          <a:noFill/>
        </p:spPr>
        <p:txBody>
          <a:bodyPr wrap="square" lIns="0" tIns="0" rIns="0" bIns="0" anchor="t">
            <a:spAutoFit/>
          </a:bodyPr>
          <a:lstStyle/>
          <a:p>
            <a:pPr algn="l">
              <a:spcBef>
                <a:spcPts val="0"/>
              </a:spcBef>
              <a:spcAft>
                <a:spcPts val="0"/>
              </a:spcAft>
            </a:pPr>
            <a:r>
              <a:rPr sz="1200" b="0" i="0">
                <a:solidFill>
                  <a:srgbClr val="596270"/>
                </a:solidFill>
                <a:latin typeface="ABC Oracle"/>
              </a:rPr>
              <a:t>shortest profile</a:t>
            </a:r>
          </a:p>
        </p:txBody>
      </p:sp>
      <p:sp>
        <p:nvSpPr>
          <p:cNvPr id="30" name="TextBox 29"/>
          <p:cNvSpPr txBox="1"/>
          <p:nvPr/>
        </p:nvSpPr>
        <p:spPr>
          <a:xfrm>
            <a:off x="8503920" y="4151376"/>
            <a:ext cx="1005840" cy="411480"/>
          </a:xfrm>
          <a:prstGeom prst="rect">
            <a:avLst/>
          </a:prstGeom>
          <a:noFill/>
        </p:spPr>
        <p:txBody>
          <a:bodyPr wrap="square" lIns="0" tIns="0" rIns="0" bIns="0" anchor="t">
            <a:spAutoFit/>
          </a:bodyPr>
          <a:lstStyle/>
          <a:p>
            <a:pPr algn="l">
              <a:spcBef>
                <a:spcPts val="0"/>
              </a:spcBef>
              <a:spcAft>
                <a:spcPts val="0"/>
              </a:spcAft>
            </a:pPr>
            <a:r>
              <a:rPr sz="2400" b="1" i="0">
                <a:solidFill>
                  <a:srgbClr val="151821"/>
                </a:solidFill>
                <a:latin typeface="ABC Oracle Medium"/>
              </a:rPr>
              <a:t>24.05</a:t>
            </a:r>
          </a:p>
        </p:txBody>
      </p:sp>
      <p:sp>
        <p:nvSpPr>
          <p:cNvPr id="31" name="TextBox 30"/>
          <p:cNvSpPr txBox="1"/>
          <p:nvPr/>
        </p:nvSpPr>
        <p:spPr>
          <a:xfrm>
            <a:off x="9619488" y="4224528"/>
            <a:ext cx="1572768" cy="292608"/>
          </a:xfrm>
          <a:prstGeom prst="rect">
            <a:avLst/>
          </a:prstGeom>
          <a:noFill/>
        </p:spPr>
        <p:txBody>
          <a:bodyPr wrap="square" lIns="0" tIns="0" rIns="0" bIns="0" anchor="t">
            <a:spAutoFit/>
          </a:bodyPr>
          <a:lstStyle/>
          <a:p>
            <a:pPr algn="l">
              <a:spcBef>
                <a:spcPts val="0"/>
              </a:spcBef>
              <a:spcAft>
                <a:spcPts val="0"/>
              </a:spcAft>
            </a:pPr>
            <a:r>
              <a:rPr sz="1200" b="0" i="0">
                <a:solidFill>
                  <a:srgbClr val="596270"/>
                </a:solidFill>
                <a:latin typeface="ABC Oracle"/>
              </a:rPr>
              <a:t>ALT 2015–17</a:t>
            </a:r>
          </a:p>
        </p:txBody>
      </p:sp>
      <p:sp>
        <p:nvSpPr>
          <p:cNvPr id="32" name="TextBox 31"/>
          <p:cNvSpPr txBox="1"/>
          <p:nvPr/>
        </p:nvSpPr>
        <p:spPr>
          <a:xfrm>
            <a:off x="8503920" y="4773168"/>
            <a:ext cx="1005840" cy="411480"/>
          </a:xfrm>
          <a:prstGeom prst="rect">
            <a:avLst/>
          </a:prstGeom>
          <a:noFill/>
        </p:spPr>
        <p:txBody>
          <a:bodyPr wrap="square" lIns="0" tIns="0" rIns="0" bIns="0" anchor="t">
            <a:spAutoFit/>
          </a:bodyPr>
          <a:lstStyle/>
          <a:p>
            <a:pPr algn="l">
              <a:spcBef>
                <a:spcPts val="0"/>
              </a:spcBef>
              <a:spcAft>
                <a:spcPts val="0"/>
              </a:spcAft>
            </a:pPr>
            <a:r>
              <a:rPr sz="2400" b="1" i="0">
                <a:solidFill>
                  <a:srgbClr val="1F9D6B"/>
                </a:solidFill>
                <a:latin typeface="ABC Oracle Medium"/>
              </a:rPr>
              <a:t>30.20</a:t>
            </a:r>
          </a:p>
        </p:txBody>
      </p:sp>
      <p:sp>
        <p:nvSpPr>
          <p:cNvPr id="33" name="TextBox 32"/>
          <p:cNvSpPr txBox="1"/>
          <p:nvPr/>
        </p:nvSpPr>
        <p:spPr>
          <a:xfrm>
            <a:off x="9619488" y="4846320"/>
            <a:ext cx="1572768" cy="292608"/>
          </a:xfrm>
          <a:prstGeom prst="rect">
            <a:avLst/>
          </a:prstGeom>
          <a:noFill/>
        </p:spPr>
        <p:txBody>
          <a:bodyPr wrap="square" lIns="0" tIns="0" rIns="0" bIns="0" anchor="t">
            <a:spAutoFit/>
          </a:bodyPr>
          <a:lstStyle/>
          <a:p>
            <a:pPr algn="l">
              <a:spcBef>
                <a:spcPts val="0"/>
              </a:spcBef>
              <a:spcAft>
                <a:spcPts val="0"/>
              </a:spcAft>
            </a:pPr>
            <a:r>
              <a:rPr sz="1200" b="0" i="0">
                <a:solidFill>
                  <a:srgbClr val="596270"/>
                </a:solidFill>
                <a:latin typeface="ABC Oracle"/>
              </a:rPr>
              <a:t>longest profile</a:t>
            </a:r>
          </a:p>
        </p:txBody>
      </p:sp>
      <p:sp>
        <p:nvSpPr>
          <p:cNvPr id="34" name="TextBox 33"/>
          <p:cNvSpPr txBox="1"/>
          <p:nvPr/>
        </p:nvSpPr>
        <p:spPr>
          <a:xfrm>
            <a:off x="658368" y="6099048"/>
            <a:ext cx="7059168" cy="292608"/>
          </a:xfrm>
          <a:prstGeom prst="rect">
            <a:avLst/>
          </a:prstGeom>
          <a:noFill/>
        </p:spPr>
        <p:txBody>
          <a:bodyPr wrap="square" lIns="0" tIns="0" rIns="0" bIns="0" anchor="t">
            <a:spAutoFit/>
          </a:bodyPr>
          <a:lstStyle/>
          <a:p>
            <a:pPr algn="ctr">
              <a:spcBef>
                <a:spcPts val="0"/>
              </a:spcBef>
              <a:spcAft>
                <a:spcPts val="0"/>
              </a:spcAft>
            </a:pPr>
            <a:r>
              <a:rPr sz="1150" b="1" i="0">
                <a:solidFill>
                  <a:srgbClr val="3C69FF"/>
                </a:solidFill>
                <a:latin typeface="ABC Oracle Medium"/>
              </a:rPr>
              <a:t>Income · marital status · homeownership · IRSAD</a:t>
            </a:r>
          </a:p>
        </p:txBody>
      </p:sp>
    </p:spTree>
    <p:extLst>
      <p:ext uri="{BB962C8B-B14F-4D97-AF65-F5344CB8AC3E}">
        <p14:creationId xmlns:p14="http://schemas.microsoft.com/office/powerpoint/2010/main" val="1604202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7BD4B79-7B61-F13A-DEB6-B0A64DD07710}"/>
            </a:ext>
          </a:extLst>
        </p:cNvPr>
        <p:cNvGrpSpPr/>
        <p:nvPr/>
      </p:nvGrpSpPr>
      <p:grpSpPr>
        <a:xfrm>
          <a:off x="0" y="0"/>
          <a:ext cx="0" cy="0"/>
          <a:chOff x="0" y="0"/>
          <a:chExt cx="0" cy="0"/>
        </a:xfrm>
      </p:grpSpPr>
      <p:pic>
        <p:nvPicPr>
          <p:cNvPr id="3" name="Picture 2" descr="A graph with different colored bars&#10;&#10;AI-generated content may be incorrect.">
            <a:extLst>
              <a:ext uri="{FF2B5EF4-FFF2-40B4-BE49-F238E27FC236}">
                <a16:creationId xmlns:a16="http://schemas.microsoft.com/office/drawing/2014/main" id="{06DC0944-B780-0B92-2CF0-CDEFDFDA7AE5}"/>
              </a:ext>
            </a:extLst>
          </p:cNvPr>
          <p:cNvPicPr>
            <a:picLocks noChangeAspect="1"/>
          </p:cNvPicPr>
          <p:nvPr/>
        </p:nvPicPr>
        <p:blipFill>
          <a:blip r:embed="rId2"/>
          <a:srcRect/>
          <a:stretch>
            <a:fillRect/>
          </a:stretch>
        </p:blipFill>
        <p:spPr>
          <a:xfrm>
            <a:off x="566928" y="1901952"/>
            <a:ext cx="7242048" cy="3621024"/>
          </a:xfrm>
          <a:prstGeom prst="rect">
            <a:avLst/>
          </a:prstGeom>
        </p:spPr>
      </p:pic>
      <p:sp>
        <p:nvSpPr>
          <p:cNvPr id="4" name="Rectangle 3"/>
          <p:cNvSpPr/>
          <p:nvPr/>
        </p:nvSpPr>
        <p:spPr>
          <a:xfrm>
            <a:off x="530352" y="310896"/>
            <a:ext cx="530352"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530352" y="429768"/>
            <a:ext cx="5029200" cy="219456"/>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FEMALE PROFILES</a:t>
            </a:r>
          </a:p>
        </p:txBody>
      </p:sp>
      <p:sp>
        <p:nvSpPr>
          <p:cNvPr id="6" name="TextBox 5"/>
          <p:cNvSpPr txBox="1"/>
          <p:nvPr/>
        </p:nvSpPr>
        <p:spPr>
          <a:xfrm>
            <a:off x="530352" y="808685"/>
            <a:ext cx="11064240" cy="430887"/>
          </a:xfrm>
          <a:prstGeom prst="rect">
            <a:avLst/>
          </a:prstGeom>
          <a:noFill/>
        </p:spPr>
        <p:txBody>
          <a:bodyPr wrap="square" lIns="0" tIns="0" rIns="0" bIns="0" anchor="ctr">
            <a:spAutoFit/>
          </a:bodyPr>
          <a:lstStyle/>
          <a:p>
            <a:pPr algn="l">
              <a:spcBef>
                <a:spcPts val="0"/>
              </a:spcBef>
              <a:spcAft>
                <a:spcPts val="0"/>
              </a:spcAft>
            </a:pPr>
            <a:r>
              <a:rPr sz="2800" b="0" i="0" dirty="0">
                <a:solidFill>
                  <a:srgbClr val="151821"/>
                </a:solidFill>
                <a:latin typeface="ABC Oracle Medium"/>
              </a:rPr>
              <a:t>Female life expectancy spans 9.1 years across illustrated profiles</a:t>
            </a:r>
            <a:endParaRPr lang="en-US" sz="2800" b="0" i="0">
              <a:solidFill>
                <a:srgbClr val="151821"/>
              </a:solidFill>
              <a:latin typeface="ABC Oracle Medium"/>
            </a:endParaRPr>
          </a:p>
        </p:txBody>
      </p:sp>
      <p:sp>
        <p:nvSpPr>
          <p:cNvPr id="7" name="TextBox 6"/>
          <p:cNvSpPr txBox="1"/>
          <p:nvPr/>
        </p:nvSpPr>
        <p:spPr>
          <a:xfrm>
            <a:off x="530352" y="1271016"/>
            <a:ext cx="10972800" cy="365760"/>
          </a:xfrm>
          <a:prstGeom prst="rect">
            <a:avLst/>
          </a:prstGeom>
          <a:noFill/>
        </p:spPr>
        <p:txBody>
          <a:bodyPr wrap="square" lIns="0" tIns="0" rIns="0" bIns="0" anchor="t">
            <a:spAutoFit/>
          </a:bodyPr>
          <a:lstStyle/>
          <a:p>
            <a:pPr algn="l">
              <a:spcBef>
                <a:spcPts val="0"/>
              </a:spcBef>
              <a:spcAft>
                <a:spcPts val="0"/>
              </a:spcAft>
            </a:pPr>
            <a:r>
              <a:rPr sz="1300" b="0" i="0">
                <a:solidFill>
                  <a:srgbClr val="596270"/>
                </a:solidFill>
                <a:latin typeface="ABC Oracle"/>
              </a:rPr>
              <a:t>Period life expectancy at age 60 in 2016.</a:t>
            </a:r>
          </a:p>
        </p:txBody>
      </p:sp>
      <p:sp>
        <p:nvSpPr>
          <p:cNvPr id="8" name="Rectangle 7"/>
          <p:cNvSpPr/>
          <p:nvPr/>
        </p:nvSpPr>
        <p:spPr>
          <a:xfrm>
            <a:off x="530352" y="1673352"/>
            <a:ext cx="11109960"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Rectangle 8"/>
          <p:cNvSpPr/>
          <p:nvPr/>
        </p:nvSpPr>
        <p:spPr>
          <a:xfrm>
            <a:off x="8101583" y="1947672"/>
            <a:ext cx="12801" cy="3520440"/>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8503920" y="2011680"/>
            <a:ext cx="2331720" cy="868680"/>
          </a:xfrm>
          <a:prstGeom prst="rect">
            <a:avLst/>
          </a:prstGeom>
          <a:noFill/>
        </p:spPr>
        <p:txBody>
          <a:bodyPr wrap="square" lIns="0" tIns="0" rIns="0" bIns="0" anchor="t">
            <a:spAutoFit/>
          </a:bodyPr>
          <a:lstStyle/>
          <a:p>
            <a:pPr algn="l">
              <a:spcBef>
                <a:spcPts val="0"/>
              </a:spcBef>
              <a:spcAft>
                <a:spcPts val="0"/>
              </a:spcAft>
            </a:pPr>
            <a:r>
              <a:rPr sz="5800" b="0" i="0">
                <a:solidFill>
                  <a:srgbClr val="3C69FF"/>
                </a:solidFill>
                <a:latin typeface="ABC Oracle Medium"/>
              </a:rPr>
              <a:t>9.1</a:t>
            </a:r>
          </a:p>
        </p:txBody>
      </p:sp>
      <p:sp>
        <p:nvSpPr>
          <p:cNvPr id="11" name="TextBox 10"/>
          <p:cNvSpPr txBox="1"/>
          <p:nvPr/>
        </p:nvSpPr>
        <p:spPr>
          <a:xfrm>
            <a:off x="10351008" y="2459736"/>
            <a:ext cx="914400" cy="256032"/>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YEAR SPAN</a:t>
            </a:r>
          </a:p>
        </p:txBody>
      </p:sp>
      <p:sp>
        <p:nvSpPr>
          <p:cNvPr id="12" name="TextBox 11"/>
          <p:cNvSpPr txBox="1"/>
          <p:nvPr/>
        </p:nvSpPr>
        <p:spPr>
          <a:xfrm>
            <a:off x="8503920" y="3127248"/>
            <a:ext cx="2103120" cy="228600"/>
          </a:xfrm>
          <a:prstGeom prst="rect">
            <a:avLst/>
          </a:prstGeom>
          <a:noFill/>
        </p:spPr>
        <p:txBody>
          <a:bodyPr wrap="square" lIns="0" tIns="0" rIns="0" bIns="0" anchor="t">
            <a:spAutoFit/>
          </a:bodyPr>
          <a:lstStyle/>
          <a:p>
            <a:pPr algn="l">
              <a:spcBef>
                <a:spcPts val="0"/>
              </a:spcBef>
              <a:spcAft>
                <a:spcPts val="0"/>
              </a:spcAft>
            </a:pPr>
            <a:r>
              <a:rPr sz="1050" b="1" i="0">
                <a:solidFill>
                  <a:srgbClr val="3C69FF"/>
                </a:solidFill>
                <a:latin typeface="ABC Oracle Medium"/>
              </a:rPr>
              <a:t>ILLUSTRATED ENDPOINTS</a:t>
            </a:r>
          </a:p>
        </p:txBody>
      </p:sp>
      <p:sp>
        <p:nvSpPr>
          <p:cNvPr id="13" name="TextBox 12"/>
          <p:cNvSpPr txBox="1"/>
          <p:nvPr/>
        </p:nvSpPr>
        <p:spPr>
          <a:xfrm>
            <a:off x="8503920" y="3529584"/>
            <a:ext cx="1005840" cy="411480"/>
          </a:xfrm>
          <a:prstGeom prst="rect">
            <a:avLst/>
          </a:prstGeom>
          <a:noFill/>
        </p:spPr>
        <p:txBody>
          <a:bodyPr wrap="square" lIns="0" tIns="0" rIns="0" bIns="0" anchor="t">
            <a:spAutoFit/>
          </a:bodyPr>
          <a:lstStyle/>
          <a:p>
            <a:pPr algn="l">
              <a:spcBef>
                <a:spcPts val="0"/>
              </a:spcBef>
              <a:spcAft>
                <a:spcPts val="0"/>
              </a:spcAft>
            </a:pPr>
            <a:r>
              <a:rPr sz="2400" b="1" i="0">
                <a:solidFill>
                  <a:srgbClr val="F0646B"/>
                </a:solidFill>
                <a:latin typeface="ABC Oracle Medium"/>
              </a:rPr>
              <a:t>23.86</a:t>
            </a:r>
          </a:p>
        </p:txBody>
      </p:sp>
      <p:sp>
        <p:nvSpPr>
          <p:cNvPr id="14" name="TextBox 13"/>
          <p:cNvSpPr txBox="1"/>
          <p:nvPr/>
        </p:nvSpPr>
        <p:spPr>
          <a:xfrm>
            <a:off x="9619488" y="3602736"/>
            <a:ext cx="1572768" cy="292608"/>
          </a:xfrm>
          <a:prstGeom prst="rect">
            <a:avLst/>
          </a:prstGeom>
          <a:noFill/>
        </p:spPr>
        <p:txBody>
          <a:bodyPr wrap="square" lIns="0" tIns="0" rIns="0" bIns="0" anchor="t">
            <a:spAutoFit/>
          </a:bodyPr>
          <a:lstStyle/>
          <a:p>
            <a:pPr algn="l">
              <a:spcBef>
                <a:spcPts val="0"/>
              </a:spcBef>
              <a:spcAft>
                <a:spcPts val="0"/>
              </a:spcAft>
            </a:pPr>
            <a:r>
              <a:rPr sz="1200" b="0" i="0">
                <a:solidFill>
                  <a:srgbClr val="596270"/>
                </a:solidFill>
                <a:latin typeface="ABC Oracle"/>
              </a:rPr>
              <a:t>shortest profile</a:t>
            </a:r>
          </a:p>
        </p:txBody>
      </p:sp>
      <p:sp>
        <p:nvSpPr>
          <p:cNvPr id="15" name="TextBox 14"/>
          <p:cNvSpPr txBox="1"/>
          <p:nvPr/>
        </p:nvSpPr>
        <p:spPr>
          <a:xfrm>
            <a:off x="8503920" y="4151376"/>
            <a:ext cx="1005840" cy="411480"/>
          </a:xfrm>
          <a:prstGeom prst="rect">
            <a:avLst/>
          </a:prstGeom>
          <a:noFill/>
        </p:spPr>
        <p:txBody>
          <a:bodyPr wrap="square" lIns="0" tIns="0" rIns="0" bIns="0" anchor="t">
            <a:spAutoFit/>
          </a:bodyPr>
          <a:lstStyle/>
          <a:p>
            <a:pPr algn="l">
              <a:spcBef>
                <a:spcPts val="0"/>
              </a:spcBef>
              <a:spcAft>
                <a:spcPts val="0"/>
              </a:spcAft>
            </a:pPr>
            <a:r>
              <a:rPr sz="2400" b="1" i="0">
                <a:solidFill>
                  <a:srgbClr val="151821"/>
                </a:solidFill>
                <a:latin typeface="ABC Oracle Medium"/>
              </a:rPr>
              <a:t>26.93</a:t>
            </a:r>
          </a:p>
        </p:txBody>
      </p:sp>
      <p:sp>
        <p:nvSpPr>
          <p:cNvPr id="16" name="TextBox 15"/>
          <p:cNvSpPr txBox="1"/>
          <p:nvPr/>
        </p:nvSpPr>
        <p:spPr>
          <a:xfrm>
            <a:off x="9619488" y="4224528"/>
            <a:ext cx="1572768" cy="292608"/>
          </a:xfrm>
          <a:prstGeom prst="rect">
            <a:avLst/>
          </a:prstGeom>
          <a:noFill/>
        </p:spPr>
        <p:txBody>
          <a:bodyPr wrap="square" lIns="0" tIns="0" rIns="0" bIns="0" anchor="t">
            <a:spAutoFit/>
          </a:bodyPr>
          <a:lstStyle/>
          <a:p>
            <a:pPr algn="l">
              <a:spcBef>
                <a:spcPts val="0"/>
              </a:spcBef>
              <a:spcAft>
                <a:spcPts val="0"/>
              </a:spcAft>
            </a:pPr>
            <a:r>
              <a:rPr sz="1200" b="0" i="0">
                <a:solidFill>
                  <a:srgbClr val="596270"/>
                </a:solidFill>
                <a:latin typeface="ABC Oracle"/>
              </a:rPr>
              <a:t>ALT 2015–17</a:t>
            </a:r>
          </a:p>
        </p:txBody>
      </p:sp>
      <p:sp>
        <p:nvSpPr>
          <p:cNvPr id="17" name="TextBox 16"/>
          <p:cNvSpPr txBox="1"/>
          <p:nvPr/>
        </p:nvSpPr>
        <p:spPr>
          <a:xfrm>
            <a:off x="8503920" y="4773168"/>
            <a:ext cx="1005840" cy="411480"/>
          </a:xfrm>
          <a:prstGeom prst="rect">
            <a:avLst/>
          </a:prstGeom>
          <a:noFill/>
        </p:spPr>
        <p:txBody>
          <a:bodyPr wrap="square" lIns="0" tIns="0" rIns="0" bIns="0" anchor="t">
            <a:spAutoFit/>
          </a:bodyPr>
          <a:lstStyle/>
          <a:p>
            <a:pPr algn="l">
              <a:spcBef>
                <a:spcPts val="0"/>
              </a:spcBef>
              <a:spcAft>
                <a:spcPts val="0"/>
              </a:spcAft>
            </a:pPr>
            <a:r>
              <a:rPr sz="2400" b="1" i="0">
                <a:solidFill>
                  <a:srgbClr val="1F9D6B"/>
                </a:solidFill>
                <a:latin typeface="ABC Oracle Medium"/>
              </a:rPr>
              <a:t>32.98</a:t>
            </a:r>
          </a:p>
        </p:txBody>
      </p:sp>
      <p:sp>
        <p:nvSpPr>
          <p:cNvPr id="18" name="TextBox 17"/>
          <p:cNvSpPr txBox="1"/>
          <p:nvPr/>
        </p:nvSpPr>
        <p:spPr>
          <a:xfrm>
            <a:off x="9619488" y="4846320"/>
            <a:ext cx="1572768" cy="292608"/>
          </a:xfrm>
          <a:prstGeom prst="rect">
            <a:avLst/>
          </a:prstGeom>
          <a:noFill/>
        </p:spPr>
        <p:txBody>
          <a:bodyPr wrap="square" lIns="0" tIns="0" rIns="0" bIns="0" anchor="t">
            <a:spAutoFit/>
          </a:bodyPr>
          <a:lstStyle/>
          <a:p>
            <a:pPr algn="l">
              <a:spcBef>
                <a:spcPts val="0"/>
              </a:spcBef>
              <a:spcAft>
                <a:spcPts val="0"/>
              </a:spcAft>
            </a:pPr>
            <a:r>
              <a:rPr sz="1200" b="0" i="0">
                <a:solidFill>
                  <a:srgbClr val="596270"/>
                </a:solidFill>
                <a:latin typeface="ABC Oracle"/>
              </a:rPr>
              <a:t>longest profile</a:t>
            </a:r>
          </a:p>
        </p:txBody>
      </p:sp>
      <p:sp>
        <p:nvSpPr>
          <p:cNvPr id="19" name="TextBox 18"/>
          <p:cNvSpPr txBox="1"/>
          <p:nvPr/>
        </p:nvSpPr>
        <p:spPr>
          <a:xfrm>
            <a:off x="658368" y="6099048"/>
            <a:ext cx="7059168" cy="292608"/>
          </a:xfrm>
          <a:prstGeom prst="rect">
            <a:avLst/>
          </a:prstGeom>
          <a:noFill/>
        </p:spPr>
        <p:txBody>
          <a:bodyPr wrap="square" lIns="0" tIns="0" rIns="0" bIns="0" anchor="t">
            <a:spAutoFit/>
          </a:bodyPr>
          <a:lstStyle/>
          <a:p>
            <a:pPr algn="ctr">
              <a:spcBef>
                <a:spcPts val="0"/>
              </a:spcBef>
              <a:spcAft>
                <a:spcPts val="0"/>
              </a:spcAft>
            </a:pPr>
            <a:r>
              <a:rPr sz="1150" b="1" i="0">
                <a:solidFill>
                  <a:srgbClr val="3C69FF"/>
                </a:solidFill>
                <a:latin typeface="ABC Oracle Medium"/>
              </a:rPr>
              <a:t>Income · marital status · homeownership · IRSAD</a:t>
            </a:r>
          </a:p>
        </p:txBody>
      </p:sp>
    </p:spTree>
    <p:extLst>
      <p:ext uri="{BB962C8B-B14F-4D97-AF65-F5344CB8AC3E}">
        <p14:creationId xmlns:p14="http://schemas.microsoft.com/office/powerpoint/2010/main" val="1558625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13232" y="621792"/>
            <a:ext cx="566928"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13232" y="786384"/>
            <a:ext cx="7132320" cy="215444"/>
          </a:xfrm>
          <a:prstGeom prst="rect">
            <a:avLst/>
          </a:prstGeom>
          <a:noFill/>
        </p:spPr>
        <p:txBody>
          <a:bodyPr wrap="square" lIns="0" tIns="0" rIns="0" bIns="0" anchor="t">
            <a:spAutoFit/>
          </a:bodyPr>
          <a:lstStyle/>
          <a:p>
            <a:pPr algn="l">
              <a:lnSpc>
                <a:spcPct val="100000"/>
              </a:lnSpc>
            </a:pPr>
            <a:r>
              <a:rPr sz="1400" b="0" dirty="0">
                <a:solidFill>
                  <a:srgbClr val="DCE6FF"/>
                </a:solidFill>
                <a:latin typeface="ABC Oracle Medium"/>
              </a:rPr>
              <a:t>FROM EVIDENCE TO RETIREMENT INCOME STRATEGY</a:t>
            </a:r>
            <a:r>
              <a:rPr lang="en-AU" sz="1400" b="0" dirty="0">
                <a:solidFill>
                  <a:srgbClr val="DCE6FF"/>
                </a:solidFill>
                <a:latin typeface="ABC Oracle Medium"/>
              </a:rPr>
              <a:t>: 3 PRACTICAL MESSAGES</a:t>
            </a:r>
            <a:endParaRPr sz="1400" b="0" dirty="0">
              <a:solidFill>
                <a:srgbClr val="DCE6FF"/>
              </a:solidFill>
              <a:latin typeface="ABC Oracle Medium"/>
            </a:endParaRPr>
          </a:p>
        </p:txBody>
      </p:sp>
      <p:sp>
        <p:nvSpPr>
          <p:cNvPr id="5" name="TextBox 4"/>
          <p:cNvSpPr txBox="1"/>
          <p:nvPr/>
        </p:nvSpPr>
        <p:spPr>
          <a:xfrm>
            <a:off x="713232" y="1261872"/>
            <a:ext cx="10744200" cy="511679"/>
          </a:xfrm>
          <a:prstGeom prst="rect">
            <a:avLst/>
          </a:prstGeom>
          <a:noFill/>
        </p:spPr>
        <p:txBody>
          <a:bodyPr wrap="square" lIns="0" tIns="0" rIns="0" bIns="0" anchor="t">
            <a:spAutoFit/>
          </a:bodyPr>
          <a:lstStyle/>
          <a:p>
            <a:pPr algn="l">
              <a:lnSpc>
                <a:spcPct val="95000"/>
              </a:lnSpc>
            </a:pPr>
            <a:r>
              <a:rPr lang="en-AU" sz="3500" b="0" dirty="0">
                <a:solidFill>
                  <a:srgbClr val="FFFFFF"/>
                </a:solidFill>
                <a:latin typeface="ABC Oracle Medium"/>
              </a:rPr>
              <a:t>Longevity differences </a:t>
            </a:r>
            <a:r>
              <a:rPr lang="en-AU" sz="3500" dirty="0">
                <a:solidFill>
                  <a:srgbClr val="FFFFFF"/>
                </a:solidFill>
                <a:latin typeface="ABC Oracle Medium"/>
              </a:rPr>
              <a:t>in practice</a:t>
            </a:r>
            <a:endParaRPr sz="3500" b="0" dirty="0">
              <a:solidFill>
                <a:srgbClr val="FFFFFF"/>
              </a:solidFill>
              <a:latin typeface="ABC Oracle Medium"/>
            </a:endParaRPr>
          </a:p>
        </p:txBody>
      </p:sp>
      <p:sp>
        <p:nvSpPr>
          <p:cNvPr id="6" name="TextBox 5"/>
          <p:cNvSpPr txBox="1"/>
          <p:nvPr/>
        </p:nvSpPr>
        <p:spPr>
          <a:xfrm>
            <a:off x="731520" y="1920240"/>
            <a:ext cx="10652760" cy="261610"/>
          </a:xfrm>
          <a:prstGeom prst="rect">
            <a:avLst/>
          </a:prstGeom>
          <a:noFill/>
        </p:spPr>
        <p:txBody>
          <a:bodyPr wrap="square" lIns="0" tIns="0" rIns="0" bIns="0" anchor="t">
            <a:spAutoFit/>
          </a:bodyPr>
          <a:lstStyle/>
          <a:p>
            <a:pPr algn="l">
              <a:lnSpc>
                <a:spcPct val="100000"/>
              </a:lnSpc>
            </a:pPr>
            <a:r>
              <a:rPr sz="1700" b="0" dirty="0">
                <a:solidFill>
                  <a:srgbClr val="DCE6FF"/>
                </a:solidFill>
                <a:latin typeface="ABC Oracle"/>
              </a:rPr>
              <a:t>The model is not only an actuarial refinement</a:t>
            </a:r>
            <a:r>
              <a:rPr lang="en-AU" sz="1700" b="0" dirty="0">
                <a:solidFill>
                  <a:srgbClr val="DCE6FF"/>
                </a:solidFill>
                <a:latin typeface="ABC Oracle"/>
              </a:rPr>
              <a:t>, </a:t>
            </a:r>
            <a:r>
              <a:rPr sz="1700" b="0" dirty="0">
                <a:solidFill>
                  <a:srgbClr val="DCE6FF"/>
                </a:solidFill>
                <a:latin typeface="ABC Oracle"/>
              </a:rPr>
              <a:t>it changes how lifetime income is assessed, positioned and trusted.</a:t>
            </a:r>
          </a:p>
        </p:txBody>
      </p:sp>
      <p:sp>
        <p:nvSpPr>
          <p:cNvPr id="7" name="TextBox 6"/>
          <p:cNvSpPr txBox="1"/>
          <p:nvPr/>
        </p:nvSpPr>
        <p:spPr>
          <a:xfrm>
            <a:off x="731520" y="2907792"/>
            <a:ext cx="713232" cy="566928"/>
          </a:xfrm>
          <a:prstGeom prst="rect">
            <a:avLst/>
          </a:prstGeom>
          <a:noFill/>
        </p:spPr>
        <p:txBody>
          <a:bodyPr wrap="square" lIns="0" tIns="0" rIns="0" bIns="0" anchor="t">
            <a:spAutoFit/>
          </a:bodyPr>
          <a:lstStyle/>
          <a:p>
            <a:pPr algn="l">
              <a:lnSpc>
                <a:spcPct val="100000"/>
              </a:lnSpc>
            </a:pPr>
            <a:r>
              <a:rPr sz="3400" b="0">
                <a:solidFill>
                  <a:srgbClr val="DCE6FF"/>
                </a:solidFill>
                <a:latin typeface="ABC Oracle Medium"/>
              </a:rPr>
              <a:t>01</a:t>
            </a:r>
          </a:p>
        </p:txBody>
      </p:sp>
      <p:sp>
        <p:nvSpPr>
          <p:cNvPr id="8" name="Rectangle 7"/>
          <p:cNvSpPr/>
          <p:nvPr/>
        </p:nvSpPr>
        <p:spPr>
          <a:xfrm>
            <a:off x="731520" y="3557016"/>
            <a:ext cx="2788920" cy="228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3794760"/>
            <a:ext cx="2788920" cy="338554"/>
          </a:xfrm>
          <a:prstGeom prst="rect">
            <a:avLst/>
          </a:prstGeom>
          <a:noFill/>
        </p:spPr>
        <p:txBody>
          <a:bodyPr wrap="square" lIns="0" tIns="0" rIns="0" bIns="0" anchor="t">
            <a:spAutoFit/>
          </a:bodyPr>
          <a:lstStyle/>
          <a:p>
            <a:pPr algn="l">
              <a:lnSpc>
                <a:spcPct val="100000"/>
              </a:lnSpc>
            </a:pPr>
            <a:r>
              <a:rPr sz="2200" b="0" dirty="0">
                <a:solidFill>
                  <a:srgbClr val="FFFFFF"/>
                </a:solidFill>
                <a:latin typeface="ABC Oracle Medium"/>
              </a:rPr>
              <a:t>Prove </a:t>
            </a:r>
            <a:r>
              <a:rPr lang="en-AU" sz="2200" b="0" dirty="0">
                <a:solidFill>
                  <a:srgbClr val="FFFFFF"/>
                </a:solidFill>
                <a:latin typeface="ABC Oracle Medium"/>
              </a:rPr>
              <a:t>V</a:t>
            </a:r>
            <a:r>
              <a:rPr sz="2200" b="0" dirty="0" err="1">
                <a:solidFill>
                  <a:srgbClr val="FFFFFF"/>
                </a:solidFill>
                <a:latin typeface="ABC Oracle Medium"/>
              </a:rPr>
              <a:t>alue</a:t>
            </a:r>
            <a:r>
              <a:rPr sz="2200" b="0" dirty="0">
                <a:solidFill>
                  <a:srgbClr val="FFFFFF"/>
                </a:solidFill>
                <a:latin typeface="ABC Oracle Medium"/>
              </a:rPr>
              <a:t> for </a:t>
            </a:r>
            <a:r>
              <a:rPr lang="en-AU" sz="2200" b="0" dirty="0">
                <a:solidFill>
                  <a:srgbClr val="FFFFFF"/>
                </a:solidFill>
                <a:latin typeface="ABC Oracle Medium"/>
              </a:rPr>
              <a:t>M</a:t>
            </a:r>
            <a:r>
              <a:rPr sz="2200" b="0" dirty="0" err="1">
                <a:solidFill>
                  <a:srgbClr val="FFFFFF"/>
                </a:solidFill>
                <a:latin typeface="ABC Oracle Medium"/>
              </a:rPr>
              <a:t>oney</a:t>
            </a:r>
            <a:endParaRPr sz="2200" b="0" dirty="0">
              <a:solidFill>
                <a:srgbClr val="FFFFFF"/>
              </a:solidFill>
              <a:latin typeface="ABC Oracle Medium"/>
            </a:endParaRPr>
          </a:p>
        </p:txBody>
      </p:sp>
      <p:sp>
        <p:nvSpPr>
          <p:cNvPr id="10" name="TextBox 9"/>
          <p:cNvSpPr txBox="1"/>
          <p:nvPr/>
        </p:nvSpPr>
        <p:spPr>
          <a:xfrm>
            <a:off x="731520" y="4498848"/>
            <a:ext cx="2788920" cy="717312"/>
          </a:xfrm>
          <a:prstGeom prst="rect">
            <a:avLst/>
          </a:prstGeom>
          <a:noFill/>
        </p:spPr>
        <p:txBody>
          <a:bodyPr wrap="square" lIns="0" tIns="0" rIns="0" bIns="0" anchor="t">
            <a:spAutoFit/>
          </a:bodyPr>
          <a:lstStyle/>
          <a:p>
            <a:pPr algn="l">
              <a:lnSpc>
                <a:spcPct val="105000"/>
              </a:lnSpc>
            </a:pPr>
            <a:r>
              <a:rPr sz="1500" b="1" dirty="0">
                <a:solidFill>
                  <a:srgbClr val="DCE6FF"/>
                </a:solidFill>
                <a:latin typeface="ABC Oracle"/>
              </a:rPr>
              <a:t>Assess</a:t>
            </a:r>
            <a:r>
              <a:rPr sz="1500" b="0" dirty="0">
                <a:solidFill>
                  <a:srgbClr val="DCE6FF"/>
                </a:solidFill>
                <a:latin typeface="ABC Oracle"/>
              </a:rPr>
              <a:t> </a:t>
            </a:r>
            <a:r>
              <a:rPr lang="en-AU" sz="1500" b="0" dirty="0">
                <a:solidFill>
                  <a:srgbClr val="DCE6FF"/>
                </a:solidFill>
                <a:latin typeface="ABC Oracle"/>
              </a:rPr>
              <a:t>member outcomes and value for money of a retirement income proposition.</a:t>
            </a:r>
            <a:endParaRPr sz="1500" b="0" dirty="0">
              <a:solidFill>
                <a:srgbClr val="DCE6FF"/>
              </a:solidFill>
              <a:latin typeface="ABC Oracle"/>
            </a:endParaRPr>
          </a:p>
        </p:txBody>
      </p:sp>
      <p:sp>
        <p:nvSpPr>
          <p:cNvPr id="11" name="TextBox 10"/>
          <p:cNvSpPr txBox="1"/>
          <p:nvPr/>
        </p:nvSpPr>
        <p:spPr>
          <a:xfrm>
            <a:off x="4087368" y="2907792"/>
            <a:ext cx="713232" cy="566928"/>
          </a:xfrm>
          <a:prstGeom prst="rect">
            <a:avLst/>
          </a:prstGeom>
          <a:noFill/>
        </p:spPr>
        <p:txBody>
          <a:bodyPr wrap="square" lIns="0" tIns="0" rIns="0" bIns="0" anchor="t">
            <a:spAutoFit/>
          </a:bodyPr>
          <a:lstStyle/>
          <a:p>
            <a:pPr algn="l">
              <a:lnSpc>
                <a:spcPct val="100000"/>
              </a:lnSpc>
            </a:pPr>
            <a:r>
              <a:rPr sz="3400" b="0">
                <a:solidFill>
                  <a:srgbClr val="DCE6FF"/>
                </a:solidFill>
                <a:latin typeface="ABC Oracle Medium"/>
              </a:rPr>
              <a:t>02</a:t>
            </a:r>
          </a:p>
        </p:txBody>
      </p:sp>
      <p:sp>
        <p:nvSpPr>
          <p:cNvPr id="12" name="Rectangle 11"/>
          <p:cNvSpPr/>
          <p:nvPr/>
        </p:nvSpPr>
        <p:spPr>
          <a:xfrm>
            <a:off x="4087368" y="3557016"/>
            <a:ext cx="2788920" cy="228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087368" y="3794760"/>
            <a:ext cx="2788920" cy="338554"/>
          </a:xfrm>
          <a:prstGeom prst="rect">
            <a:avLst/>
          </a:prstGeom>
          <a:noFill/>
        </p:spPr>
        <p:txBody>
          <a:bodyPr wrap="square" lIns="0" tIns="0" rIns="0" bIns="0" anchor="t">
            <a:spAutoFit/>
          </a:bodyPr>
          <a:lstStyle/>
          <a:p>
            <a:pPr algn="l">
              <a:lnSpc>
                <a:spcPct val="100000"/>
              </a:lnSpc>
            </a:pPr>
            <a:r>
              <a:rPr sz="2200" b="0" dirty="0">
                <a:solidFill>
                  <a:srgbClr val="FFFFFF"/>
                </a:solidFill>
                <a:latin typeface="ABC Oracle Medium"/>
              </a:rPr>
              <a:t>Reach the </a:t>
            </a:r>
            <a:r>
              <a:rPr lang="en-AU" sz="2200" b="0" dirty="0">
                <a:solidFill>
                  <a:srgbClr val="FFFFFF"/>
                </a:solidFill>
                <a:latin typeface="ABC Oracle Medium"/>
              </a:rPr>
              <a:t>M</a:t>
            </a:r>
            <a:r>
              <a:rPr sz="2200" b="0" dirty="0">
                <a:solidFill>
                  <a:srgbClr val="FFFFFF"/>
                </a:solidFill>
                <a:latin typeface="ABC Oracle Medium"/>
              </a:rPr>
              <a:t>any</a:t>
            </a:r>
          </a:p>
        </p:txBody>
      </p:sp>
      <p:sp>
        <p:nvSpPr>
          <p:cNvPr id="14" name="TextBox 13"/>
          <p:cNvSpPr txBox="1"/>
          <p:nvPr/>
        </p:nvSpPr>
        <p:spPr>
          <a:xfrm>
            <a:off x="4087368" y="4498848"/>
            <a:ext cx="2788920" cy="959686"/>
          </a:xfrm>
          <a:prstGeom prst="rect">
            <a:avLst/>
          </a:prstGeom>
          <a:noFill/>
        </p:spPr>
        <p:txBody>
          <a:bodyPr wrap="square" lIns="0" tIns="0" rIns="0" bIns="0" anchor="t">
            <a:spAutoFit/>
          </a:bodyPr>
          <a:lstStyle/>
          <a:p>
            <a:pPr algn="l">
              <a:lnSpc>
                <a:spcPct val="105000"/>
              </a:lnSpc>
            </a:pPr>
            <a:r>
              <a:rPr lang="en-AU" sz="1500" b="1" dirty="0">
                <a:solidFill>
                  <a:srgbClr val="DCE6FF"/>
                </a:solidFill>
                <a:latin typeface="ABC Oracle"/>
              </a:rPr>
              <a:t>Expand</a:t>
            </a:r>
            <a:r>
              <a:rPr sz="1500" b="0" dirty="0">
                <a:solidFill>
                  <a:srgbClr val="DCE6FF"/>
                </a:solidFill>
                <a:latin typeface="ABC Oracle"/>
              </a:rPr>
              <a:t> longevity protection for members who most fear running out</a:t>
            </a:r>
            <a:r>
              <a:rPr lang="en-AU" sz="1500" b="0" dirty="0">
                <a:solidFill>
                  <a:srgbClr val="DCE6FF"/>
                </a:solidFill>
                <a:latin typeface="ABC Oracle"/>
              </a:rPr>
              <a:t> of savings</a:t>
            </a:r>
            <a:r>
              <a:rPr sz="1500" b="0" dirty="0">
                <a:solidFill>
                  <a:srgbClr val="DCE6FF"/>
                </a:solidFill>
                <a:latin typeface="ABC Oracle"/>
              </a:rPr>
              <a:t>, not only the financially confident.</a:t>
            </a:r>
          </a:p>
        </p:txBody>
      </p:sp>
      <p:sp>
        <p:nvSpPr>
          <p:cNvPr id="15" name="TextBox 14"/>
          <p:cNvSpPr txBox="1"/>
          <p:nvPr/>
        </p:nvSpPr>
        <p:spPr>
          <a:xfrm>
            <a:off x="7443216" y="2907792"/>
            <a:ext cx="713232" cy="566928"/>
          </a:xfrm>
          <a:prstGeom prst="rect">
            <a:avLst/>
          </a:prstGeom>
          <a:noFill/>
        </p:spPr>
        <p:txBody>
          <a:bodyPr wrap="square" lIns="0" tIns="0" rIns="0" bIns="0" anchor="t">
            <a:spAutoFit/>
          </a:bodyPr>
          <a:lstStyle/>
          <a:p>
            <a:pPr algn="l">
              <a:lnSpc>
                <a:spcPct val="100000"/>
              </a:lnSpc>
            </a:pPr>
            <a:r>
              <a:rPr sz="3400" b="0">
                <a:solidFill>
                  <a:srgbClr val="DCE6FF"/>
                </a:solidFill>
                <a:latin typeface="ABC Oracle Medium"/>
              </a:rPr>
              <a:t>03</a:t>
            </a:r>
          </a:p>
        </p:txBody>
      </p:sp>
      <p:sp>
        <p:nvSpPr>
          <p:cNvPr id="16" name="Rectangle 15"/>
          <p:cNvSpPr/>
          <p:nvPr/>
        </p:nvSpPr>
        <p:spPr>
          <a:xfrm>
            <a:off x="7443216" y="3557016"/>
            <a:ext cx="2788920" cy="228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443216" y="3794760"/>
            <a:ext cx="2788920" cy="338554"/>
          </a:xfrm>
          <a:prstGeom prst="rect">
            <a:avLst/>
          </a:prstGeom>
          <a:noFill/>
        </p:spPr>
        <p:txBody>
          <a:bodyPr wrap="square" lIns="0" tIns="0" rIns="0" bIns="0" anchor="t">
            <a:spAutoFit/>
          </a:bodyPr>
          <a:lstStyle/>
          <a:p>
            <a:pPr algn="l">
              <a:lnSpc>
                <a:spcPct val="100000"/>
              </a:lnSpc>
            </a:pPr>
            <a:r>
              <a:rPr sz="2200" b="0" dirty="0">
                <a:solidFill>
                  <a:srgbClr val="FFFFFF"/>
                </a:solidFill>
                <a:latin typeface="ABC Oracle Medium"/>
              </a:rPr>
              <a:t>Build </a:t>
            </a:r>
            <a:r>
              <a:rPr lang="en-AU" sz="2200" b="0" dirty="0">
                <a:solidFill>
                  <a:srgbClr val="FFFFFF"/>
                </a:solidFill>
                <a:latin typeface="ABC Oracle Medium"/>
              </a:rPr>
              <a:t>T</a:t>
            </a:r>
            <a:r>
              <a:rPr sz="2200" b="0" dirty="0">
                <a:solidFill>
                  <a:srgbClr val="FFFFFF"/>
                </a:solidFill>
                <a:latin typeface="ABC Oracle Medium"/>
              </a:rPr>
              <a:t>rust</a:t>
            </a:r>
          </a:p>
        </p:txBody>
      </p:sp>
      <p:sp>
        <p:nvSpPr>
          <p:cNvPr id="18" name="TextBox 17"/>
          <p:cNvSpPr txBox="1"/>
          <p:nvPr/>
        </p:nvSpPr>
        <p:spPr>
          <a:xfrm>
            <a:off x="7443216" y="4498848"/>
            <a:ext cx="2788920" cy="959686"/>
          </a:xfrm>
          <a:prstGeom prst="rect">
            <a:avLst/>
          </a:prstGeom>
          <a:noFill/>
        </p:spPr>
        <p:txBody>
          <a:bodyPr wrap="square" lIns="0" tIns="0" rIns="0" bIns="0" anchor="t">
            <a:spAutoFit/>
          </a:bodyPr>
          <a:lstStyle/>
          <a:p>
            <a:pPr algn="l">
              <a:lnSpc>
                <a:spcPct val="105000"/>
              </a:lnSpc>
            </a:pPr>
            <a:r>
              <a:rPr lang="en-AU" sz="1500" b="1" dirty="0">
                <a:solidFill>
                  <a:srgbClr val="DCE6FF"/>
                </a:solidFill>
                <a:latin typeface="ABC Oracle"/>
              </a:rPr>
              <a:t>Safeguard</a:t>
            </a:r>
            <a:r>
              <a:rPr lang="en-AU" sz="1500" b="0" dirty="0">
                <a:solidFill>
                  <a:srgbClr val="DCE6FF"/>
                </a:solidFill>
                <a:latin typeface="ABC Oracle"/>
              </a:rPr>
              <a:t> disadvantaged members from pathways or nudges</a:t>
            </a:r>
            <a:r>
              <a:rPr lang="en-AU" sz="1500" dirty="0">
                <a:solidFill>
                  <a:srgbClr val="DCE6FF"/>
                </a:solidFill>
                <a:latin typeface="ABC Oracle"/>
              </a:rPr>
              <a:t> t</a:t>
            </a:r>
            <a:r>
              <a:rPr lang="en-AU" sz="1500" b="0" dirty="0">
                <a:solidFill>
                  <a:srgbClr val="DCE6FF"/>
                </a:solidFill>
                <a:latin typeface="ABC Oracle"/>
              </a:rPr>
              <a:t>hat trustees might design and implement</a:t>
            </a:r>
            <a:endParaRPr sz="1500" b="0" dirty="0">
              <a:solidFill>
                <a:srgbClr val="DCE6FF"/>
              </a:solidFill>
              <a:latin typeface="ABC Oracle"/>
            </a:endParaRPr>
          </a:p>
        </p:txBody>
      </p:sp>
      <p:sp>
        <p:nvSpPr>
          <p:cNvPr id="19" name="Rectangle 18"/>
          <p:cNvSpPr/>
          <p:nvPr/>
        </p:nvSpPr>
        <p:spPr>
          <a:xfrm>
            <a:off x="731520" y="6062472"/>
            <a:ext cx="10561320" cy="16459"/>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31520" y="6245352"/>
            <a:ext cx="10561320" cy="292608"/>
          </a:xfrm>
          <a:prstGeom prst="rect">
            <a:avLst/>
          </a:prstGeom>
          <a:noFill/>
        </p:spPr>
        <p:txBody>
          <a:bodyPr wrap="square" lIns="0" tIns="0" rIns="0" bIns="0" anchor="t">
            <a:spAutoFit/>
          </a:bodyPr>
          <a:lstStyle/>
          <a:p>
            <a:pPr algn="ctr">
              <a:lnSpc>
                <a:spcPct val="100000"/>
              </a:lnSpc>
            </a:pPr>
            <a:r>
              <a:rPr sz="1200" b="0">
                <a:solidFill>
                  <a:srgbClr val="FFFFFF"/>
                </a:solidFill>
                <a:latin typeface="ABC Oracle Medium"/>
              </a:rPr>
              <a:t>ONE EVIDENCE BASE  ·  THREE STRATEGIC IMPLICATIONS</a:t>
            </a:r>
          </a:p>
        </p:txBody>
      </p:sp>
    </p:spTree>
    <p:extLst>
      <p:ext uri="{BB962C8B-B14F-4D97-AF65-F5344CB8AC3E}">
        <p14:creationId xmlns:p14="http://schemas.microsoft.com/office/powerpoint/2010/main" val="3420619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1" name="Template value ripple"/>
          <p:cNvSpPr/>
          <p:nvPr/>
        </p:nvSpPr>
        <p:spPr>
          <a:xfrm>
            <a:off x="1357884" y="3278124"/>
            <a:ext cx="896112" cy="896112"/>
          </a:xfrm>
          <a:prstGeom prst="ellipse">
            <a:avLst/>
          </a:prstGeom>
          <a:noFill/>
          <a:ln w="12700">
            <a:solidFill>
              <a:srgbClr val="3C69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0" name="Template value ripple"/>
          <p:cNvSpPr/>
          <p:nvPr/>
        </p:nvSpPr>
        <p:spPr>
          <a:xfrm>
            <a:off x="1156716" y="3076956"/>
            <a:ext cx="1298448" cy="1298448"/>
          </a:xfrm>
          <a:prstGeom prst="ellipse">
            <a:avLst/>
          </a:prstGeom>
          <a:noFill/>
          <a:ln w="12700">
            <a:solidFill>
              <a:srgbClr val="ADADAD"/>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Template value ripple"/>
          <p:cNvSpPr/>
          <p:nvPr/>
        </p:nvSpPr>
        <p:spPr>
          <a:xfrm>
            <a:off x="960120" y="2880360"/>
            <a:ext cx="1691640" cy="1691640"/>
          </a:xfrm>
          <a:prstGeom prst="ellipse">
            <a:avLst/>
          </a:prstGeom>
          <a:noFill/>
          <a:ln w="12700">
            <a:solidFill>
              <a:srgbClr val="D6D6D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Template cohort ripple"/>
          <p:cNvSpPr/>
          <p:nvPr/>
        </p:nvSpPr>
        <p:spPr>
          <a:xfrm>
            <a:off x="3511296" y="4599432"/>
            <a:ext cx="512064" cy="512064"/>
          </a:xfrm>
          <a:prstGeom prst="ellipse">
            <a:avLst/>
          </a:prstGeom>
          <a:noFill/>
          <a:ln w="12700">
            <a:solidFill>
              <a:srgbClr val="D6D6D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mplate cohort ripple"/>
          <p:cNvSpPr/>
          <p:nvPr/>
        </p:nvSpPr>
        <p:spPr>
          <a:xfrm>
            <a:off x="3511296" y="3639312"/>
            <a:ext cx="512064" cy="512064"/>
          </a:xfrm>
          <a:prstGeom prst="ellipse">
            <a:avLst/>
          </a:prstGeom>
          <a:noFill/>
          <a:ln w="12700">
            <a:solidFill>
              <a:srgbClr val="D6D6D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Template cohort ripple"/>
          <p:cNvSpPr/>
          <p:nvPr/>
        </p:nvSpPr>
        <p:spPr>
          <a:xfrm>
            <a:off x="3511296" y="2679192"/>
            <a:ext cx="512064" cy="512064"/>
          </a:xfrm>
          <a:prstGeom prst="ellipse">
            <a:avLst/>
          </a:prstGeom>
          <a:noFill/>
          <a:ln w="12700">
            <a:solidFill>
              <a:srgbClr val="D6D6D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 name="TextBox 1"/>
          <p:cNvSpPr txBox="1"/>
          <p:nvPr/>
        </p:nvSpPr>
        <p:spPr>
          <a:xfrm>
            <a:off x="658368" y="310896"/>
            <a:ext cx="8046720" cy="237744"/>
          </a:xfrm>
          <a:prstGeom prst="rect">
            <a:avLst/>
          </a:prstGeom>
          <a:noFill/>
        </p:spPr>
        <p:txBody>
          <a:bodyPr wrap="square" lIns="0" tIns="0" rIns="0" bIns="0" anchor="t">
            <a:noAutofit/>
          </a:bodyPr>
          <a:lstStyle/>
          <a:p>
            <a:pPr algn="l">
              <a:lnSpc>
                <a:spcPct val="100000"/>
              </a:lnSpc>
              <a:spcBef>
                <a:spcPts val="0"/>
              </a:spcBef>
              <a:spcAft>
                <a:spcPts val="0"/>
              </a:spcAft>
            </a:pPr>
            <a:r>
              <a:rPr lang="en-AU" sz="1050" b="1" i="0">
                <a:solidFill>
                  <a:srgbClr val="3C69FF"/>
                </a:solidFill>
                <a:latin typeface="ABC Oracle Medium"/>
              </a:rPr>
              <a:t>MESSAGE 1 · MEMBER OUTCOME AND VALUE FOR MONEY</a:t>
            </a:r>
          </a:p>
        </p:txBody>
      </p:sp>
      <p:sp>
        <p:nvSpPr>
          <p:cNvPr id="3" name="TextBox 2"/>
          <p:cNvSpPr txBox="1"/>
          <p:nvPr/>
        </p:nvSpPr>
        <p:spPr>
          <a:xfrm>
            <a:off x="10835640" y="310896"/>
            <a:ext cx="685800" cy="237744"/>
          </a:xfrm>
          <a:prstGeom prst="rect">
            <a:avLst/>
          </a:prstGeom>
          <a:noFill/>
        </p:spPr>
        <p:txBody>
          <a:bodyPr wrap="square" lIns="0" tIns="0" rIns="0" bIns="0" anchor="t">
            <a:noAutofit/>
          </a:bodyPr>
          <a:lstStyle/>
          <a:p>
            <a:pPr algn="r">
              <a:lnSpc>
                <a:spcPct val="100000"/>
              </a:lnSpc>
              <a:spcBef>
                <a:spcPts val="0"/>
              </a:spcBef>
              <a:spcAft>
                <a:spcPts val="0"/>
              </a:spcAft>
            </a:pPr>
            <a:r>
              <a:rPr lang="en-AU" sz="1050" b="1" i="0">
                <a:solidFill>
                  <a:srgbClr val="3C69FF"/>
                </a:solidFill>
                <a:latin typeface="ABC Oracle Medium"/>
              </a:rPr>
              <a:t>01 / 06</a:t>
            </a:r>
          </a:p>
        </p:txBody>
      </p:sp>
      <p:sp>
        <p:nvSpPr>
          <p:cNvPr id="4" name="TextBox 3"/>
          <p:cNvSpPr txBox="1"/>
          <p:nvPr/>
        </p:nvSpPr>
        <p:spPr>
          <a:xfrm>
            <a:off x="658368" y="621792"/>
            <a:ext cx="10744200" cy="859536"/>
          </a:xfrm>
          <a:prstGeom prst="rect">
            <a:avLst/>
          </a:prstGeom>
          <a:noFill/>
        </p:spPr>
        <p:txBody>
          <a:bodyPr wrap="square" lIns="0" tIns="0" rIns="0" bIns="0" anchor="t">
            <a:noAutofit/>
          </a:bodyPr>
          <a:lstStyle/>
          <a:p>
            <a:pPr algn="l">
              <a:lnSpc>
                <a:spcPct val="100000"/>
              </a:lnSpc>
              <a:spcBef>
                <a:spcPts val="0"/>
              </a:spcBef>
              <a:spcAft>
                <a:spcPts val="0"/>
              </a:spcAft>
            </a:pPr>
            <a:r>
              <a:rPr lang="en-US" sz="3200" b="0" i="0">
                <a:solidFill>
                  <a:srgbClr val="151821"/>
                </a:solidFill>
                <a:latin typeface="ABC Oracle Medium"/>
              </a:rPr>
              <a:t>Can a fund demonstrate Value for Money of a Lifetime income offering?</a:t>
            </a:r>
          </a:p>
        </p:txBody>
      </p:sp>
      <p:sp>
        <p:nvSpPr>
          <p:cNvPr id="5" name="TextBox 4"/>
          <p:cNvSpPr txBox="1">
            <a:spLocks/>
          </p:cNvSpPr>
          <p:nvPr/>
        </p:nvSpPr>
        <p:spPr>
          <a:xfrm>
            <a:off x="658368" y="1636776"/>
            <a:ext cx="10652760" cy="493776"/>
          </a:xfrm>
          <a:prstGeom prst="rect">
            <a:avLst/>
          </a:prstGeom>
          <a:noFill/>
        </p:spPr>
        <p:txBody>
          <a:bodyPr wrap="square" lIns="0" tIns="0" rIns="0" bIns="0" anchor="t">
            <a:noAutofit/>
          </a:bodyPr>
          <a:lstStyle/>
          <a:p>
            <a:pPr algn="l">
              <a:lnSpc>
                <a:spcPct val="100000"/>
              </a:lnSpc>
              <a:spcBef>
                <a:spcPts val="0"/>
              </a:spcBef>
              <a:spcAft>
                <a:spcPts val="0"/>
              </a:spcAft>
            </a:pPr>
            <a:r>
              <a:rPr lang="en-US" sz="1400" b="0" i="0">
                <a:solidFill>
                  <a:srgbClr val="596270"/>
                </a:solidFill>
                <a:latin typeface="ABC Oracle"/>
              </a:rPr>
              <a:t>Generic life expectancies cannot evidence who benefits—and who does not.</a:t>
            </a:r>
          </a:p>
        </p:txBody>
      </p:sp>
      <p:cxnSp>
        <p:nvCxnSpPr>
          <p:cNvPr id="6" name="Connector 5"/>
          <p:cNvCxnSpPr/>
          <p:nvPr/>
        </p:nvCxnSpPr>
        <p:spPr>
          <a:xfrm>
            <a:off x="658368" y="2176272"/>
            <a:ext cx="10872216" cy="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7" name="TextBox 6"/>
          <p:cNvSpPr txBox="1">
            <a:spLocks/>
          </p:cNvSpPr>
          <p:nvPr/>
        </p:nvSpPr>
        <p:spPr>
          <a:xfrm>
            <a:off x="658368" y="2487168"/>
            <a:ext cx="2331720"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C69FF"/>
                </a:solidFill>
                <a:latin typeface="ABC Oracle"/>
              </a:rPr>
              <a:t>VALUE FOR MONEY</a:t>
            </a:r>
          </a:p>
        </p:txBody>
      </p:sp>
      <p:sp>
        <p:nvSpPr>
          <p:cNvPr id="8" name="TextBox 7"/>
          <p:cNvSpPr txBox="1">
            <a:spLocks/>
          </p:cNvSpPr>
          <p:nvPr/>
        </p:nvSpPr>
        <p:spPr>
          <a:xfrm>
            <a:off x="658368" y="2907792"/>
            <a:ext cx="2331720" cy="713232"/>
          </a:xfrm>
          <a:prstGeom prst="rect">
            <a:avLst/>
          </a:prstGeom>
          <a:noFill/>
        </p:spPr>
        <p:txBody>
          <a:bodyPr wrap="square" lIns="0" tIns="0" rIns="0" bIns="0" anchor="ctr">
            <a:noAutofit/>
          </a:bodyPr>
          <a:lstStyle/>
          <a:p>
            <a:pPr algn="ctr">
              <a:lnSpc>
                <a:spcPct val="100000"/>
              </a:lnSpc>
              <a:spcBef>
                <a:spcPts val="0"/>
              </a:spcBef>
              <a:spcAft>
                <a:spcPts val="0"/>
              </a:spcAft>
            </a:pPr>
            <a:r>
              <a:rPr lang="en-AU" sz="2100" b="1" i="0">
                <a:solidFill>
                  <a:srgbClr val="313131"/>
                </a:solidFill>
                <a:latin typeface="ABC Oracle"/>
              </a:rPr>
              <a:t>What members</a:t>
            </a:r>
            <a:br>
              <a:rPr lang="en-AU"/>
            </a:br>
            <a:r>
              <a:rPr lang="en-AU" sz="2100" b="1" i="0">
                <a:solidFill>
                  <a:srgbClr val="313131"/>
                </a:solidFill>
                <a:latin typeface="ABC Oracle"/>
              </a:rPr>
              <a:t>receive</a:t>
            </a:r>
          </a:p>
        </p:txBody>
      </p:sp>
      <p:sp>
        <p:nvSpPr>
          <p:cNvPr id="9" name="TextBox 8"/>
          <p:cNvSpPr txBox="1"/>
          <p:nvPr/>
        </p:nvSpPr>
        <p:spPr>
          <a:xfrm>
            <a:off x="658368" y="3675887"/>
            <a:ext cx="2331720" cy="256032"/>
          </a:xfrm>
          <a:prstGeom prst="rect">
            <a:avLst/>
          </a:prstGeom>
          <a:noFill/>
        </p:spPr>
        <p:txBody>
          <a:bodyPr wrap="square" lIns="0" tIns="0" rIns="0" bIns="0" anchor="t">
            <a:noAutofit/>
          </a:bodyPr>
          <a:lstStyle/>
          <a:p>
            <a:pPr algn="ctr">
              <a:lnSpc>
                <a:spcPct val="100000"/>
              </a:lnSpc>
              <a:spcBef>
                <a:spcPts val="0"/>
              </a:spcBef>
              <a:spcAft>
                <a:spcPts val="0"/>
              </a:spcAft>
            </a:pPr>
            <a:r>
              <a:rPr lang="en-AU" sz="1400" b="0" i="1">
                <a:solidFill>
                  <a:srgbClr val="838484"/>
                </a:solidFill>
                <a:latin typeface="ABC Oracle"/>
              </a:rPr>
              <a:t>vs</a:t>
            </a:r>
          </a:p>
        </p:txBody>
      </p:sp>
      <p:sp>
        <p:nvSpPr>
          <p:cNvPr id="10" name="TextBox 9"/>
          <p:cNvSpPr txBox="1"/>
          <p:nvPr/>
        </p:nvSpPr>
        <p:spPr>
          <a:xfrm>
            <a:off x="658368" y="3977639"/>
            <a:ext cx="2331720" cy="713232"/>
          </a:xfrm>
          <a:prstGeom prst="rect">
            <a:avLst/>
          </a:prstGeom>
          <a:noFill/>
        </p:spPr>
        <p:txBody>
          <a:bodyPr wrap="square" lIns="0" tIns="0" rIns="0" bIns="0" anchor="ctr">
            <a:noAutofit/>
          </a:bodyPr>
          <a:lstStyle/>
          <a:p>
            <a:pPr algn="ctr">
              <a:lnSpc>
                <a:spcPct val="100000"/>
              </a:lnSpc>
              <a:spcBef>
                <a:spcPts val="0"/>
              </a:spcBef>
              <a:spcAft>
                <a:spcPts val="0"/>
              </a:spcAft>
            </a:pPr>
            <a:r>
              <a:rPr sz="2100" b="1" i="0" dirty="0">
                <a:solidFill>
                  <a:srgbClr val="313131"/>
                </a:solidFill>
                <a:latin typeface="ABC Oracle"/>
              </a:rPr>
              <a:t>What </a:t>
            </a:r>
            <a:r>
              <a:rPr lang="en-AU" sz="2100" b="1" i="0" dirty="0">
                <a:solidFill>
                  <a:srgbClr val="313131"/>
                </a:solidFill>
                <a:latin typeface="ABC Oracle"/>
              </a:rPr>
              <a:t>members</a:t>
            </a:r>
            <a:br>
              <a:rPr dirty="0"/>
            </a:br>
            <a:r>
              <a:rPr lang="en-AU" sz="2100" b="1" i="0" dirty="0">
                <a:solidFill>
                  <a:srgbClr val="313131"/>
                </a:solidFill>
                <a:latin typeface="ABC Oracle"/>
              </a:rPr>
              <a:t>invest</a:t>
            </a:r>
            <a:endParaRPr sz="2100" b="1" i="0" dirty="0">
              <a:solidFill>
                <a:srgbClr val="313131"/>
              </a:solidFill>
              <a:latin typeface="ABC Oracle"/>
            </a:endParaRPr>
          </a:p>
        </p:txBody>
      </p:sp>
      <p:sp>
        <p:nvSpPr>
          <p:cNvPr id="11" name="TextBox 10"/>
          <p:cNvSpPr txBox="1"/>
          <p:nvPr/>
        </p:nvSpPr>
        <p:spPr>
          <a:xfrm>
            <a:off x="658368" y="4919472"/>
            <a:ext cx="2331720" cy="384048"/>
          </a:xfrm>
          <a:prstGeom prst="rect">
            <a:avLst/>
          </a:prstGeom>
          <a:noFill/>
        </p:spPr>
        <p:txBody>
          <a:bodyPr wrap="square" lIns="0" tIns="0" rIns="0" bIns="0" anchor="t">
            <a:noAutofit/>
          </a:bodyPr>
          <a:lstStyle/>
          <a:p>
            <a:pPr algn="ctr">
              <a:lnSpc>
                <a:spcPct val="100000"/>
              </a:lnSpc>
              <a:spcBef>
                <a:spcPts val="0"/>
              </a:spcBef>
              <a:spcAft>
                <a:spcPts val="0"/>
              </a:spcAft>
            </a:pPr>
            <a:r>
              <a:rPr sz="1400" b="0" i="0" dirty="0">
                <a:solidFill>
                  <a:srgbClr val="5B5B5B"/>
                </a:solidFill>
                <a:latin typeface="ABC Oracle"/>
              </a:rPr>
              <a:t>The balance changes </a:t>
            </a:r>
            <a:r>
              <a:rPr lang="en-AU" sz="1400" b="0" i="0" dirty="0">
                <a:solidFill>
                  <a:srgbClr val="5B5B5B"/>
                </a:solidFill>
                <a:latin typeface="ABC Oracle"/>
              </a:rPr>
              <a:t>for each socioeconomic</a:t>
            </a:r>
            <a:r>
              <a:rPr sz="1400" b="0" i="0" dirty="0">
                <a:solidFill>
                  <a:srgbClr val="5B5B5B"/>
                </a:solidFill>
                <a:latin typeface="ABC Oracle"/>
              </a:rPr>
              <a:t> cohort.</a:t>
            </a:r>
          </a:p>
        </p:txBody>
      </p:sp>
      <p:cxnSp>
        <p:nvCxnSpPr>
          <p:cNvPr id="12" name="Connector 11"/>
          <p:cNvCxnSpPr/>
          <p:nvPr/>
        </p:nvCxnSpPr>
        <p:spPr>
          <a:xfrm>
            <a:off x="3310128" y="2505456"/>
            <a:ext cx="0" cy="3118104"/>
          </a:xfrm>
          <a:prstGeom prst="line">
            <a:avLst/>
          </a:prstGeom>
          <a:ln w="12700">
            <a:solidFill>
              <a:srgbClr val="E2E6F0"/>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3639312" y="2569463"/>
            <a:ext cx="256032" cy="256032"/>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FFFFFF"/>
                </a:solidFill>
                <a:latin typeface="ABC Oracle"/>
              </a:rPr>
              <a:t>1</a:t>
            </a:r>
          </a:p>
        </p:txBody>
      </p:sp>
      <p:sp>
        <p:nvSpPr>
          <p:cNvPr id="14" name="TextBox 13"/>
          <p:cNvSpPr txBox="1"/>
          <p:nvPr/>
        </p:nvSpPr>
        <p:spPr>
          <a:xfrm>
            <a:off x="4041648" y="2523744"/>
            <a:ext cx="2395728" cy="301752"/>
          </a:xfrm>
          <a:prstGeom prst="rect">
            <a:avLst/>
          </a:prstGeom>
          <a:noFill/>
        </p:spPr>
        <p:txBody>
          <a:bodyPr wrap="square" lIns="0" tIns="0" rIns="0" bIns="0" anchor="t">
            <a:noAutofit/>
          </a:bodyPr>
          <a:lstStyle/>
          <a:p>
            <a:pPr algn="l">
              <a:lnSpc>
                <a:spcPct val="100000"/>
              </a:lnSpc>
              <a:spcBef>
                <a:spcPts val="0"/>
              </a:spcBef>
              <a:spcAft>
                <a:spcPts val="0"/>
              </a:spcAft>
            </a:pPr>
            <a:r>
              <a:rPr sz="1200" b="1" i="0">
                <a:solidFill>
                  <a:srgbClr val="313131"/>
                </a:solidFill>
                <a:latin typeface="ABC Oracle"/>
              </a:rPr>
              <a:t>MEMBERS WITH ACCESS</a:t>
            </a:r>
          </a:p>
        </p:txBody>
      </p:sp>
      <p:sp>
        <p:nvSpPr>
          <p:cNvPr id="15" name="TextBox 14"/>
          <p:cNvSpPr txBox="1"/>
          <p:nvPr/>
        </p:nvSpPr>
        <p:spPr>
          <a:xfrm>
            <a:off x="6537960" y="2514600"/>
            <a:ext cx="4617720" cy="530352"/>
          </a:xfrm>
          <a:prstGeom prst="rect">
            <a:avLst/>
          </a:prstGeom>
          <a:noFill/>
        </p:spPr>
        <p:txBody>
          <a:bodyPr wrap="square" lIns="0" tIns="0" rIns="0" bIns="0" anchor="t">
            <a:noAutofit/>
          </a:bodyPr>
          <a:lstStyle/>
          <a:p>
            <a:pPr algn="l">
              <a:lnSpc>
                <a:spcPct val="100000"/>
              </a:lnSpc>
              <a:spcBef>
                <a:spcPts val="0"/>
              </a:spcBef>
              <a:spcAft>
                <a:spcPts val="0"/>
              </a:spcAft>
            </a:pPr>
            <a:r>
              <a:rPr lang="en-US" sz="1600" b="0" i="0" dirty="0">
                <a:solidFill>
                  <a:srgbClr val="5B5B5B"/>
                </a:solidFill>
                <a:latin typeface="ABC Oracle"/>
              </a:rPr>
              <a:t>Does the offer deliver value for members who have access to a Lifetime income stream?</a:t>
            </a:r>
          </a:p>
        </p:txBody>
      </p:sp>
      <p:cxnSp>
        <p:nvCxnSpPr>
          <p:cNvPr id="16" name="Connector 15"/>
          <p:cNvCxnSpPr/>
          <p:nvPr/>
        </p:nvCxnSpPr>
        <p:spPr>
          <a:xfrm>
            <a:off x="4041648" y="3218687"/>
            <a:ext cx="7114032" cy="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17" name="Oval 16"/>
          <p:cNvSpPr>
            <a:spLocks/>
          </p:cNvSpPr>
          <p:nvPr/>
        </p:nvSpPr>
        <p:spPr>
          <a:xfrm>
            <a:off x="3639312" y="3529583"/>
            <a:ext cx="256032" cy="256032"/>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AU" sz="1000" b="1">
                <a:solidFill>
                  <a:srgbClr val="FFFFFF"/>
                </a:solidFill>
                <a:latin typeface="ABC Oracle"/>
              </a:rPr>
              <a:t>2</a:t>
            </a:r>
          </a:p>
        </p:txBody>
      </p:sp>
      <p:sp>
        <p:nvSpPr>
          <p:cNvPr id="18" name="TextBox 17"/>
          <p:cNvSpPr txBox="1">
            <a:spLocks/>
          </p:cNvSpPr>
          <p:nvPr/>
        </p:nvSpPr>
        <p:spPr>
          <a:xfrm>
            <a:off x="4041648" y="3483863"/>
            <a:ext cx="2395728" cy="301752"/>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13131"/>
                </a:solidFill>
                <a:latin typeface="ABC Oracle"/>
              </a:rPr>
              <a:t>TARGET MEMBERS</a:t>
            </a:r>
          </a:p>
        </p:txBody>
      </p:sp>
      <p:sp>
        <p:nvSpPr>
          <p:cNvPr id="19" name="TextBox 18"/>
          <p:cNvSpPr txBox="1">
            <a:spLocks/>
          </p:cNvSpPr>
          <p:nvPr/>
        </p:nvSpPr>
        <p:spPr>
          <a:xfrm>
            <a:off x="6537960" y="3474720"/>
            <a:ext cx="4617720" cy="530352"/>
          </a:xfrm>
          <a:prstGeom prst="rect">
            <a:avLst/>
          </a:prstGeom>
          <a:noFill/>
        </p:spPr>
        <p:txBody>
          <a:bodyPr wrap="square" lIns="0" tIns="0" rIns="0" bIns="0" anchor="t">
            <a:noAutofit/>
          </a:bodyPr>
          <a:lstStyle/>
          <a:p>
            <a:r>
              <a:rPr lang="en-US" sz="1600" dirty="0">
                <a:solidFill>
                  <a:srgbClr val="5B5B5B"/>
                </a:solidFill>
                <a:latin typeface="ABC Oracle"/>
              </a:rPr>
              <a:t>Does the offer deliver value for members who are the natural socioeconomic targets?</a:t>
            </a:r>
          </a:p>
        </p:txBody>
      </p:sp>
      <p:cxnSp>
        <p:nvCxnSpPr>
          <p:cNvPr id="20" name="Connector 19"/>
          <p:cNvCxnSpPr/>
          <p:nvPr/>
        </p:nvCxnSpPr>
        <p:spPr>
          <a:xfrm>
            <a:off x="4041648" y="4178807"/>
            <a:ext cx="7114032" cy="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21" name="Oval 20"/>
          <p:cNvSpPr>
            <a:spLocks/>
          </p:cNvSpPr>
          <p:nvPr/>
        </p:nvSpPr>
        <p:spPr>
          <a:xfrm>
            <a:off x="3639312" y="4489703"/>
            <a:ext cx="256032" cy="256032"/>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AU" sz="1000" b="1">
                <a:solidFill>
                  <a:srgbClr val="FFFFFF"/>
                </a:solidFill>
                <a:latin typeface="ABC Oracle"/>
              </a:rPr>
              <a:t>3</a:t>
            </a:r>
          </a:p>
        </p:txBody>
      </p:sp>
      <p:sp>
        <p:nvSpPr>
          <p:cNvPr id="22" name="TextBox 21"/>
          <p:cNvSpPr txBox="1">
            <a:spLocks/>
          </p:cNvSpPr>
          <p:nvPr/>
        </p:nvSpPr>
        <p:spPr>
          <a:xfrm>
            <a:off x="4041648" y="4443983"/>
            <a:ext cx="2395728" cy="301752"/>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13131"/>
                </a:solidFill>
                <a:latin typeface="ABC Oracle"/>
              </a:rPr>
              <a:t>MEMBERS WHO TAKE UP</a:t>
            </a:r>
          </a:p>
        </p:txBody>
      </p:sp>
      <p:sp>
        <p:nvSpPr>
          <p:cNvPr id="23" name="TextBox 22"/>
          <p:cNvSpPr txBox="1"/>
          <p:nvPr/>
        </p:nvSpPr>
        <p:spPr>
          <a:xfrm>
            <a:off x="6537960" y="4434840"/>
            <a:ext cx="4617720" cy="530352"/>
          </a:xfrm>
          <a:prstGeom prst="rect">
            <a:avLst/>
          </a:prstGeom>
          <a:noFill/>
        </p:spPr>
        <p:txBody>
          <a:bodyPr wrap="square" lIns="0" tIns="0" rIns="0" bIns="0" anchor="t">
            <a:noAutofit/>
          </a:bodyPr>
          <a:lstStyle/>
          <a:p>
            <a:r>
              <a:rPr lang="en-US" sz="1600" dirty="0">
                <a:solidFill>
                  <a:srgbClr val="5B5B5B"/>
                </a:solidFill>
                <a:latin typeface="ABC Oracle"/>
              </a:rPr>
              <a:t>Does the offer deliver value for members who take up the Lifetime income on offer?</a:t>
            </a:r>
          </a:p>
        </p:txBody>
      </p:sp>
      <p:cxnSp>
        <p:nvCxnSpPr>
          <p:cNvPr id="24" name="Connector 23"/>
          <p:cNvCxnSpPr/>
          <p:nvPr/>
        </p:nvCxnSpPr>
        <p:spPr>
          <a:xfrm>
            <a:off x="658368" y="5998464"/>
            <a:ext cx="10872216" cy="0"/>
          </a:xfrm>
          <a:prstGeom prst="line">
            <a:avLst/>
          </a:prstGeom>
          <a:ln w="20320">
            <a:solidFill>
              <a:srgbClr val="3C69FF"/>
            </a:solidFill>
          </a:ln>
        </p:spPr>
        <p:style>
          <a:lnRef idx="2">
            <a:schemeClr val="accent1"/>
          </a:lnRef>
          <a:fillRef idx="0">
            <a:schemeClr val="accent1"/>
          </a:fillRef>
          <a:effectRef idx="1">
            <a:schemeClr val="accent1"/>
          </a:effectRef>
          <a:fontRef idx="minor">
            <a:schemeClr val="tx1"/>
          </a:fontRef>
        </p:style>
      </p:cxnSp>
      <p:sp>
        <p:nvSpPr>
          <p:cNvPr id="25" name="TextBox 24"/>
          <p:cNvSpPr txBox="1">
            <a:spLocks/>
          </p:cNvSpPr>
          <p:nvPr/>
        </p:nvSpPr>
        <p:spPr>
          <a:xfrm>
            <a:off x="658368" y="6163056"/>
            <a:ext cx="10872216" cy="384048"/>
          </a:xfrm>
          <a:prstGeom prst="rect">
            <a:avLst/>
          </a:prstGeom>
          <a:noFill/>
        </p:spPr>
        <p:txBody>
          <a:bodyPr wrap="square" lIns="0" tIns="0" rIns="0" bIns="0" anchor="ctr">
            <a:noAutofit/>
          </a:bodyPr>
          <a:lstStyle/>
          <a:p>
            <a:pPr algn="ctr">
              <a:lnSpc>
                <a:spcPct val="100000"/>
              </a:lnSpc>
              <a:spcBef>
                <a:spcPts val="0"/>
              </a:spcBef>
              <a:spcAft>
                <a:spcPts val="0"/>
              </a:spcAft>
            </a:pPr>
            <a:r>
              <a:rPr lang="en-US" sz="1300" b="1" i="0">
                <a:solidFill>
                  <a:srgbClr val="3C69FF"/>
                </a:solidFill>
                <a:latin typeface="ABC Oracle Medium"/>
              </a:rPr>
              <a:t>Member outcome calculation requires differentiated life expectancies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5" name="Template outcome point"/>
          <p:cNvSpPr/>
          <p:nvPr/>
        </p:nvSpPr>
        <p:spPr>
          <a:xfrm>
            <a:off x="9619488" y="5404104"/>
            <a:ext cx="128016" cy="128016"/>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mplate outcome point"/>
          <p:cNvSpPr/>
          <p:nvPr/>
        </p:nvSpPr>
        <p:spPr>
          <a:xfrm>
            <a:off x="5916168" y="5404104"/>
            <a:ext cx="128016" cy="128016"/>
          </a:xfrm>
          <a:prstGeom prst="ellipse">
            <a:avLst/>
          </a:prstGeom>
          <a:solidFill>
            <a:srgbClr val="ADADA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Template outcome point"/>
          <p:cNvSpPr/>
          <p:nvPr/>
        </p:nvSpPr>
        <p:spPr>
          <a:xfrm>
            <a:off x="2212848" y="5404104"/>
            <a:ext cx="128016" cy="128016"/>
          </a:xfrm>
          <a:prstGeom prst="ellipse">
            <a:avLst/>
          </a:prstGeom>
          <a:solidFill>
            <a:srgbClr val="5B5B5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cxnSp>
        <p:nvCxnSpPr>
          <p:cNvPr id="32" name="Template visual connector"/>
          <p:cNvCxnSpPr/>
          <p:nvPr/>
        </p:nvCxnSpPr>
        <p:spPr>
          <a:xfrm>
            <a:off x="2276856" y="5468112"/>
            <a:ext cx="7406640" cy="0"/>
          </a:xfrm>
          <a:prstGeom prst="line">
            <a:avLst/>
          </a:prstGeom>
          <a:ln w="15240">
            <a:solidFill>
              <a:srgbClr val="D6D6D6"/>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658368" y="310896"/>
            <a:ext cx="8046720" cy="237744"/>
          </a:xfrm>
          <a:prstGeom prst="rect">
            <a:avLst/>
          </a:prstGeom>
          <a:noFill/>
        </p:spPr>
        <p:txBody>
          <a:bodyPr wrap="square" lIns="0" tIns="0" rIns="0" bIns="0" anchor="t">
            <a:noAutofit/>
          </a:bodyPr>
          <a:lstStyle/>
          <a:p>
            <a:r>
              <a:rPr lang="en-AU" sz="1050" b="1">
                <a:solidFill>
                  <a:srgbClr val="3C69FF"/>
                </a:solidFill>
                <a:latin typeface="ABC Oracle Medium"/>
              </a:rPr>
              <a:t>MESSAGE 1 · MEMBER OUTCOME AND VALUE FOR MONEY</a:t>
            </a:r>
          </a:p>
        </p:txBody>
      </p:sp>
      <p:sp>
        <p:nvSpPr>
          <p:cNvPr id="3" name="TextBox 2"/>
          <p:cNvSpPr txBox="1"/>
          <p:nvPr/>
        </p:nvSpPr>
        <p:spPr>
          <a:xfrm>
            <a:off x="10835640" y="310896"/>
            <a:ext cx="685800" cy="237744"/>
          </a:xfrm>
          <a:prstGeom prst="rect">
            <a:avLst/>
          </a:prstGeom>
          <a:noFill/>
        </p:spPr>
        <p:txBody>
          <a:bodyPr wrap="square" lIns="0" tIns="0" rIns="0" bIns="0" anchor="t">
            <a:noAutofit/>
          </a:bodyPr>
          <a:lstStyle/>
          <a:p>
            <a:pPr algn="r">
              <a:lnSpc>
                <a:spcPct val="100000"/>
              </a:lnSpc>
              <a:spcBef>
                <a:spcPts val="0"/>
              </a:spcBef>
              <a:spcAft>
                <a:spcPts val="0"/>
              </a:spcAft>
            </a:pPr>
            <a:r>
              <a:rPr lang="en-AU" sz="1050" b="1" i="0">
                <a:solidFill>
                  <a:srgbClr val="3C69FF"/>
                </a:solidFill>
                <a:latin typeface="ABC Oracle Medium"/>
              </a:rPr>
              <a:t>02 / 06</a:t>
            </a:r>
          </a:p>
        </p:txBody>
      </p:sp>
      <p:sp>
        <p:nvSpPr>
          <p:cNvPr id="4" name="TextBox 3"/>
          <p:cNvSpPr txBox="1"/>
          <p:nvPr/>
        </p:nvSpPr>
        <p:spPr>
          <a:xfrm>
            <a:off x="627888" y="540512"/>
            <a:ext cx="10835640" cy="841248"/>
          </a:xfrm>
          <a:prstGeom prst="rect">
            <a:avLst/>
          </a:prstGeom>
          <a:noFill/>
        </p:spPr>
        <p:txBody>
          <a:bodyPr wrap="square" lIns="0" tIns="0" rIns="0" bIns="0" anchor="t">
            <a:noAutofit/>
          </a:bodyPr>
          <a:lstStyle/>
          <a:p>
            <a:pPr algn="l">
              <a:lnSpc>
                <a:spcPct val="100000"/>
              </a:lnSpc>
              <a:spcBef>
                <a:spcPts val="0"/>
              </a:spcBef>
              <a:spcAft>
                <a:spcPts val="0"/>
              </a:spcAft>
            </a:pPr>
            <a:r>
              <a:rPr lang="en-US" sz="2400" b="0" i="0" dirty="0">
                <a:solidFill>
                  <a:srgbClr val="151821"/>
                </a:solidFill>
                <a:latin typeface="ABC Oracle Medium"/>
              </a:rPr>
              <a:t>Value for Money, as one possible approach for member value, depends on the chance of outliving break-even age of the Lifetime income stream</a:t>
            </a:r>
          </a:p>
        </p:txBody>
      </p:sp>
      <p:sp>
        <p:nvSpPr>
          <p:cNvPr id="5" name="TextBox 4"/>
          <p:cNvSpPr txBox="1">
            <a:spLocks/>
          </p:cNvSpPr>
          <p:nvPr/>
        </p:nvSpPr>
        <p:spPr>
          <a:xfrm>
            <a:off x="658368" y="1545336"/>
            <a:ext cx="10698480" cy="384048"/>
          </a:xfrm>
          <a:prstGeom prst="rect">
            <a:avLst/>
          </a:prstGeom>
          <a:noFill/>
        </p:spPr>
        <p:txBody>
          <a:bodyPr wrap="square" lIns="0" tIns="0" rIns="0" bIns="0" anchor="t">
            <a:noAutofit/>
          </a:bodyPr>
          <a:lstStyle/>
          <a:p>
            <a:pPr algn="l">
              <a:lnSpc>
                <a:spcPct val="100000"/>
              </a:lnSpc>
              <a:spcBef>
                <a:spcPts val="0"/>
              </a:spcBef>
              <a:spcAft>
                <a:spcPts val="0"/>
              </a:spcAft>
            </a:pPr>
            <a:r>
              <a:rPr lang="en-US" sz="1250" b="0" i="0">
                <a:solidFill>
                  <a:srgbClr val="596270"/>
                </a:solidFill>
                <a:latin typeface="ABC Oracle"/>
              </a:rPr>
              <a:t>Some lifetime income participants will get less than they put in, some will get more.</a:t>
            </a:r>
          </a:p>
        </p:txBody>
      </p:sp>
      <p:cxnSp>
        <p:nvCxnSpPr>
          <p:cNvPr id="6" name="Connector 5"/>
          <p:cNvCxnSpPr/>
          <p:nvPr/>
        </p:nvCxnSpPr>
        <p:spPr>
          <a:xfrm>
            <a:off x="658368" y="2176272"/>
            <a:ext cx="10872216" cy="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27194" y="2270072"/>
            <a:ext cx="2743200"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b="1" i="0" dirty="0">
                <a:solidFill>
                  <a:srgbClr val="3C69FF"/>
                </a:solidFill>
                <a:latin typeface="ABC Oracle"/>
              </a:rPr>
              <a:t>THE BREAK-EVEN TEST</a:t>
            </a:r>
          </a:p>
        </p:txBody>
      </p:sp>
      <p:sp>
        <p:nvSpPr>
          <p:cNvPr id="8" name="Rectangle 7"/>
          <p:cNvSpPr>
            <a:spLocks/>
          </p:cNvSpPr>
          <p:nvPr/>
        </p:nvSpPr>
        <p:spPr>
          <a:xfrm>
            <a:off x="658368" y="2871216"/>
            <a:ext cx="5285232" cy="658368"/>
          </a:xfrm>
          <a:prstGeom prst="rect">
            <a:avLst/>
          </a:prstGeom>
          <a:solidFill>
            <a:srgbClr val="F5F7F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AU"/>
          </a:p>
        </p:txBody>
      </p:sp>
      <p:sp>
        <p:nvSpPr>
          <p:cNvPr id="9" name="Rectangle 8"/>
          <p:cNvSpPr>
            <a:spLocks/>
          </p:cNvSpPr>
          <p:nvPr/>
        </p:nvSpPr>
        <p:spPr>
          <a:xfrm>
            <a:off x="5943600" y="2871216"/>
            <a:ext cx="5321808" cy="658368"/>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AU"/>
          </a:p>
        </p:txBody>
      </p:sp>
      <p:sp>
        <p:nvSpPr>
          <p:cNvPr id="10" name="TextBox 9"/>
          <p:cNvSpPr txBox="1">
            <a:spLocks/>
          </p:cNvSpPr>
          <p:nvPr/>
        </p:nvSpPr>
        <p:spPr>
          <a:xfrm>
            <a:off x="896112" y="2990088"/>
            <a:ext cx="3154680" cy="201168"/>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dirty="0">
                <a:solidFill>
                  <a:srgbClr val="313131"/>
                </a:solidFill>
                <a:latin typeface="ABC Oracle"/>
              </a:rPr>
              <a:t>DIE BEFORE BREAK-EVEN</a:t>
            </a:r>
          </a:p>
        </p:txBody>
      </p:sp>
      <p:sp>
        <p:nvSpPr>
          <p:cNvPr id="11" name="TextBox 10"/>
          <p:cNvSpPr txBox="1">
            <a:spLocks/>
          </p:cNvSpPr>
          <p:nvPr/>
        </p:nvSpPr>
        <p:spPr>
          <a:xfrm>
            <a:off x="896112" y="3209544"/>
            <a:ext cx="3566160" cy="201168"/>
          </a:xfrm>
          <a:prstGeom prst="rect">
            <a:avLst/>
          </a:prstGeom>
          <a:noFill/>
        </p:spPr>
        <p:txBody>
          <a:bodyPr wrap="square" lIns="0" tIns="0" rIns="0" bIns="0" anchor="t">
            <a:noAutofit/>
          </a:bodyPr>
          <a:lstStyle/>
          <a:p>
            <a:r>
              <a:rPr lang="en-AU" sz="1200" b="0" i="0" dirty="0">
                <a:solidFill>
                  <a:srgbClr val="5B5B5B"/>
                </a:solidFill>
                <a:latin typeface="ABC Oracle"/>
              </a:rPr>
              <a:t>Receive less than invested</a:t>
            </a:r>
            <a:r>
              <a:rPr lang="en-AU" sz="1200" dirty="0">
                <a:solidFill>
                  <a:srgbClr val="5B5B5B"/>
                </a:solidFill>
                <a:latin typeface="ABC Oracle"/>
              </a:rPr>
              <a:t> assuming same asset</a:t>
            </a:r>
            <a:endParaRPr lang="en-AU" sz="1200" b="0" i="0" dirty="0">
              <a:solidFill>
                <a:srgbClr val="5B5B5B"/>
              </a:solidFill>
              <a:latin typeface="ABC Oracle"/>
            </a:endParaRPr>
          </a:p>
        </p:txBody>
      </p:sp>
      <p:sp>
        <p:nvSpPr>
          <p:cNvPr id="12" name="TextBox 11"/>
          <p:cNvSpPr txBox="1"/>
          <p:nvPr/>
        </p:nvSpPr>
        <p:spPr>
          <a:xfrm>
            <a:off x="6181344" y="2990088"/>
            <a:ext cx="3154680" cy="201168"/>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dirty="0">
                <a:solidFill>
                  <a:srgbClr val="FFFFFF"/>
                </a:solidFill>
                <a:latin typeface="ABC Oracle"/>
              </a:rPr>
              <a:t>OUTLIVE BREAK-EVEN</a:t>
            </a:r>
          </a:p>
        </p:txBody>
      </p:sp>
      <p:sp>
        <p:nvSpPr>
          <p:cNvPr id="13" name="TextBox 12"/>
          <p:cNvSpPr txBox="1"/>
          <p:nvPr/>
        </p:nvSpPr>
        <p:spPr>
          <a:xfrm>
            <a:off x="6181344" y="3209544"/>
            <a:ext cx="3657600" cy="201168"/>
          </a:xfrm>
          <a:prstGeom prst="rect">
            <a:avLst/>
          </a:prstGeom>
          <a:noFill/>
        </p:spPr>
        <p:txBody>
          <a:bodyPr wrap="square" lIns="0" tIns="0" rIns="0" bIns="0" anchor="t">
            <a:noAutofit/>
          </a:bodyPr>
          <a:lstStyle/>
          <a:p>
            <a:r>
              <a:rPr lang="en-AU" sz="1200" b="0" i="0" dirty="0">
                <a:solidFill>
                  <a:srgbClr val="FFFFFF"/>
                </a:solidFill>
                <a:latin typeface="ABC Oracle"/>
              </a:rPr>
              <a:t>Receive more than invested</a:t>
            </a:r>
            <a:r>
              <a:rPr lang="en-AU" sz="1200" dirty="0">
                <a:solidFill>
                  <a:srgbClr val="FFFFFF"/>
                </a:solidFill>
                <a:latin typeface="ABC Oracle"/>
              </a:rPr>
              <a:t> assuming same asset</a:t>
            </a:r>
            <a:endParaRPr lang="en-AU" sz="1200" b="0" i="0" dirty="0">
              <a:solidFill>
                <a:srgbClr val="FFFFFF"/>
              </a:solidFill>
              <a:latin typeface="ABC Oracle"/>
            </a:endParaRPr>
          </a:p>
        </p:txBody>
      </p:sp>
      <p:cxnSp>
        <p:nvCxnSpPr>
          <p:cNvPr id="14" name="Connector 13"/>
          <p:cNvCxnSpPr/>
          <p:nvPr/>
        </p:nvCxnSpPr>
        <p:spPr>
          <a:xfrm>
            <a:off x="5943600" y="2752344"/>
            <a:ext cx="0" cy="886968"/>
          </a:xfrm>
          <a:prstGeom prst="line">
            <a:avLst/>
          </a:prstGeom>
          <a:ln w="15240">
            <a:solidFill>
              <a:srgbClr val="313131"/>
            </a:solidFill>
          </a:ln>
        </p:spPr>
        <p:style>
          <a:lnRef idx="2">
            <a:schemeClr val="accent1"/>
          </a:lnRef>
          <a:fillRef idx="0">
            <a:schemeClr val="accent1"/>
          </a:fillRef>
          <a:effectRef idx="1">
            <a:schemeClr val="accent1"/>
          </a:effectRef>
          <a:fontRef idx="minor">
            <a:schemeClr val="tx1"/>
          </a:fontRef>
        </p:style>
      </p:cxnSp>
      <p:sp>
        <p:nvSpPr>
          <p:cNvPr id="15" name="TextBox 14"/>
          <p:cNvSpPr txBox="1">
            <a:spLocks/>
          </p:cNvSpPr>
          <p:nvPr/>
        </p:nvSpPr>
        <p:spPr>
          <a:xfrm>
            <a:off x="5138928" y="2505456"/>
            <a:ext cx="1609344" cy="228600"/>
          </a:xfrm>
          <a:prstGeom prst="rect">
            <a:avLst/>
          </a:prstGeom>
          <a:noFill/>
        </p:spPr>
        <p:txBody>
          <a:bodyPr wrap="square" lIns="0" tIns="0" rIns="0" bIns="0" anchor="t">
            <a:noAutofit/>
          </a:bodyPr>
          <a:lstStyle/>
          <a:p>
            <a:pPr algn="ctr">
              <a:lnSpc>
                <a:spcPct val="100000"/>
              </a:lnSpc>
              <a:spcBef>
                <a:spcPts val="0"/>
              </a:spcBef>
              <a:spcAft>
                <a:spcPts val="0"/>
              </a:spcAft>
            </a:pPr>
            <a:r>
              <a:rPr lang="en-AU" sz="1200" b="1" i="0" dirty="0">
                <a:solidFill>
                  <a:srgbClr val="3C69FF"/>
                </a:solidFill>
                <a:latin typeface="ABC Oracle"/>
              </a:rPr>
              <a:t>Break-even age</a:t>
            </a:r>
          </a:p>
        </p:txBody>
      </p:sp>
      <p:sp>
        <p:nvSpPr>
          <p:cNvPr id="16" name="TextBox 15"/>
          <p:cNvSpPr txBox="1">
            <a:spLocks/>
          </p:cNvSpPr>
          <p:nvPr/>
        </p:nvSpPr>
        <p:spPr>
          <a:xfrm>
            <a:off x="658368" y="3977639"/>
            <a:ext cx="3246120" cy="512064"/>
          </a:xfrm>
          <a:prstGeom prst="rect">
            <a:avLst/>
          </a:prstGeom>
          <a:noFill/>
        </p:spPr>
        <p:txBody>
          <a:bodyPr wrap="square" lIns="0" tIns="0" rIns="0" bIns="0" anchor="t">
            <a:noAutofit/>
          </a:bodyPr>
          <a:lstStyle/>
          <a:p>
            <a:pPr algn="ctr">
              <a:lnSpc>
                <a:spcPct val="100000"/>
              </a:lnSpc>
              <a:spcBef>
                <a:spcPts val="0"/>
              </a:spcBef>
              <a:spcAft>
                <a:spcPts val="0"/>
              </a:spcAft>
            </a:pPr>
            <a:r>
              <a:rPr lang="en-AU" sz="2800" b="1" i="0">
                <a:solidFill>
                  <a:srgbClr val="3C69FF"/>
                </a:solidFill>
                <a:latin typeface="ABC Oracle"/>
              </a:rPr>
              <a:t>80 | 20</a:t>
            </a:r>
          </a:p>
        </p:txBody>
      </p:sp>
      <p:sp>
        <p:nvSpPr>
          <p:cNvPr id="18" name="TextBox 17"/>
          <p:cNvSpPr txBox="1"/>
          <p:nvPr/>
        </p:nvSpPr>
        <p:spPr>
          <a:xfrm>
            <a:off x="658368" y="4828032"/>
            <a:ext cx="3429000" cy="438912"/>
          </a:xfrm>
          <a:prstGeom prst="rect">
            <a:avLst/>
          </a:prstGeom>
          <a:noFill/>
        </p:spPr>
        <p:txBody>
          <a:bodyPr wrap="square" lIns="0" tIns="0" rIns="0" bIns="0" anchor="t">
            <a:noAutofit/>
          </a:bodyPr>
          <a:lstStyle/>
          <a:p>
            <a:pPr algn="ctr">
              <a:lnSpc>
                <a:spcPct val="100000"/>
              </a:lnSpc>
              <a:spcBef>
                <a:spcPts val="0"/>
              </a:spcBef>
              <a:spcAft>
                <a:spcPts val="0"/>
              </a:spcAft>
            </a:pPr>
            <a:r>
              <a:rPr sz="1400" b="0" i="0" dirty="0">
                <a:solidFill>
                  <a:srgbClr val="5B5B5B"/>
                </a:solidFill>
                <a:latin typeface="ABC Oracle"/>
              </a:rPr>
              <a:t>80% chance of </a:t>
            </a:r>
            <a:r>
              <a:rPr lang="en-AU" sz="1400" b="0" i="0" dirty="0">
                <a:solidFill>
                  <a:srgbClr val="5B5B5B"/>
                </a:solidFill>
                <a:latin typeface="ABC Oracle"/>
              </a:rPr>
              <a:t>dying before break-even age</a:t>
            </a:r>
            <a:endParaRPr sz="1400" b="0" i="0" dirty="0">
              <a:solidFill>
                <a:srgbClr val="5B5B5B"/>
              </a:solidFill>
              <a:latin typeface="ABC Oracle"/>
            </a:endParaRPr>
          </a:p>
        </p:txBody>
      </p:sp>
      <p:cxnSp>
        <p:nvCxnSpPr>
          <p:cNvPr id="19" name="Connector 18"/>
          <p:cNvCxnSpPr/>
          <p:nvPr/>
        </p:nvCxnSpPr>
        <p:spPr>
          <a:xfrm>
            <a:off x="4087368" y="3968496"/>
            <a:ext cx="0" cy="1335024"/>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20" name="TextBox 19"/>
          <p:cNvSpPr txBox="1">
            <a:spLocks/>
          </p:cNvSpPr>
          <p:nvPr/>
        </p:nvSpPr>
        <p:spPr>
          <a:xfrm>
            <a:off x="4361688" y="3977639"/>
            <a:ext cx="3246120" cy="512064"/>
          </a:xfrm>
          <a:prstGeom prst="rect">
            <a:avLst/>
          </a:prstGeom>
          <a:noFill/>
        </p:spPr>
        <p:txBody>
          <a:bodyPr wrap="square" lIns="0" tIns="0" rIns="0" bIns="0" anchor="t">
            <a:noAutofit/>
          </a:bodyPr>
          <a:lstStyle/>
          <a:p>
            <a:pPr algn="ctr">
              <a:lnSpc>
                <a:spcPct val="100000"/>
              </a:lnSpc>
              <a:spcBef>
                <a:spcPts val="0"/>
              </a:spcBef>
              <a:spcAft>
                <a:spcPts val="0"/>
              </a:spcAft>
            </a:pPr>
            <a:r>
              <a:rPr lang="en-AU" sz="2800" b="1" i="0" dirty="0">
                <a:solidFill>
                  <a:srgbClr val="313131"/>
                </a:solidFill>
                <a:latin typeface="ABC Oracle"/>
              </a:rPr>
              <a:t>? | ?</a:t>
            </a:r>
          </a:p>
        </p:txBody>
      </p:sp>
      <p:sp>
        <p:nvSpPr>
          <p:cNvPr id="21" name="TextBox 20"/>
          <p:cNvSpPr txBox="1">
            <a:spLocks/>
          </p:cNvSpPr>
          <p:nvPr/>
        </p:nvSpPr>
        <p:spPr>
          <a:xfrm>
            <a:off x="4361688" y="4507992"/>
            <a:ext cx="3246120" cy="256032"/>
          </a:xfrm>
          <a:prstGeom prst="rect">
            <a:avLst/>
          </a:prstGeom>
          <a:noFill/>
        </p:spPr>
        <p:txBody>
          <a:bodyPr wrap="square" lIns="0" tIns="0" rIns="0" bIns="0" anchor="t">
            <a:noAutofit/>
          </a:bodyPr>
          <a:lstStyle/>
          <a:p>
            <a:pPr algn="ctr">
              <a:lnSpc>
                <a:spcPct val="100000"/>
              </a:lnSpc>
              <a:spcBef>
                <a:spcPts val="0"/>
              </a:spcBef>
              <a:spcAft>
                <a:spcPts val="0"/>
              </a:spcAft>
            </a:pPr>
            <a:r>
              <a:rPr lang="en-AU" sz="1200" b="1" i="0" dirty="0">
                <a:solidFill>
                  <a:srgbClr val="313131"/>
                </a:solidFill>
                <a:latin typeface="ABC Oracle"/>
              </a:rPr>
              <a:t>FAIR VALUE</a:t>
            </a:r>
          </a:p>
        </p:txBody>
      </p:sp>
      <p:sp>
        <p:nvSpPr>
          <p:cNvPr id="22" name="TextBox 21"/>
          <p:cNvSpPr txBox="1"/>
          <p:nvPr/>
        </p:nvSpPr>
        <p:spPr>
          <a:xfrm>
            <a:off x="4526279" y="4828032"/>
            <a:ext cx="2916936" cy="438912"/>
          </a:xfrm>
          <a:prstGeom prst="rect">
            <a:avLst/>
          </a:prstGeom>
          <a:noFill/>
        </p:spPr>
        <p:txBody>
          <a:bodyPr wrap="square" lIns="0" tIns="0" rIns="0" bIns="0" anchor="t">
            <a:noAutofit/>
          </a:bodyPr>
          <a:lstStyle/>
          <a:p>
            <a:pPr algn="ctr">
              <a:lnSpc>
                <a:spcPct val="100000"/>
              </a:lnSpc>
              <a:spcBef>
                <a:spcPts val="0"/>
              </a:spcBef>
              <a:spcAft>
                <a:spcPts val="0"/>
              </a:spcAft>
            </a:pPr>
            <a:r>
              <a:rPr lang="en-AU" sz="1400" b="1" i="0" dirty="0">
                <a:solidFill>
                  <a:srgbClr val="5B5B5B"/>
                </a:solidFill>
                <a:latin typeface="ABC Oracle"/>
              </a:rPr>
              <a:t>What is a fair chance of outliving break-even age?</a:t>
            </a:r>
          </a:p>
        </p:txBody>
      </p:sp>
      <p:cxnSp>
        <p:nvCxnSpPr>
          <p:cNvPr id="23" name="Connector 22"/>
          <p:cNvCxnSpPr/>
          <p:nvPr/>
        </p:nvCxnSpPr>
        <p:spPr>
          <a:xfrm>
            <a:off x="7790688" y="3968496"/>
            <a:ext cx="0" cy="1335024"/>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24" name="TextBox 23"/>
          <p:cNvSpPr txBox="1">
            <a:spLocks/>
          </p:cNvSpPr>
          <p:nvPr/>
        </p:nvSpPr>
        <p:spPr>
          <a:xfrm>
            <a:off x="8065008" y="3977639"/>
            <a:ext cx="3246120" cy="512064"/>
          </a:xfrm>
          <a:prstGeom prst="rect">
            <a:avLst/>
          </a:prstGeom>
          <a:noFill/>
        </p:spPr>
        <p:txBody>
          <a:bodyPr wrap="square" lIns="0" tIns="0" rIns="0" bIns="0" anchor="t">
            <a:noAutofit/>
          </a:bodyPr>
          <a:lstStyle/>
          <a:p>
            <a:pPr algn="ctr">
              <a:lnSpc>
                <a:spcPct val="100000"/>
              </a:lnSpc>
              <a:spcBef>
                <a:spcPts val="0"/>
              </a:spcBef>
              <a:spcAft>
                <a:spcPts val="0"/>
              </a:spcAft>
            </a:pPr>
            <a:r>
              <a:rPr lang="en-AU" sz="2800" b="1" i="0">
                <a:solidFill>
                  <a:srgbClr val="3C69FF"/>
                </a:solidFill>
                <a:latin typeface="ABC Oracle"/>
              </a:rPr>
              <a:t>20 | 80</a:t>
            </a:r>
          </a:p>
        </p:txBody>
      </p:sp>
      <p:sp>
        <p:nvSpPr>
          <p:cNvPr id="25" name="TextBox 24"/>
          <p:cNvSpPr txBox="1">
            <a:spLocks/>
          </p:cNvSpPr>
          <p:nvPr/>
        </p:nvSpPr>
        <p:spPr>
          <a:xfrm>
            <a:off x="8065008" y="4507992"/>
            <a:ext cx="3246120" cy="256032"/>
          </a:xfrm>
          <a:prstGeom prst="rect">
            <a:avLst/>
          </a:prstGeom>
          <a:noFill/>
        </p:spPr>
        <p:txBody>
          <a:bodyPr wrap="square" lIns="0" tIns="0" rIns="0" bIns="0" anchor="t">
            <a:noAutofit/>
          </a:bodyPr>
          <a:lstStyle/>
          <a:p>
            <a:pPr algn="ctr">
              <a:lnSpc>
                <a:spcPct val="100000"/>
              </a:lnSpc>
              <a:spcBef>
                <a:spcPts val="0"/>
              </a:spcBef>
              <a:spcAft>
                <a:spcPts val="0"/>
              </a:spcAft>
            </a:pPr>
            <a:r>
              <a:rPr lang="en-AU" sz="1300" b="1" i="0">
                <a:solidFill>
                  <a:srgbClr val="3C69FF"/>
                </a:solidFill>
                <a:latin typeface="ABC Oracle Medium"/>
              </a:rPr>
              <a:t>GREAT VALUE</a:t>
            </a:r>
          </a:p>
        </p:txBody>
      </p:sp>
      <p:sp>
        <p:nvSpPr>
          <p:cNvPr id="26" name="TextBox 25"/>
          <p:cNvSpPr txBox="1">
            <a:spLocks/>
          </p:cNvSpPr>
          <p:nvPr/>
        </p:nvSpPr>
        <p:spPr>
          <a:xfrm>
            <a:off x="8229600" y="4828032"/>
            <a:ext cx="2916936" cy="438912"/>
          </a:xfrm>
          <a:prstGeom prst="rect">
            <a:avLst/>
          </a:prstGeom>
          <a:noFill/>
        </p:spPr>
        <p:txBody>
          <a:bodyPr wrap="square" lIns="0" tIns="0" rIns="0" bIns="0" anchor="t">
            <a:noAutofit/>
          </a:bodyPr>
          <a:lstStyle/>
          <a:p>
            <a:pPr algn="ctr">
              <a:lnSpc>
                <a:spcPct val="100000"/>
              </a:lnSpc>
              <a:spcBef>
                <a:spcPts val="0"/>
              </a:spcBef>
              <a:spcAft>
                <a:spcPts val="0"/>
              </a:spcAft>
            </a:pPr>
            <a:r>
              <a:rPr lang="en-US" sz="1400" b="0" i="0" dirty="0">
                <a:solidFill>
                  <a:srgbClr val="5B5B5B"/>
                </a:solidFill>
                <a:latin typeface="ABC Oracle"/>
              </a:rPr>
              <a:t>80% chance of outliving break-even age</a:t>
            </a:r>
          </a:p>
        </p:txBody>
      </p:sp>
      <p:cxnSp>
        <p:nvCxnSpPr>
          <p:cNvPr id="27" name="Connector 26"/>
          <p:cNvCxnSpPr/>
          <p:nvPr/>
        </p:nvCxnSpPr>
        <p:spPr>
          <a:xfrm>
            <a:off x="658368" y="5998464"/>
            <a:ext cx="10872216" cy="0"/>
          </a:xfrm>
          <a:prstGeom prst="line">
            <a:avLst/>
          </a:prstGeom>
          <a:ln w="20320">
            <a:solidFill>
              <a:srgbClr val="3C69FF"/>
            </a:solidFill>
          </a:ln>
        </p:spPr>
        <p:style>
          <a:lnRef idx="2">
            <a:schemeClr val="accent1"/>
          </a:lnRef>
          <a:fillRef idx="0">
            <a:schemeClr val="accent1"/>
          </a:fillRef>
          <a:effectRef idx="1">
            <a:schemeClr val="accent1"/>
          </a:effectRef>
          <a:fontRef idx="minor">
            <a:schemeClr val="tx1"/>
          </a:fontRef>
        </p:style>
      </p:cxnSp>
      <p:sp>
        <p:nvSpPr>
          <p:cNvPr id="28" name="TextBox 27"/>
          <p:cNvSpPr txBox="1">
            <a:spLocks/>
          </p:cNvSpPr>
          <p:nvPr/>
        </p:nvSpPr>
        <p:spPr>
          <a:xfrm>
            <a:off x="658368" y="6163056"/>
            <a:ext cx="10872216" cy="384048"/>
          </a:xfrm>
          <a:prstGeom prst="rect">
            <a:avLst/>
          </a:prstGeom>
          <a:noFill/>
        </p:spPr>
        <p:txBody>
          <a:bodyPr wrap="square" lIns="0" tIns="0" rIns="0" bIns="0" anchor="ctr">
            <a:noAutofit/>
          </a:bodyPr>
          <a:lstStyle/>
          <a:p>
            <a:pPr algn="ctr">
              <a:lnSpc>
                <a:spcPct val="100000"/>
              </a:lnSpc>
              <a:spcBef>
                <a:spcPts val="0"/>
              </a:spcBef>
              <a:spcAft>
                <a:spcPts val="0"/>
              </a:spcAft>
            </a:pPr>
            <a:r>
              <a:rPr lang="en-US" sz="1300" b="1" i="0" dirty="0">
                <a:solidFill>
                  <a:srgbClr val="3C69FF"/>
                </a:solidFill>
                <a:latin typeface="ABC Oracle Medium"/>
              </a:rPr>
              <a:t>Without differentiated mortality assumptions, the value for money question is only guesswork.</a:t>
            </a:r>
          </a:p>
        </p:txBody>
      </p:sp>
      <p:sp>
        <p:nvSpPr>
          <p:cNvPr id="37" name="TextBox 36">
            <a:extLst>
              <a:ext uri="{FF2B5EF4-FFF2-40B4-BE49-F238E27FC236}">
                <a16:creationId xmlns:a16="http://schemas.microsoft.com/office/drawing/2014/main" id="{35C82ED3-7ADE-9AB9-E7F4-0AB802C27772}"/>
              </a:ext>
            </a:extLst>
          </p:cNvPr>
          <p:cNvSpPr txBox="1">
            <a:spLocks/>
          </p:cNvSpPr>
          <p:nvPr/>
        </p:nvSpPr>
        <p:spPr>
          <a:xfrm>
            <a:off x="612649" y="4507992"/>
            <a:ext cx="3246120" cy="256032"/>
          </a:xfrm>
          <a:prstGeom prst="rect">
            <a:avLst/>
          </a:prstGeom>
          <a:noFill/>
        </p:spPr>
        <p:txBody>
          <a:bodyPr wrap="square" lIns="0" tIns="0" rIns="0" bIns="0" anchor="t">
            <a:noAutofit/>
          </a:bodyPr>
          <a:lstStyle/>
          <a:p>
            <a:pPr algn="ctr">
              <a:lnSpc>
                <a:spcPct val="100000"/>
              </a:lnSpc>
              <a:spcBef>
                <a:spcPts val="0"/>
              </a:spcBef>
              <a:spcAft>
                <a:spcPts val="0"/>
              </a:spcAft>
            </a:pPr>
            <a:r>
              <a:rPr lang="en-AU" sz="1200" b="1" i="0" dirty="0">
                <a:solidFill>
                  <a:srgbClr val="313131"/>
                </a:solidFill>
                <a:latin typeface="ABC Oracle"/>
              </a:rPr>
              <a:t>POOR VALUE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a:spLocks/>
          </p:cNvSpPr>
          <p:nvPr/>
        </p:nvSpPr>
        <p:spPr>
          <a:xfrm>
            <a:off x="658368" y="310896"/>
            <a:ext cx="566928" cy="50292"/>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 name="TextBox 2"/>
          <p:cNvSpPr txBox="1"/>
          <p:nvPr/>
        </p:nvSpPr>
        <p:spPr>
          <a:xfrm>
            <a:off x="658368" y="420624"/>
            <a:ext cx="6400800" cy="210312"/>
          </a:xfrm>
          <a:prstGeom prst="rect">
            <a:avLst/>
          </a:prstGeom>
          <a:noFill/>
        </p:spPr>
        <p:txBody>
          <a:bodyPr wrap="square" lIns="0" tIns="0" rIns="0" bIns="0" anchor="t">
            <a:spAutoFit/>
          </a:bodyPr>
          <a:lstStyle/>
          <a:p>
            <a:pPr algn="l">
              <a:lnSpc>
                <a:spcPct val="100000"/>
              </a:lnSpc>
              <a:spcBef>
                <a:spcPts val="0"/>
              </a:spcBef>
              <a:spcAft>
                <a:spcPts val="0"/>
              </a:spcAft>
            </a:pPr>
            <a:r>
              <a:rPr lang="en-US" sz="1100" b="1">
                <a:solidFill>
                  <a:srgbClr val="3C69FF"/>
                </a:solidFill>
                <a:latin typeface="ABC Oracle Medium"/>
              </a:rPr>
              <a:t>MESSAGE 2 · REACHING THE MANY</a:t>
            </a:r>
          </a:p>
        </p:txBody>
      </p:sp>
      <p:sp>
        <p:nvSpPr>
          <p:cNvPr id="4" name="TextBox 3"/>
          <p:cNvSpPr txBox="1"/>
          <p:nvPr/>
        </p:nvSpPr>
        <p:spPr>
          <a:xfrm>
            <a:off x="10771632" y="420624"/>
            <a:ext cx="694944" cy="210312"/>
          </a:xfrm>
          <a:prstGeom prst="rect">
            <a:avLst/>
          </a:prstGeom>
          <a:noFill/>
        </p:spPr>
        <p:txBody>
          <a:bodyPr wrap="square" lIns="0" tIns="0" rIns="0" bIns="0" anchor="t">
            <a:spAutoFit/>
          </a:bodyPr>
          <a:lstStyle/>
          <a:p>
            <a:pPr algn="r">
              <a:lnSpc>
                <a:spcPct val="100000"/>
              </a:lnSpc>
              <a:spcBef>
                <a:spcPts val="0"/>
              </a:spcBef>
              <a:spcAft>
                <a:spcPts val="0"/>
              </a:spcAft>
            </a:pPr>
            <a:r>
              <a:rPr lang="en-AU" sz="1100" b="1">
                <a:solidFill>
                  <a:srgbClr val="3C69FF"/>
                </a:solidFill>
                <a:latin typeface="ABC Oracle Medium"/>
              </a:rPr>
              <a:t>03 / 06</a:t>
            </a:r>
          </a:p>
        </p:txBody>
      </p:sp>
      <p:sp>
        <p:nvSpPr>
          <p:cNvPr id="5" name="TextBox 4"/>
          <p:cNvSpPr txBox="1">
            <a:spLocks/>
          </p:cNvSpPr>
          <p:nvPr/>
        </p:nvSpPr>
        <p:spPr>
          <a:xfrm>
            <a:off x="658368" y="749808"/>
            <a:ext cx="10844784" cy="493776"/>
          </a:xfrm>
          <a:prstGeom prst="rect">
            <a:avLst/>
          </a:prstGeom>
          <a:noFill/>
        </p:spPr>
        <p:txBody>
          <a:bodyPr wrap="square" lIns="0" tIns="0" rIns="0" bIns="0" anchor="ctr">
            <a:spAutoFit/>
          </a:bodyPr>
          <a:lstStyle/>
          <a:p>
            <a:r>
              <a:rPr lang="en-US" sz="3100" b="0" dirty="0">
                <a:solidFill>
                  <a:srgbClr val="151821"/>
                </a:solidFill>
                <a:latin typeface="ABC Oracle Medium"/>
              </a:rPr>
              <a:t>We underwrite life cover</a:t>
            </a:r>
            <a:r>
              <a:rPr lang="en-US" sz="3100" dirty="0">
                <a:solidFill>
                  <a:srgbClr val="151821"/>
                </a:solidFill>
                <a:latin typeface="ABC Oracle Medium"/>
              </a:rPr>
              <a:t>, </a:t>
            </a:r>
            <a:r>
              <a:rPr lang="en-US" sz="3100" b="0" dirty="0">
                <a:solidFill>
                  <a:srgbClr val="151821"/>
                </a:solidFill>
                <a:latin typeface="ABC Oracle Medium"/>
              </a:rPr>
              <a:t>but not </a:t>
            </a:r>
            <a:r>
              <a:rPr lang="en-US" sz="3100" dirty="0">
                <a:solidFill>
                  <a:srgbClr val="151821"/>
                </a:solidFill>
                <a:latin typeface="ABC Oracle Medium"/>
              </a:rPr>
              <a:t>lifetime income</a:t>
            </a:r>
            <a:endParaRPr lang="en-US" sz="3100" b="0" dirty="0">
              <a:solidFill>
                <a:srgbClr val="151821"/>
              </a:solidFill>
              <a:latin typeface="ABC Oracle Medium"/>
            </a:endParaRPr>
          </a:p>
        </p:txBody>
      </p:sp>
      <p:sp>
        <p:nvSpPr>
          <p:cNvPr id="6" name="TextBox 5"/>
          <p:cNvSpPr txBox="1"/>
          <p:nvPr/>
        </p:nvSpPr>
        <p:spPr>
          <a:xfrm>
            <a:off x="658368" y="1298448"/>
            <a:ext cx="10789920" cy="301752"/>
          </a:xfrm>
          <a:prstGeom prst="rect">
            <a:avLst/>
          </a:prstGeom>
          <a:noFill/>
        </p:spPr>
        <p:txBody>
          <a:bodyPr wrap="square" lIns="0" tIns="0" rIns="0" bIns="0" anchor="t">
            <a:spAutoFit/>
          </a:bodyPr>
          <a:lstStyle/>
          <a:p>
            <a:pPr algn="l">
              <a:lnSpc>
                <a:spcPct val="100000"/>
              </a:lnSpc>
              <a:spcBef>
                <a:spcPts val="0"/>
              </a:spcBef>
              <a:spcAft>
                <a:spcPts val="0"/>
              </a:spcAft>
            </a:pPr>
            <a:r>
              <a:rPr sz="1400" b="0">
                <a:solidFill>
                  <a:srgbClr val="596270"/>
                </a:solidFill>
                <a:latin typeface="ABC Oracle"/>
              </a:rPr>
              <a:t>Same person. Same insurer. Same mortality risk. Two very different processes.</a:t>
            </a:r>
          </a:p>
        </p:txBody>
      </p:sp>
      <p:sp>
        <p:nvSpPr>
          <p:cNvPr id="7" name="Rectangle 6"/>
          <p:cNvSpPr>
            <a:spLocks/>
          </p:cNvSpPr>
          <p:nvPr/>
        </p:nvSpPr>
        <p:spPr>
          <a:xfrm>
            <a:off x="658368" y="1682496"/>
            <a:ext cx="10872216"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8" name="Rectangle 7"/>
          <p:cNvSpPr>
            <a:spLocks/>
          </p:cNvSpPr>
          <p:nvPr/>
        </p:nvSpPr>
        <p:spPr>
          <a:xfrm>
            <a:off x="658368" y="1901952"/>
            <a:ext cx="5266944" cy="3886200"/>
          </a:xfrm>
          <a:prstGeom prst="rect">
            <a:avLst/>
          </a:prstGeom>
          <a:solidFill>
            <a:srgbClr val="F5F7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9" name="Rectangle 8"/>
          <p:cNvSpPr>
            <a:spLocks/>
          </p:cNvSpPr>
          <p:nvPr/>
        </p:nvSpPr>
        <p:spPr>
          <a:xfrm>
            <a:off x="5925312" y="1901952"/>
            <a:ext cx="5605272" cy="388620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0" name="TextBox 9"/>
          <p:cNvSpPr txBox="1">
            <a:spLocks/>
          </p:cNvSpPr>
          <p:nvPr/>
        </p:nvSpPr>
        <p:spPr>
          <a:xfrm>
            <a:off x="932688" y="2167128"/>
            <a:ext cx="4297680" cy="256032"/>
          </a:xfrm>
          <a:prstGeom prst="rect">
            <a:avLst/>
          </a:prstGeom>
          <a:noFill/>
        </p:spPr>
        <p:txBody>
          <a:bodyPr wrap="square" lIns="0" tIns="0" rIns="0" bIns="0" anchor="t">
            <a:spAutoFit/>
          </a:bodyPr>
          <a:lstStyle/>
          <a:p>
            <a:pPr algn="l">
              <a:lnSpc>
                <a:spcPct val="100000"/>
              </a:lnSpc>
              <a:spcBef>
                <a:spcPts val="0"/>
              </a:spcBef>
              <a:spcAft>
                <a:spcPts val="0"/>
              </a:spcAft>
            </a:pPr>
            <a:r>
              <a:rPr lang="en-AU" sz="1300" b="1">
                <a:solidFill>
                  <a:srgbClr val="596270"/>
                </a:solidFill>
                <a:latin typeface="ABC Oracle Medium"/>
              </a:rPr>
              <a:t>RETAIL LIFE INSURANCE</a:t>
            </a:r>
          </a:p>
        </p:txBody>
      </p:sp>
      <p:sp>
        <p:nvSpPr>
          <p:cNvPr id="11" name="TextBox 10"/>
          <p:cNvSpPr txBox="1">
            <a:spLocks/>
          </p:cNvSpPr>
          <p:nvPr/>
        </p:nvSpPr>
        <p:spPr>
          <a:xfrm>
            <a:off x="932688" y="2496312"/>
            <a:ext cx="4224528" cy="438912"/>
          </a:xfrm>
          <a:prstGeom prst="rect">
            <a:avLst/>
          </a:prstGeom>
          <a:noFill/>
        </p:spPr>
        <p:txBody>
          <a:bodyPr wrap="square" lIns="0" tIns="0" rIns="0" bIns="0" anchor="t">
            <a:spAutoFit/>
          </a:bodyPr>
          <a:lstStyle/>
          <a:p>
            <a:pPr algn="l">
              <a:lnSpc>
                <a:spcPct val="100000"/>
              </a:lnSpc>
              <a:spcBef>
                <a:spcPts val="0"/>
              </a:spcBef>
              <a:spcAft>
                <a:spcPts val="0"/>
              </a:spcAft>
            </a:pPr>
            <a:r>
              <a:rPr lang="en-AU" sz="2800" b="1">
                <a:solidFill>
                  <a:srgbClr val="151821"/>
                </a:solidFill>
                <a:latin typeface="ABC Oracle Medium"/>
              </a:rPr>
              <a:t>UNDERWRITTEN</a:t>
            </a:r>
          </a:p>
        </p:txBody>
      </p:sp>
      <p:sp>
        <p:nvSpPr>
          <p:cNvPr id="12" name="TextBox 11"/>
          <p:cNvSpPr txBox="1">
            <a:spLocks/>
          </p:cNvSpPr>
          <p:nvPr/>
        </p:nvSpPr>
        <p:spPr>
          <a:xfrm>
            <a:off x="932688" y="2935224"/>
            <a:ext cx="3931920" cy="292608"/>
          </a:xfrm>
          <a:prstGeom prst="rect">
            <a:avLst/>
          </a:prstGeom>
          <a:noFill/>
        </p:spPr>
        <p:txBody>
          <a:bodyPr wrap="square" lIns="0" tIns="0" rIns="0" bIns="0" anchor="t">
            <a:spAutoFit/>
          </a:bodyPr>
          <a:lstStyle/>
          <a:p>
            <a:pPr algn="l">
              <a:lnSpc>
                <a:spcPct val="100000"/>
              </a:lnSpc>
              <a:spcBef>
                <a:spcPts val="0"/>
              </a:spcBef>
              <a:spcAft>
                <a:spcPts val="0"/>
              </a:spcAft>
            </a:pPr>
            <a:r>
              <a:rPr lang="en-AU" sz="1600" b="0">
                <a:solidFill>
                  <a:srgbClr val="596270"/>
                </a:solidFill>
                <a:latin typeface="ABC Oracle"/>
              </a:rPr>
              <a:t>Harry, aged 65</a:t>
            </a:r>
          </a:p>
        </p:txBody>
      </p:sp>
      <p:sp>
        <p:nvSpPr>
          <p:cNvPr id="13" name="TextBox 12"/>
          <p:cNvSpPr txBox="1">
            <a:spLocks/>
          </p:cNvSpPr>
          <p:nvPr/>
        </p:nvSpPr>
        <p:spPr>
          <a:xfrm>
            <a:off x="6492240" y="2167128"/>
            <a:ext cx="4434840" cy="256032"/>
          </a:xfrm>
          <a:prstGeom prst="rect">
            <a:avLst/>
          </a:prstGeom>
          <a:noFill/>
        </p:spPr>
        <p:txBody>
          <a:bodyPr wrap="square" lIns="0" tIns="0" rIns="0" bIns="0" anchor="t">
            <a:spAutoFit/>
          </a:bodyPr>
          <a:lstStyle/>
          <a:p>
            <a:pPr algn="l">
              <a:lnSpc>
                <a:spcPct val="100000"/>
              </a:lnSpc>
              <a:spcBef>
                <a:spcPts val="0"/>
              </a:spcBef>
              <a:spcAft>
                <a:spcPts val="0"/>
              </a:spcAft>
            </a:pPr>
            <a:r>
              <a:rPr lang="en-AU" sz="1300" b="1">
                <a:solidFill>
                  <a:srgbClr val="DCE6FF"/>
                </a:solidFill>
                <a:latin typeface="ABC Oracle Medium"/>
              </a:rPr>
              <a:t>LIFETIME INCOME</a:t>
            </a:r>
          </a:p>
        </p:txBody>
      </p:sp>
      <p:sp>
        <p:nvSpPr>
          <p:cNvPr id="14" name="TextBox 13"/>
          <p:cNvSpPr txBox="1">
            <a:spLocks/>
          </p:cNvSpPr>
          <p:nvPr/>
        </p:nvSpPr>
        <p:spPr>
          <a:xfrm>
            <a:off x="6492240" y="2496312"/>
            <a:ext cx="4297680" cy="438912"/>
          </a:xfrm>
          <a:prstGeom prst="rect">
            <a:avLst/>
          </a:prstGeom>
          <a:noFill/>
        </p:spPr>
        <p:txBody>
          <a:bodyPr wrap="square" lIns="0" tIns="0" rIns="0" bIns="0" anchor="t">
            <a:spAutoFit/>
          </a:bodyPr>
          <a:lstStyle/>
          <a:p>
            <a:pPr algn="l">
              <a:lnSpc>
                <a:spcPct val="100000"/>
              </a:lnSpc>
              <a:spcBef>
                <a:spcPts val="0"/>
              </a:spcBef>
              <a:spcAft>
                <a:spcPts val="0"/>
              </a:spcAft>
            </a:pPr>
            <a:r>
              <a:rPr lang="en-AU" sz="2800" b="1">
                <a:solidFill>
                  <a:srgbClr val="FFFFFF"/>
                </a:solidFill>
                <a:latin typeface="ABC Oracle Medium"/>
              </a:rPr>
              <a:t>UNCHECKED</a:t>
            </a:r>
          </a:p>
        </p:txBody>
      </p:sp>
      <p:sp>
        <p:nvSpPr>
          <p:cNvPr id="15" name="TextBox 14"/>
          <p:cNvSpPr txBox="1">
            <a:spLocks/>
          </p:cNvSpPr>
          <p:nvPr/>
        </p:nvSpPr>
        <p:spPr>
          <a:xfrm>
            <a:off x="6492240" y="2935224"/>
            <a:ext cx="4343400" cy="292608"/>
          </a:xfrm>
          <a:prstGeom prst="rect">
            <a:avLst/>
          </a:prstGeom>
          <a:noFill/>
        </p:spPr>
        <p:txBody>
          <a:bodyPr wrap="square" lIns="0" tIns="0" rIns="0" bIns="0" anchor="t">
            <a:spAutoFit/>
          </a:bodyPr>
          <a:lstStyle/>
          <a:p>
            <a:pPr algn="l">
              <a:lnSpc>
                <a:spcPct val="100000"/>
              </a:lnSpc>
              <a:spcBef>
                <a:spcPts val="0"/>
              </a:spcBef>
              <a:spcAft>
                <a:spcPts val="0"/>
              </a:spcAft>
            </a:pPr>
            <a:r>
              <a:rPr lang="en-US" sz="1600" b="0">
                <a:solidFill>
                  <a:srgbClr val="DCE6FF"/>
                </a:solidFill>
                <a:latin typeface="ABC Oracle"/>
              </a:rPr>
              <a:t>Same Harry, via super fund</a:t>
            </a:r>
          </a:p>
        </p:txBody>
      </p:sp>
      <p:sp>
        <p:nvSpPr>
          <p:cNvPr id="16" name="TextBox 15"/>
          <p:cNvSpPr txBox="1">
            <a:spLocks/>
          </p:cNvSpPr>
          <p:nvPr/>
        </p:nvSpPr>
        <p:spPr>
          <a:xfrm>
            <a:off x="932688" y="3456432"/>
            <a:ext cx="347472" cy="237744"/>
          </a:xfrm>
          <a:prstGeom prst="rect">
            <a:avLst/>
          </a:prstGeom>
          <a:noFill/>
        </p:spPr>
        <p:txBody>
          <a:bodyPr wrap="square" lIns="0" tIns="0" rIns="0" bIns="0" anchor="t">
            <a:spAutoFit/>
          </a:bodyPr>
          <a:lstStyle/>
          <a:p>
            <a:pPr algn="l">
              <a:lnSpc>
                <a:spcPct val="100000"/>
              </a:lnSpc>
              <a:spcBef>
                <a:spcPts val="0"/>
              </a:spcBef>
              <a:spcAft>
                <a:spcPts val="0"/>
              </a:spcAft>
            </a:pPr>
            <a:r>
              <a:rPr lang="en-AU" sz="1200" b="1">
                <a:solidFill>
                  <a:srgbClr val="3C69FF"/>
                </a:solidFill>
                <a:latin typeface="ABC Oracle Medium"/>
              </a:rPr>
              <a:t>01</a:t>
            </a:r>
          </a:p>
        </p:txBody>
      </p:sp>
      <p:sp>
        <p:nvSpPr>
          <p:cNvPr id="17" name="TextBox 16"/>
          <p:cNvSpPr txBox="1"/>
          <p:nvPr/>
        </p:nvSpPr>
        <p:spPr>
          <a:xfrm>
            <a:off x="1362456" y="3410712"/>
            <a:ext cx="4041648" cy="356616"/>
          </a:xfrm>
          <a:prstGeom prst="rect">
            <a:avLst/>
          </a:prstGeom>
          <a:noFill/>
        </p:spPr>
        <p:txBody>
          <a:bodyPr wrap="square" lIns="0" tIns="0" rIns="0" bIns="0" anchor="ctr">
            <a:spAutoFit/>
          </a:bodyPr>
          <a:lstStyle/>
          <a:p>
            <a:pPr algn="l">
              <a:lnSpc>
                <a:spcPct val="100000"/>
              </a:lnSpc>
              <a:spcBef>
                <a:spcPts val="0"/>
              </a:spcBef>
              <a:spcAft>
                <a:spcPts val="0"/>
              </a:spcAft>
            </a:pPr>
            <a:r>
              <a:rPr sz="1600" b="0">
                <a:solidFill>
                  <a:srgbClr val="151821"/>
                </a:solidFill>
                <a:latin typeface="ABC Oracle"/>
              </a:rPr>
              <a:t>Long underwriting process</a:t>
            </a:r>
          </a:p>
        </p:txBody>
      </p:sp>
      <p:sp>
        <p:nvSpPr>
          <p:cNvPr id="18" name="Rectangle 17"/>
          <p:cNvSpPr>
            <a:spLocks/>
          </p:cNvSpPr>
          <p:nvPr/>
        </p:nvSpPr>
        <p:spPr>
          <a:xfrm>
            <a:off x="932688" y="3803904"/>
            <a:ext cx="4407408"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9" name="Oval 18"/>
          <p:cNvSpPr>
            <a:spLocks/>
          </p:cNvSpPr>
          <p:nvPr/>
        </p:nvSpPr>
        <p:spPr>
          <a:xfrm>
            <a:off x="6492240" y="3465575"/>
            <a:ext cx="182880" cy="182880"/>
          </a:xfrm>
          <a:prstGeom prst="ellipse">
            <a:avLst/>
          </a:prstGeom>
          <a:solidFill>
            <a:srgbClr val="1F9D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0" name="TextBox 19"/>
          <p:cNvSpPr txBox="1">
            <a:spLocks/>
          </p:cNvSpPr>
          <p:nvPr/>
        </p:nvSpPr>
        <p:spPr>
          <a:xfrm>
            <a:off x="6492240" y="3451860"/>
            <a:ext cx="182880" cy="182880"/>
          </a:xfrm>
          <a:prstGeom prst="rect">
            <a:avLst/>
          </a:prstGeom>
          <a:noFill/>
        </p:spPr>
        <p:txBody>
          <a:bodyPr wrap="square" lIns="0" tIns="0" rIns="0" bIns="0" anchor="ctr">
            <a:spAutoFit/>
          </a:bodyPr>
          <a:lstStyle/>
          <a:p>
            <a:pPr algn="ctr">
              <a:lnSpc>
                <a:spcPct val="100000"/>
              </a:lnSpc>
              <a:spcBef>
                <a:spcPts val="0"/>
              </a:spcBef>
              <a:spcAft>
                <a:spcPts val="0"/>
              </a:spcAft>
            </a:pPr>
            <a:r>
              <a:rPr lang="en-AU" sz="1000" b="1">
                <a:solidFill>
                  <a:srgbClr val="FFFFFF"/>
                </a:solidFill>
                <a:latin typeface="ABC Oracle Medium"/>
              </a:rPr>
              <a:t>✓</a:t>
            </a:r>
          </a:p>
        </p:txBody>
      </p:sp>
      <p:sp>
        <p:nvSpPr>
          <p:cNvPr id="21" name="TextBox 20"/>
          <p:cNvSpPr txBox="1"/>
          <p:nvPr/>
        </p:nvSpPr>
        <p:spPr>
          <a:xfrm>
            <a:off x="6821424" y="3410712"/>
            <a:ext cx="4187952" cy="356616"/>
          </a:xfrm>
          <a:prstGeom prst="rect">
            <a:avLst/>
          </a:prstGeom>
          <a:noFill/>
        </p:spPr>
        <p:txBody>
          <a:bodyPr wrap="square" lIns="0" tIns="0" rIns="0" bIns="0" anchor="ctr">
            <a:spAutoFit/>
          </a:bodyPr>
          <a:lstStyle/>
          <a:p>
            <a:pPr algn="l">
              <a:lnSpc>
                <a:spcPct val="100000"/>
              </a:lnSpc>
              <a:spcBef>
                <a:spcPts val="0"/>
              </a:spcBef>
              <a:spcAft>
                <a:spcPts val="0"/>
              </a:spcAft>
            </a:pPr>
            <a:r>
              <a:rPr lang="en-AU" sz="1600" b="0">
                <a:solidFill>
                  <a:srgbClr val="FFFFFF"/>
                </a:solidFill>
                <a:latin typeface="ABC Oracle"/>
              </a:rPr>
              <a:t>No medical history</a:t>
            </a:r>
          </a:p>
        </p:txBody>
      </p:sp>
      <p:sp>
        <p:nvSpPr>
          <p:cNvPr id="22" name="Rectangle 21"/>
          <p:cNvSpPr>
            <a:spLocks/>
          </p:cNvSpPr>
          <p:nvPr/>
        </p:nvSpPr>
        <p:spPr>
          <a:xfrm>
            <a:off x="6492240" y="3803904"/>
            <a:ext cx="4434840"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3" name="TextBox 22"/>
          <p:cNvSpPr txBox="1">
            <a:spLocks/>
          </p:cNvSpPr>
          <p:nvPr/>
        </p:nvSpPr>
        <p:spPr>
          <a:xfrm>
            <a:off x="932688" y="3950208"/>
            <a:ext cx="347472" cy="237744"/>
          </a:xfrm>
          <a:prstGeom prst="rect">
            <a:avLst/>
          </a:prstGeom>
          <a:noFill/>
        </p:spPr>
        <p:txBody>
          <a:bodyPr wrap="square" lIns="0" tIns="0" rIns="0" bIns="0" anchor="t">
            <a:spAutoFit/>
          </a:bodyPr>
          <a:lstStyle/>
          <a:p>
            <a:pPr algn="l">
              <a:lnSpc>
                <a:spcPct val="100000"/>
              </a:lnSpc>
              <a:spcBef>
                <a:spcPts val="0"/>
              </a:spcBef>
              <a:spcAft>
                <a:spcPts val="0"/>
              </a:spcAft>
            </a:pPr>
            <a:r>
              <a:rPr lang="en-AU" sz="1200" b="1">
                <a:solidFill>
                  <a:srgbClr val="3C69FF"/>
                </a:solidFill>
                <a:latin typeface="ABC Oracle Medium"/>
              </a:rPr>
              <a:t>02</a:t>
            </a:r>
          </a:p>
        </p:txBody>
      </p:sp>
      <p:sp>
        <p:nvSpPr>
          <p:cNvPr id="24" name="TextBox 23"/>
          <p:cNvSpPr txBox="1">
            <a:spLocks/>
          </p:cNvSpPr>
          <p:nvPr/>
        </p:nvSpPr>
        <p:spPr>
          <a:xfrm>
            <a:off x="1362456" y="3904488"/>
            <a:ext cx="4041648" cy="356616"/>
          </a:xfrm>
          <a:prstGeom prst="rect">
            <a:avLst/>
          </a:prstGeom>
          <a:noFill/>
        </p:spPr>
        <p:txBody>
          <a:bodyPr wrap="square" lIns="0" tIns="0" rIns="0" bIns="0" anchor="ctr">
            <a:spAutoFit/>
          </a:bodyPr>
          <a:lstStyle/>
          <a:p>
            <a:pPr algn="l">
              <a:lnSpc>
                <a:spcPct val="100000"/>
              </a:lnSpc>
              <a:spcBef>
                <a:spcPts val="0"/>
              </a:spcBef>
              <a:spcAft>
                <a:spcPts val="0"/>
              </a:spcAft>
            </a:pPr>
            <a:r>
              <a:rPr lang="en-AU" sz="1600" b="0">
                <a:solidFill>
                  <a:srgbClr val="151821"/>
                </a:solidFill>
                <a:latin typeface="ABC Oracle"/>
              </a:rPr>
              <a:t>Medical history required</a:t>
            </a:r>
          </a:p>
        </p:txBody>
      </p:sp>
      <p:sp>
        <p:nvSpPr>
          <p:cNvPr id="25" name="Rectangle 24"/>
          <p:cNvSpPr>
            <a:spLocks/>
          </p:cNvSpPr>
          <p:nvPr/>
        </p:nvSpPr>
        <p:spPr>
          <a:xfrm>
            <a:off x="932688" y="4297680"/>
            <a:ext cx="4407408"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6" name="Oval 25"/>
          <p:cNvSpPr>
            <a:spLocks/>
          </p:cNvSpPr>
          <p:nvPr/>
        </p:nvSpPr>
        <p:spPr>
          <a:xfrm>
            <a:off x="6492240" y="3959352"/>
            <a:ext cx="182880" cy="182880"/>
          </a:xfrm>
          <a:prstGeom prst="ellipse">
            <a:avLst/>
          </a:prstGeom>
          <a:solidFill>
            <a:srgbClr val="1F9D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27" name="TextBox 26"/>
          <p:cNvSpPr txBox="1">
            <a:spLocks/>
          </p:cNvSpPr>
          <p:nvPr/>
        </p:nvSpPr>
        <p:spPr>
          <a:xfrm>
            <a:off x="6492240" y="3945636"/>
            <a:ext cx="182880" cy="182880"/>
          </a:xfrm>
          <a:prstGeom prst="rect">
            <a:avLst/>
          </a:prstGeom>
          <a:noFill/>
        </p:spPr>
        <p:txBody>
          <a:bodyPr wrap="square" lIns="0" tIns="0" rIns="0" bIns="0" anchor="ctr">
            <a:spAutoFit/>
          </a:bodyPr>
          <a:lstStyle/>
          <a:p>
            <a:pPr algn="ctr">
              <a:lnSpc>
                <a:spcPct val="100000"/>
              </a:lnSpc>
              <a:spcBef>
                <a:spcPts val="0"/>
              </a:spcBef>
              <a:spcAft>
                <a:spcPts val="0"/>
              </a:spcAft>
            </a:pPr>
            <a:r>
              <a:rPr lang="en-AU" sz="1000" b="1">
                <a:solidFill>
                  <a:srgbClr val="FFFFFF"/>
                </a:solidFill>
                <a:latin typeface="ABC Oracle Medium"/>
              </a:rPr>
              <a:t>✓</a:t>
            </a:r>
          </a:p>
        </p:txBody>
      </p:sp>
      <p:sp>
        <p:nvSpPr>
          <p:cNvPr id="28" name="TextBox 27"/>
          <p:cNvSpPr txBox="1">
            <a:spLocks/>
          </p:cNvSpPr>
          <p:nvPr/>
        </p:nvSpPr>
        <p:spPr>
          <a:xfrm>
            <a:off x="6821424" y="3904488"/>
            <a:ext cx="4187952" cy="356616"/>
          </a:xfrm>
          <a:prstGeom prst="rect">
            <a:avLst/>
          </a:prstGeom>
          <a:noFill/>
        </p:spPr>
        <p:txBody>
          <a:bodyPr wrap="square" lIns="0" tIns="0" rIns="0" bIns="0" anchor="ctr">
            <a:spAutoFit/>
          </a:bodyPr>
          <a:lstStyle/>
          <a:p>
            <a:pPr algn="l">
              <a:lnSpc>
                <a:spcPct val="100000"/>
              </a:lnSpc>
              <a:spcBef>
                <a:spcPts val="0"/>
              </a:spcBef>
              <a:spcAft>
                <a:spcPts val="0"/>
              </a:spcAft>
            </a:pPr>
            <a:r>
              <a:rPr lang="en-AU" sz="1600" b="0">
                <a:solidFill>
                  <a:srgbClr val="FFFFFF"/>
                </a:solidFill>
                <a:latin typeface="ABC Oracle"/>
              </a:rPr>
              <a:t>No health questionnaire</a:t>
            </a:r>
          </a:p>
        </p:txBody>
      </p:sp>
      <p:sp>
        <p:nvSpPr>
          <p:cNvPr id="29" name="Rectangle 28"/>
          <p:cNvSpPr>
            <a:spLocks/>
          </p:cNvSpPr>
          <p:nvPr/>
        </p:nvSpPr>
        <p:spPr>
          <a:xfrm>
            <a:off x="6492240" y="4297680"/>
            <a:ext cx="4434840"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0" name="TextBox 29"/>
          <p:cNvSpPr txBox="1"/>
          <p:nvPr/>
        </p:nvSpPr>
        <p:spPr>
          <a:xfrm>
            <a:off x="932688" y="4443984"/>
            <a:ext cx="347472" cy="237744"/>
          </a:xfrm>
          <a:prstGeom prst="rect">
            <a:avLst/>
          </a:prstGeom>
          <a:noFill/>
        </p:spPr>
        <p:txBody>
          <a:bodyPr wrap="square" lIns="0" tIns="0" rIns="0" bIns="0" anchor="t">
            <a:spAutoFit/>
          </a:bodyPr>
          <a:lstStyle/>
          <a:p>
            <a:pPr algn="l">
              <a:lnSpc>
                <a:spcPct val="100000"/>
              </a:lnSpc>
              <a:spcBef>
                <a:spcPts val="0"/>
              </a:spcBef>
              <a:spcAft>
                <a:spcPts val="0"/>
              </a:spcAft>
            </a:pPr>
            <a:r>
              <a:rPr sz="1200" b="1">
                <a:solidFill>
                  <a:srgbClr val="3C69FF"/>
                </a:solidFill>
                <a:latin typeface="ABC Oracle Medium"/>
              </a:rPr>
              <a:t>03</a:t>
            </a:r>
          </a:p>
        </p:txBody>
      </p:sp>
      <p:sp>
        <p:nvSpPr>
          <p:cNvPr id="31" name="TextBox 30"/>
          <p:cNvSpPr txBox="1">
            <a:spLocks/>
          </p:cNvSpPr>
          <p:nvPr/>
        </p:nvSpPr>
        <p:spPr>
          <a:xfrm>
            <a:off x="1362456" y="4398264"/>
            <a:ext cx="4041648" cy="356616"/>
          </a:xfrm>
          <a:prstGeom prst="rect">
            <a:avLst/>
          </a:prstGeom>
          <a:noFill/>
        </p:spPr>
        <p:txBody>
          <a:bodyPr wrap="square" lIns="0" tIns="0" rIns="0" bIns="0" anchor="ctr">
            <a:spAutoFit/>
          </a:bodyPr>
          <a:lstStyle/>
          <a:p>
            <a:pPr algn="l">
              <a:lnSpc>
                <a:spcPct val="100000"/>
              </a:lnSpc>
              <a:spcBef>
                <a:spcPts val="0"/>
              </a:spcBef>
              <a:spcAft>
                <a:spcPts val="0"/>
              </a:spcAft>
            </a:pPr>
            <a:r>
              <a:rPr lang="en-AU" sz="1600" b="0">
                <a:solidFill>
                  <a:srgbClr val="151821"/>
                </a:solidFill>
                <a:latin typeface="ABC Oracle"/>
              </a:rPr>
              <a:t>Doctor follow-up available</a:t>
            </a:r>
          </a:p>
        </p:txBody>
      </p:sp>
      <p:sp>
        <p:nvSpPr>
          <p:cNvPr id="32" name="Rectangle 31"/>
          <p:cNvSpPr/>
          <p:nvPr/>
        </p:nvSpPr>
        <p:spPr>
          <a:xfrm>
            <a:off x="932688" y="4791456"/>
            <a:ext cx="4407408"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6492240" y="4453128"/>
            <a:ext cx="182880" cy="182880"/>
          </a:xfrm>
          <a:prstGeom prst="ellipse">
            <a:avLst/>
          </a:prstGeom>
          <a:solidFill>
            <a:srgbClr val="1F9D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6492240" y="4439412"/>
            <a:ext cx="182880" cy="182880"/>
          </a:xfrm>
          <a:prstGeom prst="rect">
            <a:avLst/>
          </a:prstGeom>
          <a:noFill/>
        </p:spPr>
        <p:txBody>
          <a:bodyPr wrap="square" lIns="0" tIns="0" rIns="0" bIns="0" anchor="ctr">
            <a:spAutoFit/>
          </a:bodyPr>
          <a:lstStyle/>
          <a:p>
            <a:pPr algn="ctr">
              <a:lnSpc>
                <a:spcPct val="100000"/>
              </a:lnSpc>
              <a:spcBef>
                <a:spcPts val="0"/>
              </a:spcBef>
              <a:spcAft>
                <a:spcPts val="0"/>
              </a:spcAft>
            </a:pPr>
            <a:r>
              <a:rPr sz="1000" b="1">
                <a:solidFill>
                  <a:srgbClr val="FFFFFF"/>
                </a:solidFill>
                <a:latin typeface="ABC Oracle Medium"/>
              </a:rPr>
              <a:t>✓</a:t>
            </a:r>
          </a:p>
        </p:txBody>
      </p:sp>
      <p:sp>
        <p:nvSpPr>
          <p:cNvPr id="35" name="TextBox 34"/>
          <p:cNvSpPr txBox="1">
            <a:spLocks/>
          </p:cNvSpPr>
          <p:nvPr/>
        </p:nvSpPr>
        <p:spPr>
          <a:xfrm>
            <a:off x="6821424" y="4398264"/>
            <a:ext cx="4187952" cy="356616"/>
          </a:xfrm>
          <a:prstGeom prst="rect">
            <a:avLst/>
          </a:prstGeom>
          <a:noFill/>
        </p:spPr>
        <p:txBody>
          <a:bodyPr wrap="square" lIns="0" tIns="0" rIns="0" bIns="0" anchor="ctr">
            <a:spAutoFit/>
          </a:bodyPr>
          <a:lstStyle/>
          <a:p>
            <a:pPr algn="l">
              <a:lnSpc>
                <a:spcPct val="100000"/>
              </a:lnSpc>
              <a:spcBef>
                <a:spcPts val="0"/>
              </a:spcBef>
              <a:spcAft>
                <a:spcPts val="0"/>
              </a:spcAft>
            </a:pPr>
            <a:r>
              <a:rPr lang="en-AU" sz="1600" b="0">
                <a:solidFill>
                  <a:srgbClr val="FFFFFF"/>
                </a:solidFill>
                <a:latin typeface="ABC Oracle"/>
              </a:rPr>
              <a:t>No doctor contact</a:t>
            </a:r>
          </a:p>
        </p:txBody>
      </p:sp>
      <p:sp>
        <p:nvSpPr>
          <p:cNvPr id="36" name="Rectangle 35"/>
          <p:cNvSpPr/>
          <p:nvPr/>
        </p:nvSpPr>
        <p:spPr>
          <a:xfrm>
            <a:off x="6492240" y="4791456"/>
            <a:ext cx="4434840"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a:spLocks/>
          </p:cNvSpPr>
          <p:nvPr/>
        </p:nvSpPr>
        <p:spPr>
          <a:xfrm>
            <a:off x="932688" y="4937760"/>
            <a:ext cx="347472" cy="237744"/>
          </a:xfrm>
          <a:prstGeom prst="rect">
            <a:avLst/>
          </a:prstGeom>
          <a:noFill/>
        </p:spPr>
        <p:txBody>
          <a:bodyPr wrap="square" lIns="0" tIns="0" rIns="0" bIns="0" anchor="t">
            <a:spAutoFit/>
          </a:bodyPr>
          <a:lstStyle/>
          <a:p>
            <a:pPr algn="l">
              <a:lnSpc>
                <a:spcPct val="100000"/>
              </a:lnSpc>
              <a:spcBef>
                <a:spcPts val="0"/>
              </a:spcBef>
              <a:spcAft>
                <a:spcPts val="0"/>
              </a:spcAft>
            </a:pPr>
            <a:r>
              <a:rPr lang="en-AU" sz="1200" b="1">
                <a:solidFill>
                  <a:srgbClr val="3C69FF"/>
                </a:solidFill>
                <a:latin typeface="ABC Oracle Medium"/>
              </a:rPr>
              <a:t>04</a:t>
            </a:r>
          </a:p>
        </p:txBody>
      </p:sp>
      <p:sp>
        <p:nvSpPr>
          <p:cNvPr id="38" name="TextBox 37"/>
          <p:cNvSpPr txBox="1"/>
          <p:nvPr/>
        </p:nvSpPr>
        <p:spPr>
          <a:xfrm>
            <a:off x="1362456" y="4892040"/>
            <a:ext cx="4041648" cy="356616"/>
          </a:xfrm>
          <a:prstGeom prst="rect">
            <a:avLst/>
          </a:prstGeom>
          <a:noFill/>
        </p:spPr>
        <p:txBody>
          <a:bodyPr wrap="square" lIns="0" tIns="0" rIns="0" bIns="0" anchor="ctr">
            <a:spAutoFit/>
          </a:bodyPr>
          <a:lstStyle/>
          <a:p>
            <a:pPr algn="l">
              <a:lnSpc>
                <a:spcPct val="100000"/>
              </a:lnSpc>
              <a:spcBef>
                <a:spcPts val="0"/>
              </a:spcBef>
              <a:spcAft>
                <a:spcPts val="0"/>
              </a:spcAft>
            </a:pPr>
            <a:r>
              <a:rPr sz="1600" b="0">
                <a:solidFill>
                  <a:srgbClr val="151821"/>
                </a:solidFill>
                <a:latin typeface="ABC Oracle"/>
              </a:rPr>
              <a:t>Health can load the premium—or decline cover</a:t>
            </a:r>
          </a:p>
        </p:txBody>
      </p:sp>
      <p:sp>
        <p:nvSpPr>
          <p:cNvPr id="39" name="Rectangle 38"/>
          <p:cNvSpPr/>
          <p:nvPr/>
        </p:nvSpPr>
        <p:spPr>
          <a:xfrm>
            <a:off x="932688" y="5285232"/>
            <a:ext cx="4407408" cy="10972"/>
          </a:xfrm>
          <a:prstGeom prst="rect">
            <a:avLst/>
          </a:prstGeom>
          <a:solidFill>
            <a:srgbClr val="E2E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6492240" y="4946904"/>
            <a:ext cx="182880" cy="182880"/>
          </a:xfrm>
          <a:prstGeom prst="ellipse">
            <a:avLst/>
          </a:prstGeom>
          <a:solidFill>
            <a:srgbClr val="1F9D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492240" y="4933188"/>
            <a:ext cx="182880" cy="182880"/>
          </a:xfrm>
          <a:prstGeom prst="rect">
            <a:avLst/>
          </a:prstGeom>
          <a:noFill/>
        </p:spPr>
        <p:txBody>
          <a:bodyPr wrap="square" lIns="0" tIns="0" rIns="0" bIns="0" anchor="ctr">
            <a:spAutoFit/>
          </a:bodyPr>
          <a:lstStyle/>
          <a:p>
            <a:pPr algn="ctr">
              <a:lnSpc>
                <a:spcPct val="100000"/>
              </a:lnSpc>
              <a:spcBef>
                <a:spcPts val="0"/>
              </a:spcBef>
              <a:spcAft>
                <a:spcPts val="0"/>
              </a:spcAft>
            </a:pPr>
            <a:r>
              <a:rPr sz="1000" b="1">
                <a:solidFill>
                  <a:srgbClr val="FFFFFF"/>
                </a:solidFill>
                <a:latin typeface="ABC Oracle Medium"/>
              </a:rPr>
              <a:t>✓</a:t>
            </a:r>
          </a:p>
        </p:txBody>
      </p:sp>
      <p:sp>
        <p:nvSpPr>
          <p:cNvPr id="42" name="TextBox 41"/>
          <p:cNvSpPr txBox="1"/>
          <p:nvPr/>
        </p:nvSpPr>
        <p:spPr>
          <a:xfrm>
            <a:off x="6821424" y="4892040"/>
            <a:ext cx="4187952" cy="356616"/>
          </a:xfrm>
          <a:prstGeom prst="rect">
            <a:avLst/>
          </a:prstGeom>
          <a:noFill/>
        </p:spPr>
        <p:txBody>
          <a:bodyPr wrap="square" lIns="0" tIns="0" rIns="0" bIns="0" anchor="ctr">
            <a:spAutoFit/>
          </a:bodyPr>
          <a:lstStyle/>
          <a:p>
            <a:pPr algn="l">
              <a:lnSpc>
                <a:spcPct val="100000"/>
              </a:lnSpc>
              <a:spcBef>
                <a:spcPts val="0"/>
              </a:spcBef>
              <a:spcAft>
                <a:spcPts val="0"/>
              </a:spcAft>
            </a:pPr>
            <a:r>
              <a:rPr sz="1600" b="0">
                <a:solidFill>
                  <a:srgbClr val="FFFFFF"/>
                </a:solidFill>
                <a:latin typeface="ABC Oracle"/>
              </a:rPr>
              <a:t>$300,000 invested at the standard rate</a:t>
            </a:r>
          </a:p>
        </p:txBody>
      </p:sp>
      <p:sp>
        <p:nvSpPr>
          <p:cNvPr id="43" name="Rectangle 42"/>
          <p:cNvSpPr/>
          <p:nvPr/>
        </p:nvSpPr>
        <p:spPr>
          <a:xfrm>
            <a:off x="6492240" y="5285232"/>
            <a:ext cx="4434840" cy="10972"/>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5321808" y="3264408"/>
            <a:ext cx="1188720" cy="1188720"/>
          </a:xfrm>
          <a:prstGeom prst="ellipse">
            <a:avLst/>
          </a:prstGeom>
          <a:solidFill>
            <a:srgbClr val="FFFFFF"/>
          </a:solidFill>
          <a:ln w="25400">
            <a:solidFill>
              <a:srgbClr val="244B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5404104" y="3447288"/>
            <a:ext cx="1024128" cy="493776"/>
          </a:xfrm>
          <a:prstGeom prst="rect">
            <a:avLst/>
          </a:prstGeom>
          <a:noFill/>
        </p:spPr>
        <p:txBody>
          <a:bodyPr wrap="square" lIns="0" tIns="0" rIns="0" bIns="0" anchor="ctr">
            <a:spAutoFit/>
          </a:bodyPr>
          <a:lstStyle/>
          <a:p>
            <a:pPr algn="ctr">
              <a:lnSpc>
                <a:spcPct val="100000"/>
              </a:lnSpc>
              <a:spcBef>
                <a:spcPts val="0"/>
              </a:spcBef>
              <a:spcAft>
                <a:spcPts val="0"/>
              </a:spcAft>
            </a:pPr>
            <a:r>
              <a:rPr sz="1200" b="1">
                <a:solidFill>
                  <a:srgbClr val="244BD8"/>
                </a:solidFill>
                <a:latin typeface="ABC Oracle Medium"/>
              </a:rPr>
              <a:t>SAME
PERSON</a:t>
            </a:r>
          </a:p>
        </p:txBody>
      </p:sp>
      <p:sp>
        <p:nvSpPr>
          <p:cNvPr id="46" name="TextBox 45"/>
          <p:cNvSpPr txBox="1"/>
          <p:nvPr/>
        </p:nvSpPr>
        <p:spPr>
          <a:xfrm>
            <a:off x="5321808" y="4215384"/>
            <a:ext cx="1188720" cy="210312"/>
          </a:xfrm>
          <a:prstGeom prst="rect">
            <a:avLst/>
          </a:prstGeom>
          <a:noFill/>
        </p:spPr>
        <p:txBody>
          <a:bodyPr wrap="square" lIns="0" tIns="0" rIns="0" bIns="0" anchor="t">
            <a:spAutoFit/>
          </a:bodyPr>
          <a:lstStyle/>
          <a:p>
            <a:pPr algn="ctr">
              <a:lnSpc>
                <a:spcPct val="100000"/>
              </a:lnSpc>
              <a:spcBef>
                <a:spcPts val="0"/>
              </a:spcBef>
              <a:spcAft>
                <a:spcPts val="0"/>
              </a:spcAft>
            </a:pPr>
            <a:r>
              <a:rPr sz="1000" b="1">
                <a:solidFill>
                  <a:srgbClr val="244BD8"/>
                </a:solidFill>
                <a:latin typeface="ABC Oracle Medium"/>
              </a:rPr>
              <a:t>SAME RISK</a:t>
            </a:r>
          </a:p>
        </p:txBody>
      </p:sp>
      <p:sp>
        <p:nvSpPr>
          <p:cNvPr id="47" name="TextBox 46"/>
          <p:cNvSpPr txBox="1"/>
          <p:nvPr/>
        </p:nvSpPr>
        <p:spPr>
          <a:xfrm>
            <a:off x="932688" y="5431536"/>
            <a:ext cx="4443984" cy="246888"/>
          </a:xfrm>
          <a:prstGeom prst="rect">
            <a:avLst/>
          </a:prstGeom>
          <a:noFill/>
        </p:spPr>
        <p:txBody>
          <a:bodyPr wrap="square" lIns="0" tIns="0" rIns="0" bIns="0" anchor="t">
            <a:spAutoFit/>
          </a:bodyPr>
          <a:lstStyle/>
          <a:p>
            <a:pPr algn="l">
              <a:lnSpc>
                <a:spcPct val="100000"/>
              </a:lnSpc>
              <a:spcBef>
                <a:spcPts val="0"/>
              </a:spcBef>
              <a:spcAft>
                <a:spcPts val="0"/>
              </a:spcAft>
            </a:pPr>
            <a:r>
              <a:rPr sz="1300" b="1">
                <a:solidFill>
                  <a:srgbClr val="244BD8"/>
                </a:solidFill>
                <a:latin typeface="ABC Oracle Medium"/>
              </a:rPr>
              <a:t>Risk examined before the promise.</a:t>
            </a:r>
          </a:p>
        </p:txBody>
      </p:sp>
      <p:sp>
        <p:nvSpPr>
          <p:cNvPr id="48" name="TextBox 47"/>
          <p:cNvSpPr txBox="1"/>
          <p:nvPr/>
        </p:nvSpPr>
        <p:spPr>
          <a:xfrm>
            <a:off x="6492240" y="5431536"/>
            <a:ext cx="4462272" cy="246888"/>
          </a:xfrm>
          <a:prstGeom prst="rect">
            <a:avLst/>
          </a:prstGeom>
          <a:noFill/>
        </p:spPr>
        <p:txBody>
          <a:bodyPr wrap="square" lIns="0" tIns="0" rIns="0" bIns="0" anchor="t">
            <a:spAutoFit/>
          </a:bodyPr>
          <a:lstStyle/>
          <a:p>
            <a:pPr algn="l">
              <a:lnSpc>
                <a:spcPct val="100000"/>
              </a:lnSpc>
              <a:spcBef>
                <a:spcPts val="0"/>
              </a:spcBef>
              <a:spcAft>
                <a:spcPts val="0"/>
              </a:spcAft>
            </a:pPr>
            <a:r>
              <a:rPr sz="1300" b="1">
                <a:solidFill>
                  <a:srgbClr val="FFFFFF"/>
                </a:solidFill>
                <a:latin typeface="ABC Oracle Medium"/>
              </a:rPr>
              <a:t>Risk assumed before the promise.</a:t>
            </a:r>
          </a:p>
        </p:txBody>
      </p:sp>
      <p:sp>
        <p:nvSpPr>
          <p:cNvPr id="49" name="Rectangle 48"/>
          <p:cNvSpPr/>
          <p:nvPr/>
        </p:nvSpPr>
        <p:spPr>
          <a:xfrm>
            <a:off x="658368" y="6044184"/>
            <a:ext cx="10872216" cy="2286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658368" y="6199632"/>
            <a:ext cx="10872216" cy="523220"/>
          </a:xfrm>
          <a:prstGeom prst="rect">
            <a:avLst/>
          </a:prstGeom>
          <a:noFill/>
        </p:spPr>
        <p:txBody>
          <a:bodyPr wrap="square" lIns="0" tIns="0" rIns="0" bIns="0" anchor="t">
            <a:spAutoFit/>
          </a:bodyPr>
          <a:lstStyle/>
          <a:p>
            <a:pPr algn="ctr">
              <a:lnSpc>
                <a:spcPct val="100000"/>
              </a:lnSpc>
              <a:spcBef>
                <a:spcPts val="0"/>
              </a:spcBef>
              <a:spcAft>
                <a:spcPts val="0"/>
              </a:spcAft>
            </a:pPr>
            <a:r>
              <a:rPr sz="1700" b="1" dirty="0">
                <a:solidFill>
                  <a:srgbClr val="244BD8"/>
                </a:solidFill>
                <a:latin typeface="ABC Oracle Medium"/>
              </a:rPr>
              <a:t>The risk is </a:t>
            </a:r>
            <a:r>
              <a:rPr lang="en-AU" sz="1700" b="1" dirty="0">
                <a:solidFill>
                  <a:srgbClr val="244BD8"/>
                </a:solidFill>
                <a:latin typeface="ABC Oracle Medium"/>
              </a:rPr>
              <a:t>individualised</a:t>
            </a:r>
            <a:r>
              <a:rPr sz="1700" b="1" dirty="0">
                <a:solidFill>
                  <a:srgbClr val="244BD8"/>
                </a:solidFill>
                <a:latin typeface="ABC Oracle Medium"/>
              </a:rPr>
              <a:t> in one product</a:t>
            </a:r>
            <a:r>
              <a:rPr lang="en-AU" sz="1700" b="1" dirty="0">
                <a:solidFill>
                  <a:srgbClr val="244BD8"/>
                </a:solidFill>
                <a:latin typeface="ABC Oracle Medium"/>
              </a:rPr>
              <a:t> and not the other. </a:t>
            </a:r>
          </a:p>
          <a:p>
            <a:pPr algn="ctr">
              <a:lnSpc>
                <a:spcPct val="100000"/>
              </a:lnSpc>
              <a:spcBef>
                <a:spcPts val="0"/>
              </a:spcBef>
              <a:spcAft>
                <a:spcPts val="0"/>
              </a:spcAft>
            </a:pPr>
            <a:r>
              <a:rPr lang="en-AU" sz="1700" b="1" dirty="0">
                <a:solidFill>
                  <a:srgbClr val="244BD8"/>
                </a:solidFill>
                <a:latin typeface="ABC Oracle Medium"/>
              </a:rPr>
              <a:t>Could optional enhanced rates improve outcomes for some cohorts?</a:t>
            </a:r>
            <a:endParaRPr sz="1700" b="1" dirty="0">
              <a:solidFill>
                <a:srgbClr val="244BD8"/>
              </a:solidFill>
              <a:latin typeface="ABC Oracle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mplate supporting dot"/>
          <p:cNvSpPr/>
          <p:nvPr/>
        </p:nvSpPr>
        <p:spPr>
          <a:xfrm>
            <a:off x="10625328" y="4251960"/>
            <a:ext cx="64008" cy="64008"/>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Template supporting dot"/>
          <p:cNvSpPr/>
          <p:nvPr/>
        </p:nvSpPr>
        <p:spPr>
          <a:xfrm>
            <a:off x="10442448" y="4114800"/>
            <a:ext cx="91440" cy="91440"/>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Template supporting dot"/>
          <p:cNvSpPr/>
          <p:nvPr/>
        </p:nvSpPr>
        <p:spPr>
          <a:xfrm>
            <a:off x="10259568" y="4224528"/>
            <a:ext cx="73152" cy="73152"/>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mplate focused-member dot"/>
          <p:cNvSpPr/>
          <p:nvPr/>
        </p:nvSpPr>
        <p:spPr>
          <a:xfrm>
            <a:off x="10433304" y="2980944"/>
            <a:ext cx="219456" cy="219456"/>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Template focus ring"/>
          <p:cNvSpPr/>
          <p:nvPr/>
        </p:nvSpPr>
        <p:spPr>
          <a:xfrm>
            <a:off x="10213848" y="2761488"/>
            <a:ext cx="658368" cy="658368"/>
          </a:xfrm>
          <a:prstGeom prst="ellipse">
            <a:avLst/>
          </a:prstGeom>
          <a:noFill/>
          <a:ln w="20320">
            <a:solidFill>
              <a:srgbClr val="3C69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mplate many-members dot"/>
          <p:cNvSpPr/>
          <p:nvPr/>
        </p:nvSpPr>
        <p:spPr>
          <a:xfrm>
            <a:off x="4828032" y="3264408"/>
            <a:ext cx="91440" cy="91440"/>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mplate many-members dot"/>
          <p:cNvSpPr/>
          <p:nvPr/>
        </p:nvSpPr>
        <p:spPr>
          <a:xfrm>
            <a:off x="5184648" y="3182112"/>
            <a:ext cx="128016" cy="128016"/>
          </a:xfrm>
          <a:prstGeom prst="ellipse">
            <a:avLst/>
          </a:prstGeom>
          <a:solidFill>
            <a:srgbClr val="ADADA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Template many-members dot"/>
          <p:cNvSpPr/>
          <p:nvPr/>
        </p:nvSpPr>
        <p:spPr>
          <a:xfrm>
            <a:off x="5212080" y="2907792"/>
            <a:ext cx="100584" cy="100584"/>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mplate many-members dot"/>
          <p:cNvSpPr/>
          <p:nvPr/>
        </p:nvSpPr>
        <p:spPr>
          <a:xfrm>
            <a:off x="4956048" y="3054096"/>
            <a:ext cx="164592" cy="164592"/>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mplate many-members dot"/>
          <p:cNvSpPr/>
          <p:nvPr/>
        </p:nvSpPr>
        <p:spPr>
          <a:xfrm>
            <a:off x="4956048" y="2798064"/>
            <a:ext cx="109728" cy="109728"/>
          </a:xfrm>
          <a:prstGeom prst="ellipse">
            <a:avLst/>
          </a:prstGeom>
          <a:solidFill>
            <a:srgbClr val="ADADA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mplate many-members dot"/>
          <p:cNvSpPr/>
          <p:nvPr/>
        </p:nvSpPr>
        <p:spPr>
          <a:xfrm>
            <a:off x="4709160" y="2880360"/>
            <a:ext cx="146304" cy="146304"/>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 name="TextBox 1"/>
          <p:cNvSpPr txBox="1"/>
          <p:nvPr/>
        </p:nvSpPr>
        <p:spPr>
          <a:xfrm>
            <a:off x="658368" y="310896"/>
            <a:ext cx="8046720" cy="237744"/>
          </a:xfrm>
          <a:prstGeom prst="rect">
            <a:avLst/>
          </a:prstGeom>
          <a:noFill/>
        </p:spPr>
        <p:txBody>
          <a:bodyPr wrap="square" lIns="0" tIns="0" rIns="0" bIns="0" anchor="t">
            <a:noAutofit/>
          </a:bodyPr>
          <a:lstStyle/>
          <a:p>
            <a:pPr algn="l">
              <a:lnSpc>
                <a:spcPct val="100000"/>
              </a:lnSpc>
              <a:spcBef>
                <a:spcPts val="0"/>
              </a:spcBef>
              <a:spcAft>
                <a:spcPts val="0"/>
              </a:spcAft>
            </a:pPr>
            <a:r>
              <a:rPr lang="en-US" sz="1050" b="1" i="0">
                <a:solidFill>
                  <a:srgbClr val="3C69FF"/>
                </a:solidFill>
                <a:latin typeface="ABC Oracle Medium"/>
              </a:rPr>
              <a:t>MESSAGE 2 · REACHING THE MANY</a:t>
            </a:r>
          </a:p>
        </p:txBody>
      </p:sp>
      <p:sp>
        <p:nvSpPr>
          <p:cNvPr id="3" name="TextBox 2"/>
          <p:cNvSpPr txBox="1"/>
          <p:nvPr/>
        </p:nvSpPr>
        <p:spPr>
          <a:xfrm>
            <a:off x="10835640" y="310896"/>
            <a:ext cx="685800" cy="237744"/>
          </a:xfrm>
          <a:prstGeom prst="rect">
            <a:avLst/>
          </a:prstGeom>
          <a:noFill/>
        </p:spPr>
        <p:txBody>
          <a:bodyPr wrap="square" lIns="0" tIns="0" rIns="0" bIns="0" anchor="t">
            <a:noAutofit/>
          </a:bodyPr>
          <a:lstStyle/>
          <a:p>
            <a:pPr algn="r">
              <a:lnSpc>
                <a:spcPct val="100000"/>
              </a:lnSpc>
              <a:spcBef>
                <a:spcPts val="0"/>
              </a:spcBef>
              <a:spcAft>
                <a:spcPts val="0"/>
              </a:spcAft>
            </a:pPr>
            <a:r>
              <a:rPr lang="en-AU" sz="1050" b="1" i="0">
                <a:solidFill>
                  <a:srgbClr val="3C69FF"/>
                </a:solidFill>
                <a:latin typeface="ABC Oracle Medium"/>
              </a:rPr>
              <a:t>04 / 06</a:t>
            </a:r>
          </a:p>
        </p:txBody>
      </p:sp>
      <p:sp>
        <p:nvSpPr>
          <p:cNvPr id="4" name="TextBox 3"/>
          <p:cNvSpPr txBox="1"/>
          <p:nvPr/>
        </p:nvSpPr>
        <p:spPr>
          <a:xfrm>
            <a:off x="658368" y="713232"/>
            <a:ext cx="10835640" cy="841248"/>
          </a:xfrm>
          <a:prstGeom prst="rect">
            <a:avLst/>
          </a:prstGeom>
          <a:noFill/>
        </p:spPr>
        <p:txBody>
          <a:bodyPr wrap="square" lIns="0" tIns="0" rIns="0" bIns="0" anchor="t">
            <a:noAutofit/>
          </a:bodyPr>
          <a:lstStyle/>
          <a:p>
            <a:pPr algn="l">
              <a:lnSpc>
                <a:spcPct val="100000"/>
              </a:lnSpc>
              <a:spcBef>
                <a:spcPts val="0"/>
              </a:spcBef>
              <a:spcAft>
                <a:spcPts val="0"/>
              </a:spcAft>
            </a:pPr>
            <a:r>
              <a:rPr lang="en-US" sz="2800" b="0" i="0" dirty="0">
                <a:solidFill>
                  <a:srgbClr val="151821"/>
                </a:solidFill>
                <a:latin typeface="ABC Oracle Medium"/>
              </a:rPr>
              <a:t>A message built around </a:t>
            </a:r>
            <a:r>
              <a:rPr lang="en-US" sz="2800" b="0" i="0" dirty="0" err="1">
                <a:solidFill>
                  <a:srgbClr val="151821"/>
                </a:solidFill>
                <a:latin typeface="ABC Oracle Medium"/>
              </a:rPr>
              <a:t>optimising</a:t>
            </a:r>
            <a:r>
              <a:rPr lang="en-US" sz="2800" b="0" i="0" dirty="0">
                <a:solidFill>
                  <a:srgbClr val="151821"/>
                </a:solidFill>
                <a:latin typeface="ABC Oracle Medium"/>
              </a:rPr>
              <a:t> income may not speak to every member’s motivations and circumstances</a:t>
            </a:r>
          </a:p>
        </p:txBody>
      </p:sp>
      <p:sp>
        <p:nvSpPr>
          <p:cNvPr id="5" name="TextBox 4"/>
          <p:cNvSpPr txBox="1">
            <a:spLocks/>
          </p:cNvSpPr>
          <p:nvPr/>
        </p:nvSpPr>
        <p:spPr>
          <a:xfrm>
            <a:off x="658368" y="1641667"/>
            <a:ext cx="10698480" cy="384048"/>
          </a:xfrm>
          <a:prstGeom prst="rect">
            <a:avLst/>
          </a:prstGeom>
          <a:noFill/>
        </p:spPr>
        <p:txBody>
          <a:bodyPr wrap="square" lIns="0" tIns="0" rIns="0" bIns="0" anchor="t">
            <a:noAutofit/>
          </a:bodyPr>
          <a:lstStyle/>
          <a:p>
            <a:pPr algn="l">
              <a:lnSpc>
                <a:spcPct val="100000"/>
              </a:lnSpc>
              <a:spcBef>
                <a:spcPts val="0"/>
              </a:spcBef>
              <a:spcAft>
                <a:spcPts val="0"/>
              </a:spcAft>
            </a:pPr>
            <a:r>
              <a:rPr lang="en-US" sz="1600" b="0" i="0" dirty="0">
                <a:solidFill>
                  <a:srgbClr val="596270"/>
                </a:solidFill>
                <a:latin typeface="ABC Oracle"/>
              </a:rPr>
              <a:t>Harry and Sam are hypothetical members who have both worked hard for their super. Their circumstances and goals differ, so one message may not resonate with both.</a:t>
            </a:r>
          </a:p>
        </p:txBody>
      </p:sp>
      <p:cxnSp>
        <p:nvCxnSpPr>
          <p:cNvPr id="6" name="Connector 5"/>
          <p:cNvCxnSpPr/>
          <p:nvPr/>
        </p:nvCxnSpPr>
        <p:spPr>
          <a:xfrm>
            <a:off x="658368" y="2176272"/>
            <a:ext cx="10872216" cy="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49808" y="2523744"/>
            <a:ext cx="4754880" cy="292608"/>
          </a:xfrm>
          <a:prstGeom prst="rect">
            <a:avLst/>
          </a:prstGeom>
          <a:noFill/>
        </p:spPr>
        <p:txBody>
          <a:bodyPr wrap="square" lIns="0" tIns="0" rIns="0" bIns="0" anchor="t">
            <a:noAutofit/>
          </a:bodyPr>
          <a:lstStyle/>
          <a:p>
            <a:pPr algn="l">
              <a:lnSpc>
                <a:spcPct val="100000"/>
              </a:lnSpc>
              <a:spcBef>
                <a:spcPts val="0"/>
              </a:spcBef>
              <a:spcAft>
                <a:spcPts val="0"/>
              </a:spcAft>
            </a:pPr>
            <a:r>
              <a:rPr lang="en-AU" sz="1300" b="1" i="0" dirty="0">
                <a:solidFill>
                  <a:srgbClr val="3C69FF"/>
                </a:solidFill>
                <a:latin typeface="ABC Oracle"/>
              </a:rPr>
              <a:t>HUMBLE HARRY</a:t>
            </a:r>
          </a:p>
        </p:txBody>
      </p:sp>
      <p:sp>
        <p:nvSpPr>
          <p:cNvPr id="8" name="TextBox 7"/>
          <p:cNvSpPr txBox="1">
            <a:spLocks/>
          </p:cNvSpPr>
          <p:nvPr/>
        </p:nvSpPr>
        <p:spPr>
          <a:xfrm>
            <a:off x="749807" y="2907792"/>
            <a:ext cx="2982437" cy="548640"/>
          </a:xfrm>
          <a:prstGeom prst="rect">
            <a:avLst/>
          </a:prstGeom>
          <a:noFill/>
        </p:spPr>
        <p:txBody>
          <a:bodyPr wrap="square" lIns="0" tIns="0" rIns="0" bIns="0" anchor="t">
            <a:noAutofit/>
          </a:bodyPr>
          <a:lstStyle/>
          <a:p>
            <a:pPr algn="l">
              <a:lnSpc>
                <a:spcPct val="100000"/>
              </a:lnSpc>
              <a:spcBef>
                <a:spcPts val="0"/>
              </a:spcBef>
              <a:spcAft>
                <a:spcPts val="0"/>
              </a:spcAft>
            </a:pPr>
            <a:r>
              <a:rPr lang="en-AU" sz="3400" b="1" i="0" dirty="0">
                <a:solidFill>
                  <a:srgbClr val="313131"/>
                </a:solidFill>
                <a:latin typeface="ABC Oracle"/>
              </a:rPr>
              <a:t>$400k</a:t>
            </a:r>
          </a:p>
        </p:txBody>
      </p:sp>
      <p:sp>
        <p:nvSpPr>
          <p:cNvPr id="9" name="TextBox 8"/>
          <p:cNvSpPr txBox="1"/>
          <p:nvPr/>
        </p:nvSpPr>
        <p:spPr>
          <a:xfrm>
            <a:off x="749808" y="3529584"/>
            <a:ext cx="4617720" cy="347472"/>
          </a:xfrm>
          <a:prstGeom prst="rect">
            <a:avLst/>
          </a:prstGeom>
          <a:noFill/>
        </p:spPr>
        <p:txBody>
          <a:bodyPr wrap="square" lIns="0" tIns="0" rIns="0" bIns="0" anchor="t">
            <a:noAutofit/>
          </a:bodyPr>
          <a:lstStyle/>
          <a:p>
            <a:pPr algn="l">
              <a:lnSpc>
                <a:spcPct val="100000"/>
              </a:lnSpc>
              <a:spcBef>
                <a:spcPts val="0"/>
              </a:spcBef>
              <a:spcAft>
                <a:spcPts val="0"/>
              </a:spcAft>
            </a:pPr>
            <a:r>
              <a:rPr lang="en-AU" sz="2200" b="1" i="0">
                <a:solidFill>
                  <a:srgbClr val="313131"/>
                </a:solidFill>
                <a:latin typeface="ABC Oracle"/>
              </a:rPr>
              <a:t>Motivated by lasting income</a:t>
            </a:r>
          </a:p>
        </p:txBody>
      </p:sp>
      <p:sp>
        <p:nvSpPr>
          <p:cNvPr id="10" name="TextBox 9"/>
          <p:cNvSpPr txBox="1">
            <a:spLocks/>
          </p:cNvSpPr>
          <p:nvPr/>
        </p:nvSpPr>
        <p:spPr>
          <a:xfrm>
            <a:off x="749808" y="4005072"/>
            <a:ext cx="4663440" cy="65836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anchor="t">
            <a:noAutofit/>
          </a:bodyPr>
          <a:lstStyle/>
          <a:p>
            <a:pPr algn="l">
              <a:lnSpc>
                <a:spcPct val="115000"/>
              </a:lnSpc>
              <a:spcBef>
                <a:spcPts val="0"/>
              </a:spcBef>
              <a:spcAft>
                <a:spcPts val="0"/>
              </a:spcAft>
            </a:pPr>
            <a:r>
              <a:rPr lang="en-US" b="0" i="0">
                <a:solidFill>
                  <a:schemeClr val="bg1"/>
                </a:solidFill>
                <a:latin typeface="ABC Oracle"/>
              </a:rPr>
              <a:t>Single and in average health</a:t>
            </a:r>
            <a:br>
              <a:rPr lang="en-US">
                <a:solidFill>
                  <a:schemeClr val="bg1"/>
                </a:solidFill>
              </a:rPr>
            </a:br>
            <a:r>
              <a:rPr lang="en-US">
                <a:solidFill>
                  <a:schemeClr val="bg1"/>
                </a:solidFill>
                <a:latin typeface="ABC Oracle"/>
              </a:rPr>
              <a:t>May want to avoid outliving savings</a:t>
            </a:r>
            <a:endParaRPr lang="en-US" b="0" i="0" dirty="0">
              <a:solidFill>
                <a:schemeClr val="bg1"/>
              </a:solidFill>
            </a:endParaRPr>
          </a:p>
        </p:txBody>
      </p:sp>
      <p:sp>
        <p:nvSpPr>
          <p:cNvPr id="11" name="TextBox 10"/>
          <p:cNvSpPr txBox="1">
            <a:spLocks/>
          </p:cNvSpPr>
          <p:nvPr/>
        </p:nvSpPr>
        <p:spPr>
          <a:xfrm>
            <a:off x="749808" y="4965192"/>
            <a:ext cx="3143766" cy="438912"/>
          </a:xfrm>
          <a:prstGeom prst="rect">
            <a:avLst/>
          </a:prstGeom>
          <a:noFill/>
        </p:spPr>
        <p:txBody>
          <a:bodyPr wrap="square" lIns="0" tIns="0" rIns="0" bIns="0" anchor="t">
            <a:noAutofit/>
          </a:bodyPr>
          <a:lstStyle/>
          <a:p>
            <a:pPr algn="l">
              <a:lnSpc>
                <a:spcPct val="100000"/>
              </a:lnSpc>
              <a:spcBef>
                <a:spcPts val="0"/>
              </a:spcBef>
              <a:spcAft>
                <a:spcPts val="0"/>
              </a:spcAft>
            </a:pPr>
            <a:r>
              <a:rPr lang="en-US" sz="1600" b="1" i="1">
                <a:solidFill>
                  <a:srgbClr val="3C69FF"/>
                </a:solidFill>
                <a:latin typeface="ABC Oracle"/>
              </a:rPr>
              <a:t>“Is this product designed for someone in my position?”</a:t>
            </a:r>
            <a:endParaRPr lang="en-US" sz="1600" b="1" i="1" dirty="0">
              <a:solidFill>
                <a:srgbClr val="3C69FF"/>
              </a:solidFill>
              <a:latin typeface="ABC Oracle"/>
            </a:endParaRPr>
          </a:p>
        </p:txBody>
      </p:sp>
      <p:cxnSp>
        <p:nvCxnSpPr>
          <p:cNvPr id="12" name="Connector 11"/>
          <p:cNvCxnSpPr/>
          <p:nvPr/>
        </p:nvCxnSpPr>
        <p:spPr>
          <a:xfrm>
            <a:off x="5998464" y="2487168"/>
            <a:ext cx="0" cy="3017520"/>
          </a:xfrm>
          <a:prstGeom prst="line">
            <a:avLst/>
          </a:prstGeom>
          <a:ln w="12700">
            <a:solidFill>
              <a:srgbClr val="E2E6F0"/>
            </a:solidFill>
          </a:ln>
        </p:spPr>
        <p:style>
          <a:lnRef idx="2">
            <a:schemeClr val="accent1"/>
          </a:lnRef>
          <a:fillRef idx="0">
            <a:schemeClr val="accent1"/>
          </a:fillRef>
          <a:effectRef idx="1">
            <a:schemeClr val="accent1"/>
          </a:effectRef>
          <a:fontRef idx="minor">
            <a:schemeClr val="tx1"/>
          </a:fontRef>
        </p:style>
      </p:cxnSp>
      <p:sp>
        <p:nvSpPr>
          <p:cNvPr id="13" name="TextBox 12"/>
          <p:cNvSpPr txBox="1">
            <a:spLocks/>
          </p:cNvSpPr>
          <p:nvPr/>
        </p:nvSpPr>
        <p:spPr>
          <a:xfrm>
            <a:off x="6364224" y="2523744"/>
            <a:ext cx="4754880" cy="292608"/>
          </a:xfrm>
          <a:prstGeom prst="rect">
            <a:avLst/>
          </a:prstGeom>
          <a:noFill/>
        </p:spPr>
        <p:txBody>
          <a:bodyPr wrap="square" lIns="0" tIns="0" rIns="0" bIns="0" anchor="t">
            <a:noAutofit/>
          </a:bodyPr>
          <a:lstStyle/>
          <a:p>
            <a:pPr algn="l">
              <a:lnSpc>
                <a:spcPct val="100000"/>
              </a:lnSpc>
              <a:spcBef>
                <a:spcPts val="0"/>
              </a:spcBef>
              <a:spcAft>
                <a:spcPts val="0"/>
              </a:spcAft>
            </a:pPr>
            <a:r>
              <a:rPr lang="en-AU" sz="1300" b="1" dirty="0">
                <a:solidFill>
                  <a:srgbClr val="3C69FF"/>
                </a:solidFill>
                <a:latin typeface="ABC Oracle"/>
              </a:rPr>
              <a:t>SELF-FUNDED SAM</a:t>
            </a:r>
            <a:endParaRPr lang="en-AU" sz="1300" b="1" i="0" dirty="0">
              <a:solidFill>
                <a:srgbClr val="3C69FF"/>
              </a:solidFill>
              <a:latin typeface="ABC Oracle"/>
            </a:endParaRPr>
          </a:p>
        </p:txBody>
      </p:sp>
      <p:sp>
        <p:nvSpPr>
          <p:cNvPr id="14" name="TextBox 13"/>
          <p:cNvSpPr txBox="1">
            <a:spLocks/>
          </p:cNvSpPr>
          <p:nvPr/>
        </p:nvSpPr>
        <p:spPr>
          <a:xfrm>
            <a:off x="6364224" y="2907792"/>
            <a:ext cx="2103120" cy="548640"/>
          </a:xfrm>
          <a:prstGeom prst="rect">
            <a:avLst/>
          </a:prstGeom>
          <a:noFill/>
        </p:spPr>
        <p:txBody>
          <a:bodyPr wrap="square" lIns="0" tIns="0" rIns="0" bIns="0" anchor="t">
            <a:noAutofit/>
          </a:bodyPr>
          <a:lstStyle/>
          <a:p>
            <a:pPr algn="l">
              <a:lnSpc>
                <a:spcPct val="100000"/>
              </a:lnSpc>
              <a:spcBef>
                <a:spcPts val="0"/>
              </a:spcBef>
              <a:spcAft>
                <a:spcPts val="0"/>
              </a:spcAft>
            </a:pPr>
            <a:r>
              <a:rPr lang="en-AU" sz="3400" b="1" i="0">
                <a:solidFill>
                  <a:srgbClr val="313131"/>
                </a:solidFill>
                <a:latin typeface="ABC Oracle"/>
              </a:rPr>
              <a:t>$1.2m</a:t>
            </a:r>
          </a:p>
        </p:txBody>
      </p:sp>
      <p:sp>
        <p:nvSpPr>
          <p:cNvPr id="15" name="TextBox 14"/>
          <p:cNvSpPr txBox="1">
            <a:spLocks/>
          </p:cNvSpPr>
          <p:nvPr/>
        </p:nvSpPr>
        <p:spPr>
          <a:xfrm>
            <a:off x="6364224" y="3529584"/>
            <a:ext cx="4617720" cy="347472"/>
          </a:xfrm>
          <a:prstGeom prst="rect">
            <a:avLst/>
          </a:prstGeom>
          <a:noFill/>
        </p:spPr>
        <p:txBody>
          <a:bodyPr wrap="square" lIns="0" tIns="0" rIns="0" bIns="0" anchor="t">
            <a:noAutofit/>
          </a:bodyPr>
          <a:lstStyle/>
          <a:p>
            <a:pPr algn="l">
              <a:lnSpc>
                <a:spcPct val="100000"/>
              </a:lnSpc>
              <a:spcBef>
                <a:spcPts val="0"/>
              </a:spcBef>
              <a:spcAft>
                <a:spcPts val="0"/>
              </a:spcAft>
            </a:pPr>
            <a:r>
              <a:rPr lang="en-AU" sz="2200" b="1" i="0">
                <a:solidFill>
                  <a:srgbClr val="313131"/>
                </a:solidFill>
                <a:latin typeface="ABC Oracle"/>
              </a:rPr>
              <a:t>Motivated by optimising income</a:t>
            </a:r>
            <a:endParaRPr lang="en-AU" sz="2200" b="1" i="0" dirty="0">
              <a:solidFill>
                <a:srgbClr val="313131"/>
              </a:solidFill>
              <a:latin typeface="ABC Oracle"/>
            </a:endParaRPr>
          </a:p>
        </p:txBody>
      </p:sp>
      <p:sp>
        <p:nvSpPr>
          <p:cNvPr id="16" name="TextBox 15"/>
          <p:cNvSpPr txBox="1"/>
          <p:nvPr/>
        </p:nvSpPr>
        <p:spPr>
          <a:xfrm>
            <a:off x="6364224" y="4041647"/>
            <a:ext cx="4663440" cy="65836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anchor="t">
            <a:noAutofit/>
          </a:bodyPr>
          <a:lstStyle>
            <a:lvl1pPr>
              <a:lnSpc>
                <a:spcPct val="115000"/>
              </a:lnSpc>
              <a:spcBef>
                <a:spcPts val="0"/>
              </a:spcBef>
              <a:spcAft>
                <a:spcPts val="0"/>
              </a:spcAft>
              <a:defRPr b="0" i="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atin typeface="ABC Oracle"/>
              </a:rPr>
              <a:t>Married and in good health</a:t>
            </a:r>
            <a:br>
              <a:rPr lang="en-US"/>
            </a:br>
            <a:r>
              <a:rPr lang="en-US">
                <a:latin typeface="ABC Oracle"/>
              </a:rPr>
              <a:t>More self-funded than Harry</a:t>
            </a:r>
          </a:p>
        </p:txBody>
      </p:sp>
      <p:sp>
        <p:nvSpPr>
          <p:cNvPr id="17" name="TextBox 16"/>
          <p:cNvSpPr txBox="1"/>
          <p:nvPr/>
        </p:nvSpPr>
        <p:spPr>
          <a:xfrm>
            <a:off x="6364224" y="4965192"/>
            <a:ext cx="2907595" cy="438912"/>
          </a:xfrm>
          <a:prstGeom prst="rect">
            <a:avLst/>
          </a:prstGeom>
          <a:noFill/>
        </p:spPr>
        <p:txBody>
          <a:bodyPr wrap="square" lIns="0" tIns="0" rIns="0" bIns="0" anchor="t">
            <a:noAutofit/>
          </a:bodyPr>
          <a:lstStyle>
            <a:lvl1pPr>
              <a:lnSpc>
                <a:spcPct val="100000"/>
              </a:lnSpc>
              <a:spcBef>
                <a:spcPts val="0"/>
              </a:spcBef>
              <a:spcAft>
                <a:spcPts val="0"/>
              </a:spcAft>
              <a:defRPr sz="1600" b="1" i="1">
                <a:solidFill>
                  <a:srgbClr val="3C69FF"/>
                </a:solidFill>
                <a:latin typeface="ABC Oracle"/>
              </a:defRPr>
            </a:lvl1pPr>
          </a:lstStyle>
          <a:p>
            <a:r>
              <a:rPr lang="en-AU">
                <a:latin typeface="ABC Oracle"/>
              </a:rPr>
              <a:t>“This product has allowed me to boost my Age Pension.”</a:t>
            </a:r>
          </a:p>
        </p:txBody>
      </p:sp>
      <p:cxnSp>
        <p:nvCxnSpPr>
          <p:cNvPr id="18" name="Connector 17"/>
          <p:cNvCxnSpPr/>
          <p:nvPr/>
        </p:nvCxnSpPr>
        <p:spPr>
          <a:xfrm>
            <a:off x="658368" y="5998464"/>
            <a:ext cx="10872216" cy="0"/>
          </a:xfrm>
          <a:prstGeom prst="line">
            <a:avLst/>
          </a:prstGeom>
          <a:ln w="20320">
            <a:solidFill>
              <a:srgbClr val="3C69FF"/>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58368" y="6163056"/>
            <a:ext cx="10872216" cy="384048"/>
          </a:xfrm>
          <a:prstGeom prst="rect">
            <a:avLst/>
          </a:prstGeom>
          <a:noFill/>
        </p:spPr>
        <p:txBody>
          <a:bodyPr wrap="square" lIns="0" tIns="0" rIns="0" bIns="0" anchor="ctr">
            <a:noAutofit/>
          </a:bodyPr>
          <a:lstStyle/>
          <a:p>
            <a:pPr algn="ctr">
              <a:lnSpc>
                <a:spcPct val="100000"/>
              </a:lnSpc>
              <a:spcBef>
                <a:spcPts val="0"/>
              </a:spcBef>
              <a:spcAft>
                <a:spcPts val="0"/>
              </a:spcAft>
            </a:pPr>
            <a:r>
              <a:rPr lang="en-US" sz="2000" b="1" i="0">
                <a:solidFill>
                  <a:srgbClr val="3C69FF"/>
                </a:solidFill>
                <a:latin typeface="ABC Oracle"/>
              </a:rPr>
              <a:t>Are we talking to the many, whatever their circumstances and motivations?</a:t>
            </a:r>
            <a:endParaRPr lang="en-US" sz="2000" b="1" i="0" dirty="0">
              <a:solidFill>
                <a:srgbClr val="3C69FF"/>
              </a:solidFill>
              <a:latin typeface="ABC Oracle"/>
            </a:endParaRPr>
          </a:p>
        </p:txBody>
      </p:sp>
      <p:pic>
        <p:nvPicPr>
          <p:cNvPr id="32" name="Picture 31" descr="Old man drinking coffee">
            <a:extLst>
              <a:ext uri="{FF2B5EF4-FFF2-40B4-BE49-F238E27FC236}">
                <a16:creationId xmlns:a16="http://schemas.microsoft.com/office/drawing/2014/main" id="{62AECBAE-1C41-4078-5B4F-9E5E2E6AE81C}"/>
              </a:ext>
            </a:extLst>
          </p:cNvPr>
          <p:cNvPicPr>
            <a:picLocks noChangeAspect="1"/>
          </p:cNvPicPr>
          <p:nvPr/>
        </p:nvPicPr>
        <p:blipFill>
          <a:blip r:embed="rId3"/>
          <a:stretch>
            <a:fillRect/>
          </a:stretch>
        </p:blipFill>
        <p:spPr>
          <a:xfrm>
            <a:off x="4005713" y="4828031"/>
            <a:ext cx="1406893" cy="9398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6" name="Picture 35" descr="Man with white beard">
            <a:extLst>
              <a:ext uri="{FF2B5EF4-FFF2-40B4-BE49-F238E27FC236}">
                <a16:creationId xmlns:a16="http://schemas.microsoft.com/office/drawing/2014/main" id="{1D3841C8-F4FB-D8DC-6C57-4B6972BD20D6}"/>
              </a:ext>
            </a:extLst>
          </p:cNvPr>
          <p:cNvPicPr>
            <a:picLocks noChangeAspect="1"/>
          </p:cNvPicPr>
          <p:nvPr/>
        </p:nvPicPr>
        <p:blipFill>
          <a:blip r:embed="rId4"/>
          <a:stretch>
            <a:fillRect/>
          </a:stretch>
        </p:blipFill>
        <p:spPr>
          <a:xfrm>
            <a:off x="9656536" y="4861384"/>
            <a:ext cx="1352368" cy="9025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style>
          <a:lnRef idx="2">
            <a:schemeClr val="accent1"/>
          </a:lnRef>
          <a:fillRef idx="1">
            <a:schemeClr val="lt1"/>
          </a:fillRef>
          <a:effectRef idx="0">
            <a:schemeClr val="accent1"/>
          </a:effectRef>
          <a:fontRef idx="minor">
            <a:schemeClr val="dk1"/>
          </a:fontRef>
        </p:style>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Template progression dot"/>
          <p:cNvSpPr/>
          <p:nvPr/>
        </p:nvSpPr>
        <p:spPr>
          <a:xfrm>
            <a:off x="9720072" y="3438144"/>
            <a:ext cx="91440" cy="91440"/>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8" name="Template progression dot"/>
          <p:cNvSpPr/>
          <p:nvPr/>
        </p:nvSpPr>
        <p:spPr>
          <a:xfrm>
            <a:off x="9491472" y="3438144"/>
            <a:ext cx="91440" cy="91440"/>
          </a:xfrm>
          <a:prstGeom prst="ellipse">
            <a:avLst/>
          </a:prstGeom>
          <a:solidFill>
            <a:srgbClr val="ADADA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7" name="Template progression dot"/>
          <p:cNvSpPr/>
          <p:nvPr/>
        </p:nvSpPr>
        <p:spPr>
          <a:xfrm>
            <a:off x="9262872" y="3438144"/>
            <a:ext cx="91440" cy="91440"/>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6" name="Template progression dot"/>
          <p:cNvSpPr/>
          <p:nvPr/>
        </p:nvSpPr>
        <p:spPr>
          <a:xfrm>
            <a:off x="6016752" y="3438144"/>
            <a:ext cx="91440" cy="91440"/>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5" name="Template progression dot"/>
          <p:cNvSpPr/>
          <p:nvPr/>
        </p:nvSpPr>
        <p:spPr>
          <a:xfrm>
            <a:off x="5788152" y="3438144"/>
            <a:ext cx="91440" cy="91440"/>
          </a:xfrm>
          <a:prstGeom prst="ellipse">
            <a:avLst/>
          </a:prstGeom>
          <a:solidFill>
            <a:srgbClr val="ADADA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mplate progression dot"/>
          <p:cNvSpPr/>
          <p:nvPr/>
        </p:nvSpPr>
        <p:spPr>
          <a:xfrm>
            <a:off x="5559552" y="3438144"/>
            <a:ext cx="91440" cy="91440"/>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Template progression dot"/>
          <p:cNvSpPr/>
          <p:nvPr/>
        </p:nvSpPr>
        <p:spPr>
          <a:xfrm>
            <a:off x="2286000" y="3438144"/>
            <a:ext cx="91440" cy="91440"/>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2" name="Template progression dot"/>
          <p:cNvSpPr/>
          <p:nvPr/>
        </p:nvSpPr>
        <p:spPr>
          <a:xfrm>
            <a:off x="2057400" y="3438144"/>
            <a:ext cx="91440" cy="91440"/>
          </a:xfrm>
          <a:prstGeom prst="ellipse">
            <a:avLst/>
          </a:prstGeom>
          <a:solidFill>
            <a:srgbClr val="ADADA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mplate progression dot"/>
          <p:cNvSpPr/>
          <p:nvPr/>
        </p:nvSpPr>
        <p:spPr>
          <a:xfrm>
            <a:off x="1828800" y="3438144"/>
            <a:ext cx="91440" cy="91440"/>
          </a:xfrm>
          <a:prstGeom prst="ellipse">
            <a:avLst/>
          </a:prstGeom>
          <a:solidFill>
            <a:srgbClr val="D6D6D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Template stage ring"/>
          <p:cNvSpPr/>
          <p:nvPr/>
        </p:nvSpPr>
        <p:spPr>
          <a:xfrm>
            <a:off x="7964424" y="2386584"/>
            <a:ext cx="640080" cy="640080"/>
          </a:xfrm>
          <a:prstGeom prst="ellipse">
            <a:avLst/>
          </a:prstGeom>
          <a:noFill/>
          <a:ln w="15240">
            <a:solidFill>
              <a:srgbClr val="D6D6D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mplate stage ring"/>
          <p:cNvSpPr/>
          <p:nvPr/>
        </p:nvSpPr>
        <p:spPr>
          <a:xfrm>
            <a:off x="4261104" y="2386584"/>
            <a:ext cx="640080" cy="640080"/>
          </a:xfrm>
          <a:prstGeom prst="ellipse">
            <a:avLst/>
          </a:prstGeom>
          <a:noFill/>
          <a:ln w="15240">
            <a:solidFill>
              <a:srgbClr val="D6D6D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Template stage ring"/>
          <p:cNvSpPr/>
          <p:nvPr/>
        </p:nvSpPr>
        <p:spPr>
          <a:xfrm>
            <a:off x="557784" y="2386584"/>
            <a:ext cx="640080" cy="640080"/>
          </a:xfrm>
          <a:prstGeom prst="ellipse">
            <a:avLst/>
          </a:prstGeom>
          <a:noFill/>
          <a:ln w="15240">
            <a:solidFill>
              <a:srgbClr val="D6D6D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 name="TextBox 1"/>
          <p:cNvSpPr txBox="1"/>
          <p:nvPr/>
        </p:nvSpPr>
        <p:spPr>
          <a:xfrm>
            <a:off x="658368" y="310896"/>
            <a:ext cx="8046720" cy="237744"/>
          </a:xfrm>
          <a:prstGeom prst="rect">
            <a:avLst/>
          </a:prstGeom>
          <a:noFill/>
        </p:spPr>
        <p:txBody>
          <a:bodyPr wrap="square" lIns="0" tIns="0" rIns="0" bIns="0" anchor="t">
            <a:noAutofit/>
          </a:bodyPr>
          <a:lstStyle/>
          <a:p>
            <a:pPr algn="l">
              <a:lnSpc>
                <a:spcPct val="100000"/>
              </a:lnSpc>
              <a:spcBef>
                <a:spcPts val="0"/>
              </a:spcBef>
              <a:spcAft>
                <a:spcPts val="0"/>
              </a:spcAft>
            </a:pPr>
            <a:r>
              <a:rPr lang="en-US" sz="1050" b="1" i="0">
                <a:solidFill>
                  <a:srgbClr val="3C69FF"/>
                </a:solidFill>
                <a:latin typeface="ABC Oracle Medium"/>
              </a:rPr>
              <a:t>MESSAGE 3 · TRUST AND ENGAGEMENT</a:t>
            </a:r>
          </a:p>
        </p:txBody>
      </p:sp>
      <p:sp>
        <p:nvSpPr>
          <p:cNvPr id="3" name="TextBox 2"/>
          <p:cNvSpPr txBox="1"/>
          <p:nvPr/>
        </p:nvSpPr>
        <p:spPr>
          <a:xfrm>
            <a:off x="10835640" y="310896"/>
            <a:ext cx="685800" cy="237744"/>
          </a:xfrm>
          <a:prstGeom prst="rect">
            <a:avLst/>
          </a:prstGeom>
          <a:noFill/>
        </p:spPr>
        <p:txBody>
          <a:bodyPr wrap="square" lIns="0" tIns="0" rIns="0" bIns="0" anchor="t">
            <a:noAutofit/>
          </a:bodyPr>
          <a:lstStyle/>
          <a:p>
            <a:pPr algn="r">
              <a:lnSpc>
                <a:spcPct val="100000"/>
              </a:lnSpc>
              <a:spcBef>
                <a:spcPts val="0"/>
              </a:spcBef>
              <a:spcAft>
                <a:spcPts val="0"/>
              </a:spcAft>
            </a:pPr>
            <a:r>
              <a:rPr lang="en-AU" sz="1050" b="1" i="0">
                <a:solidFill>
                  <a:srgbClr val="3C69FF"/>
                </a:solidFill>
                <a:latin typeface="ABC Oracle Medium"/>
              </a:rPr>
              <a:t>05 / 06</a:t>
            </a:r>
          </a:p>
        </p:txBody>
      </p:sp>
      <p:sp>
        <p:nvSpPr>
          <p:cNvPr id="4" name="TextBox 3"/>
          <p:cNvSpPr txBox="1"/>
          <p:nvPr/>
        </p:nvSpPr>
        <p:spPr>
          <a:xfrm>
            <a:off x="658368" y="713232"/>
            <a:ext cx="10744200" cy="859536"/>
          </a:xfrm>
          <a:prstGeom prst="rect">
            <a:avLst/>
          </a:prstGeom>
          <a:noFill/>
        </p:spPr>
        <p:txBody>
          <a:bodyPr wrap="square" lIns="0" tIns="0" rIns="0" bIns="0" anchor="t">
            <a:noAutofit/>
          </a:bodyPr>
          <a:lstStyle/>
          <a:p>
            <a:pPr algn="l">
              <a:lnSpc>
                <a:spcPct val="100000"/>
              </a:lnSpc>
              <a:spcBef>
                <a:spcPts val="0"/>
              </a:spcBef>
              <a:spcAft>
                <a:spcPts val="0"/>
              </a:spcAft>
            </a:pPr>
            <a:r>
              <a:rPr lang="en-US" sz="3200" b="0" i="0">
                <a:solidFill>
                  <a:srgbClr val="151821"/>
                </a:solidFill>
                <a:latin typeface="ABC Oracle Medium"/>
              </a:rPr>
              <a:t>Uniform pricing on default offering can erode trust</a:t>
            </a:r>
          </a:p>
        </p:txBody>
      </p:sp>
      <p:sp>
        <p:nvSpPr>
          <p:cNvPr id="5" name="TextBox 4"/>
          <p:cNvSpPr txBox="1">
            <a:spLocks/>
          </p:cNvSpPr>
          <p:nvPr/>
        </p:nvSpPr>
        <p:spPr>
          <a:xfrm>
            <a:off x="658368" y="1636776"/>
            <a:ext cx="10652760" cy="493776"/>
          </a:xfrm>
          <a:prstGeom prst="rect">
            <a:avLst/>
          </a:prstGeom>
          <a:noFill/>
        </p:spPr>
        <p:txBody>
          <a:bodyPr wrap="square" lIns="0" tIns="0" rIns="0" bIns="0" anchor="t">
            <a:noAutofit/>
          </a:bodyPr>
          <a:lstStyle/>
          <a:p>
            <a:r>
              <a:rPr lang="en-AU" sz="1400" b="0">
                <a:solidFill>
                  <a:srgbClr val="596270"/>
                </a:solidFill>
                <a:latin typeface="ABC Oracle"/>
              </a:rPr>
              <a:t>When a member trusts their fund enough to accept a default or follow a nudge towards lifetime income, they are also trusting the fund to make sure it is good value for money.</a:t>
            </a:r>
            <a:endParaRPr lang="en-US" sz="1500" b="1" i="0" dirty="0">
              <a:solidFill>
                <a:srgbClr val="5B5B5B"/>
              </a:solidFill>
              <a:latin typeface="ABC Oracle"/>
            </a:endParaRPr>
          </a:p>
        </p:txBody>
      </p:sp>
      <p:cxnSp>
        <p:nvCxnSpPr>
          <p:cNvPr id="6" name="Connector 5"/>
          <p:cNvCxnSpPr/>
          <p:nvPr/>
        </p:nvCxnSpPr>
        <p:spPr>
          <a:xfrm>
            <a:off x="658368" y="2176272"/>
            <a:ext cx="10872216" cy="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58368" y="2514600"/>
            <a:ext cx="438912"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C69FF"/>
                </a:solidFill>
                <a:latin typeface="ABC Oracle"/>
              </a:rPr>
              <a:t>01</a:t>
            </a:r>
          </a:p>
        </p:txBody>
      </p:sp>
      <p:sp>
        <p:nvSpPr>
          <p:cNvPr id="8" name="TextBox 7"/>
          <p:cNvSpPr txBox="1">
            <a:spLocks/>
          </p:cNvSpPr>
          <p:nvPr/>
        </p:nvSpPr>
        <p:spPr>
          <a:xfrm>
            <a:off x="1133856" y="2514600"/>
            <a:ext cx="2651760"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13131"/>
                </a:solidFill>
                <a:latin typeface="ABC Oracle"/>
              </a:rPr>
              <a:t>MORE MONEY</a:t>
            </a:r>
          </a:p>
        </p:txBody>
      </p:sp>
      <p:sp>
        <p:nvSpPr>
          <p:cNvPr id="9" name="TextBox 8"/>
          <p:cNvSpPr txBox="1"/>
          <p:nvPr/>
        </p:nvSpPr>
        <p:spPr>
          <a:xfrm>
            <a:off x="658368" y="2907792"/>
            <a:ext cx="3218688" cy="548640"/>
          </a:xfrm>
          <a:prstGeom prst="rect">
            <a:avLst/>
          </a:prstGeom>
          <a:noFill/>
        </p:spPr>
        <p:txBody>
          <a:bodyPr wrap="square" lIns="0" tIns="0" rIns="0" bIns="0" anchor="t">
            <a:noAutofit/>
          </a:bodyPr>
          <a:lstStyle/>
          <a:p>
            <a:pPr algn="l">
              <a:lnSpc>
                <a:spcPct val="100000"/>
              </a:lnSpc>
              <a:spcBef>
                <a:spcPts val="0"/>
              </a:spcBef>
              <a:spcAft>
                <a:spcPts val="0"/>
              </a:spcAft>
            </a:pPr>
            <a:r>
              <a:rPr lang="en-AU" sz="1500" b="0" i="0">
                <a:solidFill>
                  <a:srgbClr val="5B5B5B"/>
                </a:solidFill>
                <a:latin typeface="ABC Oracle"/>
              </a:rPr>
              <a:t>Compulsory contributions rise</a:t>
            </a:r>
          </a:p>
        </p:txBody>
      </p:sp>
      <p:cxnSp>
        <p:nvCxnSpPr>
          <p:cNvPr id="10" name="Connector 9"/>
          <p:cNvCxnSpPr/>
          <p:nvPr/>
        </p:nvCxnSpPr>
        <p:spPr>
          <a:xfrm>
            <a:off x="4059936" y="2487168"/>
            <a:ext cx="0" cy="105156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11" name="TextBox 10"/>
          <p:cNvSpPr txBox="1">
            <a:spLocks/>
          </p:cNvSpPr>
          <p:nvPr/>
        </p:nvSpPr>
        <p:spPr>
          <a:xfrm>
            <a:off x="4361688" y="2514600"/>
            <a:ext cx="438912"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C69FF"/>
                </a:solidFill>
                <a:latin typeface="ABC Oracle"/>
              </a:rPr>
              <a:t>02</a:t>
            </a:r>
          </a:p>
        </p:txBody>
      </p:sp>
      <p:sp>
        <p:nvSpPr>
          <p:cNvPr id="12" name="TextBox 11"/>
          <p:cNvSpPr txBox="1"/>
          <p:nvPr/>
        </p:nvSpPr>
        <p:spPr>
          <a:xfrm>
            <a:off x="4837175" y="2514600"/>
            <a:ext cx="2651760"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13131"/>
                </a:solidFill>
                <a:latin typeface="ABC Oracle"/>
              </a:rPr>
              <a:t>MORE DUTY</a:t>
            </a:r>
          </a:p>
        </p:txBody>
      </p:sp>
      <p:sp>
        <p:nvSpPr>
          <p:cNvPr id="13" name="TextBox 12"/>
          <p:cNvSpPr txBox="1">
            <a:spLocks/>
          </p:cNvSpPr>
          <p:nvPr/>
        </p:nvSpPr>
        <p:spPr>
          <a:xfrm>
            <a:off x="4361688" y="2907792"/>
            <a:ext cx="3218688" cy="548640"/>
          </a:xfrm>
          <a:prstGeom prst="rect">
            <a:avLst/>
          </a:prstGeom>
          <a:noFill/>
        </p:spPr>
        <p:txBody>
          <a:bodyPr wrap="square" lIns="0" tIns="0" rIns="0" bIns="0" anchor="t">
            <a:noAutofit/>
          </a:bodyPr>
          <a:lstStyle/>
          <a:p>
            <a:pPr algn="l">
              <a:lnSpc>
                <a:spcPct val="100000"/>
              </a:lnSpc>
              <a:spcBef>
                <a:spcPts val="0"/>
              </a:spcBef>
              <a:spcAft>
                <a:spcPts val="0"/>
              </a:spcAft>
            </a:pPr>
            <a:r>
              <a:rPr lang="en-AU" sz="1500" b="0" i="0" dirty="0">
                <a:solidFill>
                  <a:srgbClr val="5B5B5B"/>
                </a:solidFill>
                <a:latin typeface="ABC Oracle"/>
              </a:rPr>
              <a:t>Retirement </a:t>
            </a:r>
            <a:r>
              <a:rPr lang="en-AU" sz="1500" dirty="0">
                <a:solidFill>
                  <a:srgbClr val="5B5B5B"/>
                </a:solidFill>
                <a:latin typeface="ABC Oracle"/>
              </a:rPr>
              <a:t>I</a:t>
            </a:r>
            <a:r>
              <a:rPr lang="en-AU" sz="1500" b="0" i="0" dirty="0">
                <a:solidFill>
                  <a:srgbClr val="5B5B5B"/>
                </a:solidFill>
                <a:latin typeface="ABC Oracle"/>
              </a:rPr>
              <a:t>ncome </a:t>
            </a:r>
            <a:r>
              <a:rPr lang="en-AU" sz="1500" dirty="0">
                <a:solidFill>
                  <a:srgbClr val="5B5B5B"/>
                </a:solidFill>
                <a:latin typeface="ABC Oracle"/>
              </a:rPr>
              <a:t>Covenant</a:t>
            </a:r>
            <a:endParaRPr lang="en-AU" sz="1500" b="0" i="0" dirty="0">
              <a:solidFill>
                <a:srgbClr val="5B5B5B"/>
              </a:solidFill>
              <a:latin typeface="ABC Oracle"/>
            </a:endParaRPr>
          </a:p>
        </p:txBody>
      </p:sp>
      <p:cxnSp>
        <p:nvCxnSpPr>
          <p:cNvPr id="14" name="Connector 13"/>
          <p:cNvCxnSpPr/>
          <p:nvPr/>
        </p:nvCxnSpPr>
        <p:spPr>
          <a:xfrm>
            <a:off x="7763256" y="2487168"/>
            <a:ext cx="0" cy="105156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15" name="TextBox 14"/>
          <p:cNvSpPr txBox="1">
            <a:spLocks/>
          </p:cNvSpPr>
          <p:nvPr/>
        </p:nvSpPr>
        <p:spPr>
          <a:xfrm>
            <a:off x="8065008" y="2514600"/>
            <a:ext cx="438912"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C69FF"/>
                </a:solidFill>
                <a:latin typeface="ABC Oracle"/>
              </a:rPr>
              <a:t>03</a:t>
            </a:r>
          </a:p>
        </p:txBody>
      </p:sp>
      <p:sp>
        <p:nvSpPr>
          <p:cNvPr id="16" name="TextBox 15"/>
          <p:cNvSpPr txBox="1">
            <a:spLocks/>
          </p:cNvSpPr>
          <p:nvPr/>
        </p:nvSpPr>
        <p:spPr>
          <a:xfrm>
            <a:off x="8540496" y="2514600"/>
            <a:ext cx="2651760" cy="274320"/>
          </a:xfrm>
          <a:prstGeom prst="rect">
            <a:avLst/>
          </a:prstGeom>
          <a:noFill/>
        </p:spPr>
        <p:txBody>
          <a:bodyPr wrap="square" lIns="0" tIns="0" rIns="0" bIns="0" anchor="t">
            <a:noAutofit/>
          </a:bodyPr>
          <a:lstStyle/>
          <a:p>
            <a:pPr algn="l">
              <a:lnSpc>
                <a:spcPct val="100000"/>
              </a:lnSpc>
              <a:spcBef>
                <a:spcPts val="0"/>
              </a:spcBef>
              <a:spcAft>
                <a:spcPts val="0"/>
              </a:spcAft>
            </a:pPr>
            <a:r>
              <a:rPr lang="en-AU" sz="1200" b="1" i="0">
                <a:solidFill>
                  <a:srgbClr val="313131"/>
                </a:solidFill>
                <a:latin typeface="ABC Oracle"/>
              </a:rPr>
              <a:t>MORE INFLUENCE</a:t>
            </a:r>
          </a:p>
        </p:txBody>
      </p:sp>
      <p:sp>
        <p:nvSpPr>
          <p:cNvPr id="17" name="TextBox 16"/>
          <p:cNvSpPr txBox="1">
            <a:spLocks/>
          </p:cNvSpPr>
          <p:nvPr/>
        </p:nvSpPr>
        <p:spPr>
          <a:xfrm>
            <a:off x="8065008" y="2907792"/>
            <a:ext cx="3218688" cy="548640"/>
          </a:xfrm>
          <a:prstGeom prst="rect">
            <a:avLst/>
          </a:prstGeom>
          <a:noFill/>
        </p:spPr>
        <p:txBody>
          <a:bodyPr wrap="square" lIns="0" tIns="0" rIns="0" bIns="0" anchor="t">
            <a:noAutofit/>
          </a:bodyPr>
          <a:lstStyle/>
          <a:p>
            <a:pPr algn="l">
              <a:lnSpc>
                <a:spcPct val="100000"/>
              </a:lnSpc>
              <a:spcBef>
                <a:spcPts val="0"/>
              </a:spcBef>
              <a:spcAft>
                <a:spcPts val="0"/>
              </a:spcAft>
            </a:pPr>
            <a:r>
              <a:rPr lang="en-US" sz="1500" b="0" i="0">
                <a:solidFill>
                  <a:srgbClr val="5B5B5B"/>
                </a:solidFill>
                <a:latin typeface="ABC Oracle"/>
              </a:rPr>
              <a:t>Defaults steer members into products</a:t>
            </a:r>
          </a:p>
        </p:txBody>
      </p:sp>
      <p:cxnSp>
        <p:nvCxnSpPr>
          <p:cNvPr id="18" name="Connector 17"/>
          <p:cNvCxnSpPr/>
          <p:nvPr/>
        </p:nvCxnSpPr>
        <p:spPr>
          <a:xfrm>
            <a:off x="658368" y="3703320"/>
            <a:ext cx="10872216" cy="0"/>
          </a:xfrm>
          <a:prstGeom prst="line">
            <a:avLst/>
          </a:prstGeom>
          <a:ln w="10160">
            <a:solidFill>
              <a:srgbClr val="E2E6F0"/>
            </a:solidFill>
          </a:ln>
        </p:spPr>
        <p:style>
          <a:lnRef idx="2">
            <a:schemeClr val="accent1"/>
          </a:lnRef>
          <a:fillRef idx="0">
            <a:schemeClr val="accent1"/>
          </a:fillRef>
          <a:effectRef idx="1">
            <a:schemeClr val="accent1"/>
          </a:effectRef>
          <a:fontRef idx="minor">
            <a:schemeClr val="tx1"/>
          </a:fontRef>
        </p:style>
      </p:cxnSp>
      <p:sp>
        <p:nvSpPr>
          <p:cNvPr id="19" name="TextBox 18"/>
          <p:cNvSpPr txBox="1">
            <a:spLocks/>
          </p:cNvSpPr>
          <p:nvPr/>
        </p:nvSpPr>
        <p:spPr>
          <a:xfrm>
            <a:off x="749808" y="3968496"/>
            <a:ext cx="4800600" cy="310896"/>
          </a:xfrm>
          <a:prstGeom prst="rect">
            <a:avLst/>
          </a:prstGeom>
          <a:noFill/>
        </p:spPr>
        <p:txBody>
          <a:bodyPr wrap="square" lIns="0" tIns="0" rIns="0" bIns="0" anchor="t">
            <a:noAutofit/>
          </a:bodyPr>
          <a:lstStyle/>
          <a:p>
            <a:pPr algn="l">
              <a:lnSpc>
                <a:spcPct val="100000"/>
              </a:lnSpc>
              <a:spcBef>
                <a:spcPts val="0"/>
              </a:spcBef>
              <a:spcAft>
                <a:spcPts val="0"/>
              </a:spcAft>
            </a:pPr>
            <a:r>
              <a:rPr lang="en-US" sz="1300" b="1" i="0" dirty="0">
                <a:solidFill>
                  <a:srgbClr val="3C69FF"/>
                </a:solidFill>
                <a:latin typeface="ABC Oracle"/>
              </a:rPr>
              <a:t>THE MEMBERS TRUST THE FUND’S </a:t>
            </a:r>
            <a:r>
              <a:rPr lang="en-US" sz="1300" b="1" dirty="0">
                <a:solidFill>
                  <a:srgbClr val="3C69FF"/>
                </a:solidFill>
                <a:latin typeface="ABC Oracle"/>
              </a:rPr>
              <a:t>NUDGE IF:</a:t>
            </a:r>
            <a:endParaRPr lang="en-US" sz="1300" b="1" i="0" dirty="0">
              <a:solidFill>
                <a:srgbClr val="3C69FF"/>
              </a:solidFill>
              <a:latin typeface="ABC Oracle"/>
            </a:endParaRPr>
          </a:p>
        </p:txBody>
      </p:sp>
      <p:sp>
        <p:nvSpPr>
          <p:cNvPr id="20" name="TextBox 19"/>
          <p:cNvSpPr txBox="1"/>
          <p:nvPr/>
        </p:nvSpPr>
        <p:spPr>
          <a:xfrm>
            <a:off x="749808" y="4407408"/>
            <a:ext cx="4828032" cy="877824"/>
          </a:xfrm>
          <a:prstGeom prst="rect">
            <a:avLst/>
          </a:prstGeom>
          <a:noFill/>
        </p:spPr>
        <p:txBody>
          <a:bodyPr wrap="square" lIns="0" tIns="0" rIns="0" bIns="0" anchor="t">
            <a:noAutofit/>
          </a:bodyPr>
          <a:lstStyle/>
          <a:p>
            <a:pPr algn="l">
              <a:lnSpc>
                <a:spcPct val="115000"/>
              </a:lnSpc>
              <a:spcBef>
                <a:spcPts val="0"/>
              </a:spcBef>
              <a:spcAft>
                <a:spcPts val="0"/>
              </a:spcAft>
            </a:pPr>
            <a:r>
              <a:rPr lang="en-US" sz="1500" b="0" i="0" dirty="0">
                <a:solidFill>
                  <a:srgbClr val="5B5B5B"/>
                </a:solidFill>
                <a:latin typeface="ABC Oracle"/>
              </a:rPr>
              <a:t>— They believe the fund is working for their best interest</a:t>
            </a:r>
            <a:br>
              <a:rPr lang="en-US" dirty="0"/>
            </a:br>
            <a:r>
              <a:rPr lang="en-US" sz="1500" b="0" i="0" dirty="0">
                <a:solidFill>
                  <a:srgbClr val="5B5B5B"/>
                </a:solidFill>
                <a:latin typeface="ABC Oracle"/>
              </a:rPr>
              <a:t>— They believe the fund considers their circumstances</a:t>
            </a:r>
          </a:p>
        </p:txBody>
      </p:sp>
      <p:cxnSp>
        <p:nvCxnSpPr>
          <p:cNvPr id="21" name="Connector 20"/>
          <p:cNvCxnSpPr/>
          <p:nvPr/>
        </p:nvCxnSpPr>
        <p:spPr>
          <a:xfrm>
            <a:off x="5998464" y="3913632"/>
            <a:ext cx="0" cy="1536192"/>
          </a:xfrm>
          <a:prstGeom prst="line">
            <a:avLst/>
          </a:prstGeom>
          <a:ln w="19050">
            <a:solidFill>
              <a:srgbClr val="3C69FF"/>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364224" y="3968496"/>
            <a:ext cx="4828032" cy="310896"/>
          </a:xfrm>
          <a:prstGeom prst="rect">
            <a:avLst/>
          </a:prstGeom>
          <a:noFill/>
        </p:spPr>
        <p:txBody>
          <a:bodyPr wrap="square" lIns="0" tIns="0" rIns="0" bIns="0" anchor="t">
            <a:noAutofit/>
          </a:bodyPr>
          <a:lstStyle/>
          <a:p>
            <a:pPr algn="l">
              <a:lnSpc>
                <a:spcPct val="100000"/>
              </a:lnSpc>
              <a:spcBef>
                <a:spcPts val="0"/>
              </a:spcBef>
              <a:spcAft>
                <a:spcPts val="0"/>
              </a:spcAft>
            </a:pPr>
            <a:r>
              <a:rPr lang="en-US" sz="1300" b="1" i="0" dirty="0">
                <a:solidFill>
                  <a:srgbClr val="3C69FF"/>
                </a:solidFill>
                <a:latin typeface="ABC Oracle"/>
              </a:rPr>
              <a:t> A NUDGE WITH NO SAFEGUARD CAN BACKFIRE:</a:t>
            </a:r>
          </a:p>
        </p:txBody>
      </p:sp>
      <p:sp>
        <p:nvSpPr>
          <p:cNvPr id="23" name="TextBox 22"/>
          <p:cNvSpPr txBox="1">
            <a:spLocks/>
          </p:cNvSpPr>
          <p:nvPr/>
        </p:nvSpPr>
        <p:spPr>
          <a:xfrm>
            <a:off x="6364223" y="4407408"/>
            <a:ext cx="5242419" cy="877824"/>
          </a:xfrm>
          <a:prstGeom prst="rect">
            <a:avLst/>
          </a:prstGeom>
          <a:noFill/>
        </p:spPr>
        <p:txBody>
          <a:bodyPr wrap="square" lIns="0" tIns="0" rIns="0" bIns="0" anchor="t">
            <a:noAutofit/>
          </a:bodyPr>
          <a:lstStyle/>
          <a:p>
            <a:pPr algn="l">
              <a:lnSpc>
                <a:spcPct val="115000"/>
              </a:lnSpc>
              <a:spcBef>
                <a:spcPts val="0"/>
              </a:spcBef>
              <a:spcAft>
                <a:spcPts val="0"/>
              </a:spcAft>
            </a:pPr>
            <a:r>
              <a:rPr lang="en-US" sz="1500" b="0" i="0" dirty="0">
                <a:solidFill>
                  <a:srgbClr val="5B5B5B"/>
                </a:solidFill>
                <a:latin typeface="ABC Oracle"/>
              </a:rPr>
              <a:t>— Members with shorter life expectancies can be caught in the net</a:t>
            </a:r>
          </a:p>
          <a:p>
            <a:pPr algn="l">
              <a:lnSpc>
                <a:spcPct val="115000"/>
              </a:lnSpc>
              <a:spcBef>
                <a:spcPts val="0"/>
              </a:spcBef>
              <a:spcAft>
                <a:spcPts val="0"/>
              </a:spcAft>
            </a:pPr>
            <a:r>
              <a:rPr lang="en-US" sz="1500" b="0" i="0" dirty="0">
                <a:solidFill>
                  <a:srgbClr val="5B5B5B"/>
                </a:solidFill>
                <a:latin typeface="ABC Oracle"/>
              </a:rPr>
              <a:t>— Value shifts toward members expected to live longer</a:t>
            </a:r>
          </a:p>
        </p:txBody>
      </p:sp>
      <p:cxnSp>
        <p:nvCxnSpPr>
          <p:cNvPr id="24" name="Connector 23"/>
          <p:cNvCxnSpPr/>
          <p:nvPr/>
        </p:nvCxnSpPr>
        <p:spPr>
          <a:xfrm>
            <a:off x="658368" y="5998464"/>
            <a:ext cx="10872216" cy="0"/>
          </a:xfrm>
          <a:prstGeom prst="line">
            <a:avLst/>
          </a:prstGeom>
          <a:ln w="20320">
            <a:solidFill>
              <a:srgbClr val="3C69FF"/>
            </a:solidFill>
          </a:ln>
        </p:spPr>
        <p:style>
          <a:lnRef idx="2">
            <a:schemeClr val="accent1"/>
          </a:lnRef>
          <a:fillRef idx="0">
            <a:schemeClr val="accent1"/>
          </a:fillRef>
          <a:effectRef idx="1">
            <a:schemeClr val="accent1"/>
          </a:effectRef>
          <a:fontRef idx="minor">
            <a:schemeClr val="tx1"/>
          </a:fontRef>
        </p:style>
      </p:cxnSp>
      <p:sp>
        <p:nvSpPr>
          <p:cNvPr id="25" name="TextBox 24"/>
          <p:cNvSpPr txBox="1">
            <a:spLocks/>
          </p:cNvSpPr>
          <p:nvPr/>
        </p:nvSpPr>
        <p:spPr>
          <a:xfrm>
            <a:off x="658368" y="6163056"/>
            <a:ext cx="10872216" cy="384048"/>
          </a:xfrm>
          <a:prstGeom prst="rect">
            <a:avLst/>
          </a:prstGeom>
          <a:noFill/>
        </p:spPr>
        <p:txBody>
          <a:bodyPr wrap="square" lIns="0" tIns="0" rIns="0" bIns="0" anchor="ctr">
            <a:noAutofit/>
          </a:bodyPr>
          <a:lstStyle/>
          <a:p>
            <a:pPr algn="ctr">
              <a:lnSpc>
                <a:spcPct val="100000"/>
              </a:lnSpc>
              <a:spcBef>
                <a:spcPts val="0"/>
              </a:spcBef>
              <a:spcAft>
                <a:spcPts val="0"/>
              </a:spcAft>
            </a:pPr>
            <a:r>
              <a:rPr lang="en-AU" sz="2000" dirty="0">
                <a:solidFill>
                  <a:schemeClr val="accent1"/>
                </a:solidFill>
              </a:rPr>
              <a:t>How can actuaries help trustees design longevity-informed retirement solution pathways so that there is better value for members with shorter life expectancies?</a:t>
            </a:r>
            <a:endParaRPr lang="en-US" sz="2000" b="1" i="0" dirty="0">
              <a:solidFill>
                <a:schemeClr val="accent1"/>
              </a:solidFill>
              <a:latin typeface="ABC Oracle Medium"/>
            </a:endParaRPr>
          </a:p>
        </p:txBody>
      </p:sp>
      <p:cxnSp>
        <p:nvCxnSpPr>
          <p:cNvPr id="29" name="Template visual connector"/>
          <p:cNvCxnSpPr/>
          <p:nvPr/>
        </p:nvCxnSpPr>
        <p:spPr>
          <a:xfrm>
            <a:off x="3803904" y="3236976"/>
            <a:ext cx="457200" cy="0"/>
          </a:xfrm>
          <a:prstGeom prst="line">
            <a:avLst/>
          </a:prstGeom>
          <a:ln w="21590">
            <a:solidFill>
              <a:srgbClr val="3C69FF"/>
            </a:solidFill>
          </a:ln>
        </p:spPr>
        <p:style>
          <a:lnRef idx="2">
            <a:schemeClr val="accent1"/>
          </a:lnRef>
          <a:fillRef idx="0">
            <a:schemeClr val="accent1"/>
          </a:fillRef>
          <a:effectRef idx="1">
            <a:schemeClr val="accent1"/>
          </a:effectRef>
          <a:fontRef idx="minor">
            <a:schemeClr val="tx1"/>
          </a:fontRef>
        </p:style>
      </p:cxnSp>
      <p:cxnSp>
        <p:nvCxnSpPr>
          <p:cNvPr id="30" name="Template visual connector"/>
          <p:cNvCxnSpPr/>
          <p:nvPr/>
        </p:nvCxnSpPr>
        <p:spPr>
          <a:xfrm>
            <a:off x="7507224" y="3236976"/>
            <a:ext cx="457200" cy="0"/>
          </a:xfrm>
          <a:prstGeom prst="line">
            <a:avLst/>
          </a:prstGeom>
          <a:ln w="21590">
            <a:solidFill>
              <a:srgbClr val="3C69FF"/>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tion label"/>
          <p:cNvSpPr txBox="1"/>
          <p:nvPr/>
        </p:nvSpPr>
        <p:spPr>
          <a:xfrm>
            <a:off x="658368" y="283464"/>
            <a:ext cx="7772400" cy="237744"/>
          </a:xfrm>
          <a:prstGeom prst="rect">
            <a:avLst/>
          </a:prstGeom>
          <a:noFill/>
        </p:spPr>
        <p:txBody>
          <a:bodyPr wrap="square" lIns="0" tIns="0" rIns="0" bIns="0" anchor="t">
            <a:noAutofit/>
          </a:bodyPr>
          <a:lstStyle/>
          <a:p>
            <a:pPr algn="l">
              <a:spcBef>
                <a:spcPts val="0"/>
              </a:spcBef>
              <a:spcAft>
                <a:spcPts val="0"/>
              </a:spcAft>
            </a:pPr>
            <a:r>
              <a:rPr lang="en-US" sz="1050" b="1">
                <a:solidFill>
                  <a:srgbClr val="3C69FF"/>
                </a:solidFill>
                <a:latin typeface="ABC Oracle Medium"/>
              </a:rPr>
              <a:t>MESSAGE 3 · TRUST AND ENGAGEMENT</a:t>
            </a:r>
          </a:p>
        </p:txBody>
      </p:sp>
      <p:sp>
        <p:nvSpPr>
          <p:cNvPr id="3" name="Page marker"/>
          <p:cNvSpPr txBox="1"/>
          <p:nvPr/>
        </p:nvSpPr>
        <p:spPr>
          <a:xfrm>
            <a:off x="10835640" y="283464"/>
            <a:ext cx="685800" cy="237744"/>
          </a:xfrm>
          <a:prstGeom prst="rect">
            <a:avLst/>
          </a:prstGeom>
          <a:noFill/>
        </p:spPr>
        <p:txBody>
          <a:bodyPr wrap="square" lIns="0" tIns="0" rIns="0" bIns="0" anchor="t">
            <a:noAutofit/>
          </a:bodyPr>
          <a:lstStyle/>
          <a:p>
            <a:pPr algn="r">
              <a:spcBef>
                <a:spcPts val="0"/>
              </a:spcBef>
              <a:spcAft>
                <a:spcPts val="0"/>
              </a:spcAft>
            </a:pPr>
            <a:r>
              <a:rPr lang="en-AU" sz="1050" b="1">
                <a:solidFill>
                  <a:srgbClr val="3C69FF"/>
                </a:solidFill>
                <a:latin typeface="ABC Oracle Medium"/>
              </a:rPr>
              <a:t>06 / 06</a:t>
            </a:r>
          </a:p>
        </p:txBody>
      </p:sp>
      <p:sp>
        <p:nvSpPr>
          <p:cNvPr id="4" name="Title"/>
          <p:cNvSpPr txBox="1"/>
          <p:nvPr/>
        </p:nvSpPr>
        <p:spPr>
          <a:xfrm>
            <a:off x="658368" y="621792"/>
            <a:ext cx="10835640" cy="786384"/>
          </a:xfrm>
          <a:prstGeom prst="rect">
            <a:avLst/>
          </a:prstGeom>
          <a:noFill/>
        </p:spPr>
        <p:txBody>
          <a:bodyPr wrap="square" lIns="0" tIns="0" rIns="0" bIns="0" anchor="t">
            <a:noAutofit/>
          </a:bodyPr>
          <a:lstStyle/>
          <a:p>
            <a:pPr algn="l">
              <a:spcBef>
                <a:spcPts val="0"/>
              </a:spcBef>
              <a:spcAft>
                <a:spcPts val="0"/>
              </a:spcAft>
            </a:pPr>
            <a:r>
              <a:rPr lang="en-US" sz="2400" b="0">
                <a:solidFill>
                  <a:srgbClr val="151821"/>
                </a:solidFill>
                <a:latin typeface="ABC Oracle Medium"/>
              </a:rPr>
              <a:t>Voluntary participation raises a different question from compulsory pooling</a:t>
            </a:r>
          </a:p>
        </p:txBody>
      </p:sp>
      <p:sp>
        <p:nvSpPr>
          <p:cNvPr id="5" name="Setup"/>
          <p:cNvSpPr txBox="1">
            <a:spLocks/>
          </p:cNvSpPr>
          <p:nvPr/>
        </p:nvSpPr>
        <p:spPr>
          <a:xfrm>
            <a:off x="658368" y="1362456"/>
            <a:ext cx="10771632" cy="457200"/>
          </a:xfrm>
          <a:prstGeom prst="rect">
            <a:avLst/>
          </a:prstGeom>
          <a:noFill/>
        </p:spPr>
        <p:txBody>
          <a:bodyPr wrap="square" lIns="0" tIns="0" rIns="0" bIns="0" anchor="t">
            <a:noAutofit/>
          </a:bodyPr>
          <a:lstStyle/>
          <a:p>
            <a:pPr algn="l">
              <a:spcBef>
                <a:spcPts val="0"/>
              </a:spcBef>
              <a:spcAft>
                <a:spcPts val="0"/>
              </a:spcAft>
            </a:pPr>
            <a:r>
              <a:rPr lang="en-US" sz="1250" b="0">
                <a:solidFill>
                  <a:srgbClr val="596270"/>
                </a:solidFill>
                <a:latin typeface="ABC Oracle"/>
              </a:rPr>
              <a:t>Group insurance and DB can rely on broad mortality pooling because participation is largely predetermined. DC lifetime income is different: members choose, so the composition of the purchaser pool matters.</a:t>
            </a:r>
          </a:p>
        </p:txBody>
      </p:sp>
      <p:cxnSp>
        <p:nvCxnSpPr>
          <p:cNvPr id="6" name="Connector 5"/>
          <p:cNvCxnSpPr/>
          <p:nvPr/>
        </p:nvCxnSpPr>
        <p:spPr>
          <a:xfrm>
            <a:off x="658368" y="1901952"/>
            <a:ext cx="10863072" cy="0"/>
          </a:xfrm>
          <a:prstGeom prst="line">
            <a:avLst/>
          </a:prstGeom>
          <a:ln w="12700">
            <a:solidFill>
              <a:srgbClr val="E2E6F0"/>
            </a:solidFill>
          </a:ln>
        </p:spPr>
        <p:style>
          <a:lnRef idx="2">
            <a:schemeClr val="accent1"/>
          </a:lnRef>
          <a:fillRef idx="0">
            <a:schemeClr val="accent1"/>
          </a:fillRef>
          <a:effectRef idx="1">
            <a:schemeClr val="accent1"/>
          </a:effectRef>
          <a:fontRef idx="minor">
            <a:schemeClr val="tx1"/>
          </a:fontRef>
        </p:style>
      </p:cxnSp>
      <p:sp>
        <p:nvSpPr>
          <p:cNvPr id="7" name="Choice fact one"/>
          <p:cNvSpPr txBox="1"/>
          <p:nvPr/>
        </p:nvSpPr>
        <p:spPr>
          <a:xfrm>
            <a:off x="694944" y="1993392"/>
            <a:ext cx="5212080" cy="384048"/>
          </a:xfrm>
          <a:prstGeom prst="rect">
            <a:avLst/>
          </a:prstGeom>
          <a:noFill/>
        </p:spPr>
        <p:txBody>
          <a:bodyPr wrap="square" lIns="0" tIns="0" rIns="0" bIns="0" anchor="t">
            <a:noAutofit/>
          </a:bodyPr>
          <a:lstStyle/>
          <a:p>
            <a:pPr algn="l">
              <a:spcBef>
                <a:spcPts val="0"/>
              </a:spcBef>
              <a:spcAft>
                <a:spcPts val="0"/>
              </a:spcAft>
            </a:pPr>
            <a:r>
              <a:rPr lang="en-US" sz="1100" b="1">
                <a:solidFill>
                  <a:srgbClr val="151821"/>
                </a:solidFill>
                <a:latin typeface="ABC Oracle"/>
              </a:rPr>
              <a:t>COMPULSORY POOLS: GROUP INSURANCE AND DB ARRANGEMENTS.</a:t>
            </a:r>
          </a:p>
        </p:txBody>
      </p:sp>
      <p:sp>
        <p:nvSpPr>
          <p:cNvPr id="8" name="Choice fact two"/>
          <p:cNvSpPr txBox="1"/>
          <p:nvPr/>
        </p:nvSpPr>
        <p:spPr>
          <a:xfrm>
            <a:off x="6355080" y="1993392"/>
            <a:ext cx="5000000" cy="384048"/>
          </a:xfrm>
          <a:prstGeom prst="rect">
            <a:avLst/>
          </a:prstGeom>
          <a:noFill/>
        </p:spPr>
        <p:txBody>
          <a:bodyPr wrap="square" lIns="0" tIns="0" rIns="0" bIns="0" anchor="t">
            <a:noAutofit/>
          </a:bodyPr>
          <a:lstStyle/>
          <a:p>
            <a:pPr algn="l">
              <a:spcBef>
                <a:spcPts val="0"/>
              </a:spcBef>
              <a:spcAft>
                <a:spcPts val="0"/>
              </a:spcAft>
            </a:pPr>
            <a:r>
              <a:rPr lang="en-US" sz="1100" b="1">
                <a:solidFill>
                  <a:srgbClr val="151821"/>
                </a:solidFill>
                <a:latin typeface="ABC Oracle"/>
              </a:rPr>
              <a:t>VOLUNTARY POOLS: MEMBERS DECIDE WHETHER, WHEN, HOW MUCH AND POTENTIALLY WHICH PROVIDER.</a:t>
            </a:r>
          </a:p>
        </p:txBody>
      </p:sp>
      <p:sp>
        <p:nvSpPr>
          <p:cNvPr id="9" name="Left kicker"/>
          <p:cNvSpPr txBox="1">
            <a:spLocks/>
          </p:cNvSpPr>
          <p:nvPr/>
        </p:nvSpPr>
        <p:spPr>
          <a:xfrm>
            <a:off x="694944" y="2560320"/>
            <a:ext cx="1828800" cy="219456"/>
          </a:xfrm>
          <a:prstGeom prst="rect">
            <a:avLst/>
          </a:prstGeom>
          <a:noFill/>
        </p:spPr>
        <p:txBody>
          <a:bodyPr wrap="square" lIns="0" tIns="0" rIns="0" bIns="0" anchor="t">
            <a:noAutofit/>
          </a:bodyPr>
          <a:lstStyle/>
          <a:p>
            <a:pPr algn="l">
              <a:spcBef>
                <a:spcPts val="0"/>
              </a:spcBef>
              <a:spcAft>
                <a:spcPts val="0"/>
              </a:spcAft>
            </a:pPr>
            <a:r>
              <a:rPr lang="en-AU" sz="1100" b="1">
                <a:solidFill>
                  <a:srgbClr val="3C69FF"/>
                </a:solidFill>
                <a:latin typeface="ABC Oracle"/>
              </a:rPr>
              <a:t>PARTICIPATION IS</a:t>
            </a:r>
          </a:p>
        </p:txBody>
      </p:sp>
      <p:sp>
        <p:nvSpPr>
          <p:cNvPr id="10" name="One"/>
          <p:cNvSpPr txBox="1"/>
          <p:nvPr/>
        </p:nvSpPr>
        <p:spPr>
          <a:xfrm>
            <a:off x="694944" y="2852928"/>
            <a:ext cx="3600000" cy="658368"/>
          </a:xfrm>
          <a:prstGeom prst="rect">
            <a:avLst/>
          </a:prstGeom>
          <a:noFill/>
        </p:spPr>
        <p:txBody>
          <a:bodyPr wrap="none" lIns="0" tIns="0" rIns="0" bIns="0" anchor="t">
            <a:noAutofit/>
          </a:bodyPr>
          <a:lstStyle/>
          <a:p>
            <a:pPr algn="l">
              <a:spcBef>
                <a:spcPts val="0"/>
              </a:spcBef>
              <a:spcAft>
                <a:spcPts val="0"/>
              </a:spcAft>
            </a:pPr>
            <a:r>
              <a:rPr sz="3800" b="1">
                <a:solidFill>
                  <a:srgbClr val="151821"/>
                </a:solidFill>
                <a:latin typeface="ABC Oracle"/>
              </a:rPr>
              <a:t>COMPULSORY</a:t>
            </a:r>
          </a:p>
        </p:txBody>
      </p:sp>
      <p:sp>
        <p:nvSpPr>
          <p:cNvPr id="11" name="One descriptor"/>
          <p:cNvSpPr txBox="1"/>
          <p:nvPr/>
        </p:nvSpPr>
        <p:spPr>
          <a:xfrm>
            <a:off x="731520" y="3511296"/>
            <a:ext cx="3600000" cy="310896"/>
          </a:xfrm>
          <a:prstGeom prst="rect">
            <a:avLst/>
          </a:prstGeom>
          <a:noFill/>
        </p:spPr>
        <p:txBody>
          <a:bodyPr wrap="square" lIns="0" tIns="0" rIns="0" bIns="0" anchor="t">
            <a:noAutofit/>
          </a:bodyPr>
          <a:lstStyle/>
          <a:p>
            <a:pPr algn="l">
              <a:spcBef>
                <a:spcPts val="0"/>
              </a:spcBef>
              <a:spcAft>
                <a:spcPts val="0"/>
              </a:spcAft>
            </a:pPr>
            <a:r>
              <a:rPr lang="en-AU" sz="1900" b="1">
                <a:solidFill>
                  <a:srgbClr val="151821"/>
                </a:solidFill>
                <a:latin typeface="ABC Oracle"/>
              </a:rPr>
              <a:t>broad pooling works</a:t>
            </a:r>
          </a:p>
        </p:txBody>
      </p:sp>
      <p:sp>
        <p:nvSpPr>
          <p:cNvPr id="12" name="One detail"/>
          <p:cNvSpPr txBox="1"/>
          <p:nvPr/>
        </p:nvSpPr>
        <p:spPr>
          <a:xfrm>
            <a:off x="731520" y="3950208"/>
            <a:ext cx="4343400" cy="603504"/>
          </a:xfrm>
          <a:prstGeom prst="rect">
            <a:avLst/>
          </a:prstGeom>
          <a:noFill/>
        </p:spPr>
        <p:txBody>
          <a:bodyPr wrap="square" lIns="0" tIns="0" rIns="0" bIns="0" anchor="t">
            <a:noAutofit/>
          </a:bodyPr>
          <a:lstStyle/>
          <a:p>
            <a:pPr algn="l">
              <a:spcBef>
                <a:spcPts val="0"/>
              </a:spcBef>
              <a:spcAft>
                <a:spcPts val="0"/>
              </a:spcAft>
            </a:pPr>
            <a:r>
              <a:rPr lang="en-US" sz="1400" b="0">
                <a:solidFill>
                  <a:srgbClr val="596270"/>
                </a:solidFill>
                <a:latin typeface="ABC Oracle"/>
              </a:rPr>
              <a:t>Members cannot opt into the longevity pool selectively, so one mortality basis can be defended.</a:t>
            </a:r>
          </a:p>
        </p:txBody>
      </p:sp>
      <p:sp>
        <p:nvSpPr>
          <p:cNvPr id="13" name="Pooled population ring"/>
          <p:cNvSpPr>
            <a:spLocks/>
          </p:cNvSpPr>
          <p:nvPr/>
        </p:nvSpPr>
        <p:spPr>
          <a:xfrm>
            <a:off x="4370832" y="2889504"/>
            <a:ext cx="786384" cy="786384"/>
          </a:xfrm>
          <a:prstGeom prst="ellipse">
            <a:avLst/>
          </a:prstGeom>
          <a:noFill/>
          <a:ln w="19050">
            <a:solidFill>
              <a:srgbClr val="3C69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AU"/>
          </a:p>
        </p:txBody>
      </p:sp>
      <p:sp>
        <p:nvSpPr>
          <p:cNvPr id="14" name="Pooled population core"/>
          <p:cNvSpPr>
            <a:spLocks/>
          </p:cNvSpPr>
          <p:nvPr/>
        </p:nvSpPr>
        <p:spPr>
          <a:xfrm>
            <a:off x="4617720" y="3136392"/>
            <a:ext cx="292608" cy="292608"/>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AU"/>
          </a:p>
        </p:txBody>
      </p:sp>
      <p:cxnSp>
        <p:nvCxnSpPr>
          <p:cNvPr id="15" name="Connector 14"/>
          <p:cNvCxnSpPr/>
          <p:nvPr/>
        </p:nvCxnSpPr>
        <p:spPr>
          <a:xfrm>
            <a:off x="6071616" y="2523744"/>
            <a:ext cx="0" cy="2029968"/>
          </a:xfrm>
          <a:prstGeom prst="line">
            <a:avLst/>
          </a:prstGeom>
          <a:ln w="19050">
            <a:solidFill>
              <a:srgbClr val="3C69FF"/>
            </a:solidFill>
          </a:ln>
        </p:spPr>
        <p:style>
          <a:lnRef idx="2">
            <a:schemeClr val="accent1"/>
          </a:lnRef>
          <a:fillRef idx="0">
            <a:schemeClr val="accent1"/>
          </a:fillRef>
          <a:effectRef idx="1">
            <a:schemeClr val="accent1"/>
          </a:effectRef>
          <a:fontRef idx="minor">
            <a:schemeClr val="tx1"/>
          </a:fontRef>
        </p:style>
      </p:cxnSp>
      <p:sp>
        <p:nvSpPr>
          <p:cNvPr id="16" name="Right kicker"/>
          <p:cNvSpPr txBox="1">
            <a:spLocks/>
          </p:cNvSpPr>
          <p:nvPr/>
        </p:nvSpPr>
        <p:spPr>
          <a:xfrm>
            <a:off x="6446520" y="2560320"/>
            <a:ext cx="1828800" cy="219456"/>
          </a:xfrm>
          <a:prstGeom prst="rect">
            <a:avLst/>
          </a:prstGeom>
          <a:noFill/>
        </p:spPr>
        <p:txBody>
          <a:bodyPr wrap="square" lIns="0" tIns="0" rIns="0" bIns="0" anchor="t">
            <a:noAutofit/>
          </a:bodyPr>
          <a:lstStyle/>
          <a:p>
            <a:pPr algn="l">
              <a:spcBef>
                <a:spcPts val="0"/>
              </a:spcBef>
              <a:spcAft>
                <a:spcPts val="0"/>
              </a:spcAft>
            </a:pPr>
            <a:r>
              <a:rPr lang="en-AU" sz="1100" b="1">
                <a:solidFill>
                  <a:srgbClr val="3C69FF"/>
                </a:solidFill>
                <a:latin typeface="ABC Oracle"/>
              </a:rPr>
              <a:t>PARTICIPATION IS</a:t>
            </a:r>
          </a:p>
        </p:txBody>
      </p:sp>
      <p:sp>
        <p:nvSpPr>
          <p:cNvPr id="17" name="Many"/>
          <p:cNvSpPr txBox="1"/>
          <p:nvPr/>
        </p:nvSpPr>
        <p:spPr>
          <a:xfrm>
            <a:off x="6446520" y="2852928"/>
            <a:ext cx="3300000" cy="658368"/>
          </a:xfrm>
          <a:prstGeom prst="rect">
            <a:avLst/>
          </a:prstGeom>
          <a:noFill/>
        </p:spPr>
        <p:txBody>
          <a:bodyPr wrap="none" lIns="0" tIns="0" rIns="0" bIns="0" anchor="t">
            <a:noAutofit/>
          </a:bodyPr>
          <a:lstStyle/>
          <a:p>
            <a:pPr algn="l">
              <a:spcBef>
                <a:spcPts val="0"/>
              </a:spcBef>
              <a:spcAft>
                <a:spcPts val="0"/>
              </a:spcAft>
            </a:pPr>
            <a:r>
              <a:rPr lang="en-AU" sz="3800" b="1">
                <a:solidFill>
                  <a:srgbClr val="3C69FF"/>
                </a:solidFill>
                <a:latin typeface="ABC Oracle"/>
              </a:rPr>
              <a:t>VOLUNTARY</a:t>
            </a:r>
          </a:p>
        </p:txBody>
      </p:sp>
      <p:sp>
        <p:nvSpPr>
          <p:cNvPr id="18" name="Many descriptor"/>
          <p:cNvSpPr txBox="1">
            <a:spLocks/>
          </p:cNvSpPr>
          <p:nvPr/>
        </p:nvSpPr>
        <p:spPr>
          <a:xfrm>
            <a:off x="6483096" y="3511296"/>
            <a:ext cx="3300000" cy="310896"/>
          </a:xfrm>
          <a:prstGeom prst="rect">
            <a:avLst/>
          </a:prstGeom>
          <a:noFill/>
        </p:spPr>
        <p:txBody>
          <a:bodyPr wrap="square" lIns="0" tIns="0" rIns="0" bIns="0" anchor="t">
            <a:noAutofit/>
          </a:bodyPr>
          <a:lstStyle/>
          <a:p>
            <a:pPr algn="l">
              <a:spcBef>
                <a:spcPts val="0"/>
              </a:spcBef>
              <a:spcAft>
                <a:spcPts val="0"/>
              </a:spcAft>
            </a:pPr>
            <a:r>
              <a:rPr lang="en-AU" sz="1900" b="1">
                <a:solidFill>
                  <a:srgbClr val="151821"/>
                </a:solidFill>
                <a:latin typeface="ABC Oracle"/>
              </a:rPr>
              <a:t>selection risk matters</a:t>
            </a:r>
          </a:p>
        </p:txBody>
      </p:sp>
      <p:sp>
        <p:nvSpPr>
          <p:cNvPr id="19" name="Many detail"/>
          <p:cNvSpPr txBox="1">
            <a:spLocks/>
          </p:cNvSpPr>
          <p:nvPr/>
        </p:nvSpPr>
        <p:spPr>
          <a:xfrm>
            <a:off x="6483096" y="3950208"/>
            <a:ext cx="3749039" cy="603504"/>
          </a:xfrm>
          <a:prstGeom prst="rect">
            <a:avLst/>
          </a:prstGeom>
          <a:noFill/>
        </p:spPr>
        <p:txBody>
          <a:bodyPr wrap="square" lIns="0" tIns="0" rIns="0" bIns="0" anchor="t">
            <a:noAutofit/>
          </a:bodyPr>
          <a:lstStyle/>
          <a:p>
            <a:pPr algn="l">
              <a:spcBef>
                <a:spcPts val="0"/>
              </a:spcBef>
              <a:spcAft>
                <a:spcPts val="0"/>
              </a:spcAft>
            </a:pPr>
            <a:r>
              <a:rPr lang="en-US" sz="1400" b="0" dirty="0">
                <a:solidFill>
                  <a:srgbClr val="596270"/>
                </a:solidFill>
                <a:latin typeface="ABC Oracle"/>
              </a:rPr>
              <a:t>Existing providers already price on the expected longevity of likely purchasers, not the average member.</a:t>
            </a:r>
          </a:p>
        </p:txBody>
      </p:sp>
      <p:sp>
        <p:nvSpPr>
          <p:cNvPr id="20" name="Individual-life dot"/>
          <p:cNvSpPr/>
          <p:nvPr/>
        </p:nvSpPr>
        <p:spPr>
          <a:xfrm>
            <a:off x="9921240" y="2907792"/>
            <a:ext cx="118872" cy="118872"/>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Individual-life dot"/>
          <p:cNvSpPr/>
          <p:nvPr/>
        </p:nvSpPr>
        <p:spPr>
          <a:xfrm>
            <a:off x="10204704" y="2825496"/>
            <a:ext cx="91440" cy="91440"/>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Individual-life dot"/>
          <p:cNvSpPr/>
          <p:nvPr/>
        </p:nvSpPr>
        <p:spPr>
          <a:xfrm>
            <a:off x="10451592" y="2971800"/>
            <a:ext cx="155448" cy="155448"/>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Individual-life dot"/>
          <p:cNvSpPr/>
          <p:nvPr/>
        </p:nvSpPr>
        <p:spPr>
          <a:xfrm>
            <a:off x="10753344" y="2862072"/>
            <a:ext cx="82296" cy="82296"/>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Individual-life dot"/>
          <p:cNvSpPr/>
          <p:nvPr/>
        </p:nvSpPr>
        <p:spPr>
          <a:xfrm>
            <a:off x="10021824" y="3200400"/>
            <a:ext cx="91440" cy="91440"/>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Individual-life dot"/>
          <p:cNvSpPr/>
          <p:nvPr/>
        </p:nvSpPr>
        <p:spPr>
          <a:xfrm>
            <a:off x="10314432" y="3154680"/>
            <a:ext cx="137160" cy="137160"/>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Individual-life dot"/>
          <p:cNvSpPr/>
          <p:nvPr/>
        </p:nvSpPr>
        <p:spPr>
          <a:xfrm>
            <a:off x="10597896" y="3246120"/>
            <a:ext cx="100584" cy="100584"/>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Individual-life dot"/>
          <p:cNvSpPr/>
          <p:nvPr/>
        </p:nvSpPr>
        <p:spPr>
          <a:xfrm>
            <a:off x="10863072" y="3136392"/>
            <a:ext cx="146304" cy="146304"/>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Individual-life dot"/>
          <p:cNvSpPr/>
          <p:nvPr/>
        </p:nvSpPr>
        <p:spPr>
          <a:xfrm>
            <a:off x="10149840" y="3465576"/>
            <a:ext cx="82296" cy="82296"/>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Individual-life dot"/>
          <p:cNvSpPr/>
          <p:nvPr/>
        </p:nvSpPr>
        <p:spPr>
          <a:xfrm>
            <a:off x="10479024" y="3493008"/>
            <a:ext cx="118872" cy="118872"/>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0" name="Individual-life dot"/>
          <p:cNvSpPr/>
          <p:nvPr/>
        </p:nvSpPr>
        <p:spPr>
          <a:xfrm>
            <a:off x="10771632" y="3401568"/>
            <a:ext cx="91440" cy="91440"/>
          </a:xfrm>
          <a:prstGeom prst="ellipse">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cxnSp>
        <p:nvCxnSpPr>
          <p:cNvPr id="31" name="Connector 30"/>
          <p:cNvCxnSpPr/>
          <p:nvPr/>
        </p:nvCxnSpPr>
        <p:spPr>
          <a:xfrm>
            <a:off x="658368" y="4791456"/>
            <a:ext cx="10863072" cy="0"/>
          </a:xfrm>
          <a:prstGeom prst="line">
            <a:avLst/>
          </a:prstGeom>
          <a:ln w="12700">
            <a:solidFill>
              <a:srgbClr val="E2E6F0"/>
            </a:solidFill>
          </a:ln>
        </p:spPr>
        <p:style>
          <a:lnRef idx="2">
            <a:schemeClr val="accent1"/>
          </a:lnRef>
          <a:fillRef idx="0">
            <a:schemeClr val="accent1"/>
          </a:fillRef>
          <a:effectRef idx="1">
            <a:schemeClr val="accent1"/>
          </a:effectRef>
          <a:fontRef idx="minor">
            <a:schemeClr val="tx1"/>
          </a:fontRef>
        </p:style>
      </p:cxnSp>
      <p:sp>
        <p:nvSpPr>
          <p:cNvPr id="32" name="Anchoring bias question"/>
          <p:cNvSpPr txBox="1"/>
          <p:nvPr/>
        </p:nvSpPr>
        <p:spPr>
          <a:xfrm>
            <a:off x="868680" y="4919472"/>
            <a:ext cx="10469880" cy="512064"/>
          </a:xfrm>
          <a:prstGeom prst="rect">
            <a:avLst/>
          </a:prstGeom>
          <a:noFill/>
        </p:spPr>
        <p:txBody>
          <a:bodyPr wrap="square" lIns="0" tIns="0" rIns="0" bIns="0" anchor="ctr">
            <a:noAutofit/>
          </a:bodyPr>
          <a:lstStyle/>
          <a:p>
            <a:pPr algn="ctr">
              <a:spcBef>
                <a:spcPts val="0"/>
              </a:spcBef>
              <a:spcAft>
                <a:spcPts val="0"/>
              </a:spcAft>
            </a:pPr>
            <a:r>
              <a:rPr sz="1700" b="1" dirty="0">
                <a:solidFill>
                  <a:srgbClr val="151821"/>
                </a:solidFill>
                <a:latin typeface="ABC Oracle"/>
              </a:rPr>
              <a:t>As the market develops, how can providers gain sufficient confidence that the mortality of </a:t>
            </a:r>
            <a:r>
              <a:rPr lang="en-AU" sz="1700" b="1" dirty="0">
                <a:solidFill>
                  <a:srgbClr val="151821"/>
                </a:solidFill>
                <a:latin typeface="ABC Oracle"/>
              </a:rPr>
              <a:t>different profiles of</a:t>
            </a:r>
            <a:r>
              <a:rPr sz="1700" b="1" dirty="0">
                <a:solidFill>
                  <a:srgbClr val="151821"/>
                </a:solidFill>
                <a:latin typeface="ABC Oracle"/>
              </a:rPr>
              <a:t> purchasers </a:t>
            </a:r>
            <a:r>
              <a:rPr lang="en-AU" sz="1700" b="1" dirty="0">
                <a:solidFill>
                  <a:srgbClr val="151821"/>
                </a:solidFill>
                <a:latin typeface="ABC Oracle"/>
              </a:rPr>
              <a:t>remains close enough to pricing assumptions</a:t>
            </a:r>
            <a:r>
              <a:rPr sz="1700" b="1" dirty="0">
                <a:solidFill>
                  <a:srgbClr val="151821"/>
                </a:solidFill>
                <a:latin typeface="ABC Oracle"/>
              </a:rPr>
              <a:t>?</a:t>
            </a:r>
          </a:p>
        </p:txBody>
      </p:sp>
      <p:sp>
        <p:nvSpPr>
          <p:cNvPr id="33" name="Trust test band"/>
          <p:cNvSpPr/>
          <p:nvPr/>
        </p:nvSpPr>
        <p:spPr>
          <a:xfrm>
            <a:off x="0" y="5650992"/>
            <a:ext cx="12191695" cy="1207008"/>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rust test label"/>
          <p:cNvSpPr txBox="1"/>
          <p:nvPr/>
        </p:nvSpPr>
        <p:spPr>
          <a:xfrm>
            <a:off x="658368" y="5843016"/>
            <a:ext cx="10881360" cy="182880"/>
          </a:xfrm>
          <a:prstGeom prst="rect">
            <a:avLst/>
          </a:prstGeom>
          <a:noFill/>
        </p:spPr>
        <p:txBody>
          <a:bodyPr wrap="square" lIns="0" tIns="0" rIns="0" bIns="0" anchor="t">
            <a:noAutofit/>
          </a:bodyPr>
          <a:lstStyle/>
          <a:p>
            <a:pPr algn="ctr">
              <a:spcBef>
                <a:spcPts val="0"/>
              </a:spcBef>
              <a:spcAft>
                <a:spcPts val="0"/>
              </a:spcAft>
            </a:pPr>
            <a:r>
              <a:rPr lang="en-AU" sz="1050" b="1">
                <a:solidFill>
                  <a:srgbClr val="DCE6FF"/>
                </a:solidFill>
                <a:latin typeface="ABC Oracle Medium"/>
              </a:rPr>
              <a:t>DISCUSSION QUESTION</a:t>
            </a:r>
          </a:p>
        </p:txBody>
      </p:sp>
      <p:sp>
        <p:nvSpPr>
          <p:cNvPr id="35" name="Trust test conclusion"/>
          <p:cNvSpPr txBox="1"/>
          <p:nvPr/>
        </p:nvSpPr>
        <p:spPr>
          <a:xfrm>
            <a:off x="658368" y="6117336"/>
            <a:ext cx="10881360" cy="484632"/>
          </a:xfrm>
          <a:prstGeom prst="rect">
            <a:avLst/>
          </a:prstGeom>
          <a:noFill/>
        </p:spPr>
        <p:txBody>
          <a:bodyPr wrap="square" lIns="0" tIns="0" rIns="0" bIns="0" anchor="ctr">
            <a:noAutofit/>
          </a:bodyPr>
          <a:lstStyle/>
          <a:p>
            <a:pPr algn="ctr">
              <a:spcBef>
                <a:spcPts val="0"/>
              </a:spcBef>
              <a:spcAft>
                <a:spcPts val="0"/>
              </a:spcAft>
            </a:pPr>
            <a:r>
              <a:rPr lang="en-US" sz="1600" b="1" dirty="0">
                <a:solidFill>
                  <a:srgbClr val="FFFFFF"/>
                </a:solidFill>
                <a:latin typeface="ABC Oracle Medium"/>
              </a:rPr>
              <a:t>What forms of underwriting, health declarations, segmentation or evidence gathering could be used in voluntary lifetime income products that are reliable, practical, equitable and improve member outcomes?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832"/>
            <a:ext cx="12191695" cy="6858000"/>
          </a:xfrm>
          <a:prstGeom prst="rect">
            <a:avLst/>
          </a:prstGeom>
          <a:solidFill>
            <a:srgbClr val="3C69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p:cNvSpPr/>
          <p:nvPr/>
        </p:nvSpPr>
        <p:spPr>
          <a:xfrm>
            <a:off x="731520" y="621792"/>
            <a:ext cx="566928" cy="548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731520" y="786384"/>
            <a:ext cx="2743200" cy="310896"/>
          </a:xfrm>
          <a:prstGeom prst="rect">
            <a:avLst/>
          </a:prstGeom>
          <a:noFill/>
        </p:spPr>
        <p:txBody>
          <a:bodyPr wrap="square" lIns="0" tIns="0" rIns="0" bIns="0" anchor="t">
            <a:spAutoFit/>
          </a:bodyPr>
          <a:lstStyle/>
          <a:p>
            <a:pPr algn="l">
              <a:lnSpc>
                <a:spcPct val="100000"/>
              </a:lnSpc>
            </a:pPr>
            <a:r>
              <a:rPr sz="1400" b="0">
                <a:solidFill>
                  <a:srgbClr val="DCE6FF"/>
                </a:solidFill>
                <a:latin typeface="ABC Oracle Medium"/>
              </a:rPr>
              <a:t>CONCLUSION</a:t>
            </a:r>
          </a:p>
        </p:txBody>
      </p:sp>
      <p:sp>
        <p:nvSpPr>
          <p:cNvPr id="5" name="TextBox 4"/>
          <p:cNvSpPr txBox="1"/>
          <p:nvPr/>
        </p:nvSpPr>
        <p:spPr>
          <a:xfrm>
            <a:off x="731520" y="1261872"/>
            <a:ext cx="10698480" cy="477054"/>
          </a:xfrm>
          <a:prstGeom prst="rect">
            <a:avLst/>
          </a:prstGeom>
          <a:noFill/>
        </p:spPr>
        <p:txBody>
          <a:bodyPr wrap="square" lIns="0" tIns="0" rIns="0" bIns="0" anchor="t">
            <a:spAutoFit/>
          </a:bodyPr>
          <a:lstStyle/>
          <a:p>
            <a:r>
              <a:rPr lang="en-US" sz="3100" b="0">
                <a:solidFill>
                  <a:srgbClr val="FFFFFF"/>
                </a:solidFill>
                <a:latin typeface="ABC Oracle Medium"/>
              </a:rPr>
              <a:t>A 9.1–11.5-year span is too material to ignore</a:t>
            </a:r>
          </a:p>
        </p:txBody>
      </p:sp>
      <p:sp>
        <p:nvSpPr>
          <p:cNvPr id="6" name="TextBox 5"/>
          <p:cNvSpPr txBox="1"/>
          <p:nvPr/>
        </p:nvSpPr>
        <p:spPr>
          <a:xfrm>
            <a:off x="749808" y="2029968"/>
            <a:ext cx="10561320" cy="215444"/>
          </a:xfrm>
          <a:prstGeom prst="rect">
            <a:avLst/>
          </a:prstGeom>
          <a:noFill/>
        </p:spPr>
        <p:txBody>
          <a:bodyPr wrap="square" lIns="0" tIns="0" rIns="0" bIns="0" anchor="t">
            <a:spAutoFit/>
          </a:bodyPr>
          <a:lstStyle/>
          <a:p>
            <a:r>
              <a:rPr lang="en-US" sz="1400" b="0">
                <a:solidFill>
                  <a:srgbClr val="DCE6FF"/>
                </a:solidFill>
                <a:latin typeface="ABC Oracle"/>
              </a:rPr>
              <a:t>Differentiated life expectancies improve modelling, member outcomes and trust.</a:t>
            </a:r>
          </a:p>
        </p:txBody>
      </p:sp>
      <p:sp>
        <p:nvSpPr>
          <p:cNvPr id="7" name="TextBox 6"/>
          <p:cNvSpPr txBox="1"/>
          <p:nvPr/>
        </p:nvSpPr>
        <p:spPr>
          <a:xfrm>
            <a:off x="749808" y="2944368"/>
            <a:ext cx="731520" cy="307777"/>
          </a:xfrm>
          <a:prstGeom prst="rect">
            <a:avLst/>
          </a:prstGeom>
          <a:noFill/>
        </p:spPr>
        <p:txBody>
          <a:bodyPr wrap="square" lIns="0" tIns="0" rIns="0" bIns="0" anchor="t">
            <a:spAutoFit/>
          </a:bodyPr>
          <a:lstStyle/>
          <a:p>
            <a:pPr algn="l">
              <a:lnSpc>
                <a:spcPct val="100000"/>
              </a:lnSpc>
            </a:pPr>
            <a:r>
              <a:rPr lang="en-AU" sz="2000" b="0">
                <a:solidFill>
                  <a:srgbClr val="DCE6FF"/>
                </a:solidFill>
                <a:latin typeface="ABC Oracle Medium"/>
              </a:rPr>
              <a:t>01</a:t>
            </a:r>
          </a:p>
        </p:txBody>
      </p:sp>
      <p:sp>
        <p:nvSpPr>
          <p:cNvPr id="8" name="Rectangle 7"/>
          <p:cNvSpPr/>
          <p:nvPr/>
        </p:nvSpPr>
        <p:spPr>
          <a:xfrm>
            <a:off x="749808" y="3593592"/>
            <a:ext cx="2788920" cy="228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49808" y="3822191"/>
            <a:ext cx="2788920" cy="230832"/>
          </a:xfrm>
          <a:prstGeom prst="rect">
            <a:avLst/>
          </a:prstGeom>
          <a:noFill/>
        </p:spPr>
        <p:txBody>
          <a:bodyPr wrap="square" lIns="0" tIns="0" rIns="0" bIns="0" anchor="t">
            <a:spAutoFit/>
          </a:bodyPr>
          <a:lstStyle/>
          <a:p>
            <a:pPr algn="l">
              <a:lnSpc>
                <a:spcPct val="100000"/>
              </a:lnSpc>
            </a:pPr>
            <a:r>
              <a:rPr lang="en-AU" sz="1500" b="1">
                <a:solidFill>
                  <a:srgbClr val="FFFFFF"/>
                </a:solidFill>
                <a:latin typeface="ABC Oracle Medium"/>
              </a:rPr>
              <a:t>Measure the difference</a:t>
            </a:r>
          </a:p>
        </p:txBody>
      </p:sp>
      <p:sp>
        <p:nvSpPr>
          <p:cNvPr id="10" name="TextBox 9"/>
          <p:cNvSpPr txBox="1"/>
          <p:nvPr/>
        </p:nvSpPr>
        <p:spPr>
          <a:xfrm>
            <a:off x="749808" y="4553712"/>
            <a:ext cx="2788920" cy="573875"/>
          </a:xfrm>
          <a:prstGeom prst="rect">
            <a:avLst/>
          </a:prstGeom>
          <a:noFill/>
        </p:spPr>
        <p:txBody>
          <a:bodyPr wrap="square" lIns="0" tIns="0" rIns="0" bIns="0" anchor="t">
            <a:spAutoFit/>
          </a:bodyPr>
          <a:lstStyle/>
          <a:p>
            <a:pPr algn="l">
              <a:lnSpc>
                <a:spcPct val="105000"/>
              </a:lnSpc>
            </a:pPr>
            <a:r>
              <a:rPr lang="en-US" sz="1200" b="0">
                <a:solidFill>
                  <a:srgbClr val="DCE6FF"/>
                </a:solidFill>
                <a:latin typeface="ABC Oracle"/>
              </a:rPr>
              <a:t>PLIDA-based modelling identifies a 9.1–11.5-year span between illustrated profiles at age 60.</a:t>
            </a:r>
          </a:p>
        </p:txBody>
      </p:sp>
      <p:sp>
        <p:nvSpPr>
          <p:cNvPr id="11" name="TextBox 10"/>
          <p:cNvSpPr txBox="1"/>
          <p:nvPr/>
        </p:nvSpPr>
        <p:spPr>
          <a:xfrm>
            <a:off x="4096512" y="2944368"/>
            <a:ext cx="731520" cy="307777"/>
          </a:xfrm>
          <a:prstGeom prst="rect">
            <a:avLst/>
          </a:prstGeom>
          <a:noFill/>
        </p:spPr>
        <p:txBody>
          <a:bodyPr wrap="square" lIns="0" tIns="0" rIns="0" bIns="0" anchor="t">
            <a:spAutoFit/>
          </a:bodyPr>
          <a:lstStyle/>
          <a:p>
            <a:pPr algn="l">
              <a:lnSpc>
                <a:spcPct val="100000"/>
              </a:lnSpc>
            </a:pPr>
            <a:r>
              <a:rPr lang="en-AU" sz="2000" b="0">
                <a:solidFill>
                  <a:srgbClr val="DCE6FF"/>
                </a:solidFill>
                <a:latin typeface="ABC Oracle Medium"/>
              </a:rPr>
              <a:t>02</a:t>
            </a:r>
          </a:p>
        </p:txBody>
      </p:sp>
      <p:sp>
        <p:nvSpPr>
          <p:cNvPr id="12" name="Rectangle 11"/>
          <p:cNvSpPr/>
          <p:nvPr/>
        </p:nvSpPr>
        <p:spPr>
          <a:xfrm>
            <a:off x="4096512" y="3593592"/>
            <a:ext cx="2788920" cy="228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096512" y="3822191"/>
            <a:ext cx="2788920" cy="230832"/>
          </a:xfrm>
          <a:prstGeom prst="rect">
            <a:avLst/>
          </a:prstGeom>
          <a:noFill/>
        </p:spPr>
        <p:txBody>
          <a:bodyPr wrap="square" lIns="0" tIns="0" rIns="0" bIns="0" anchor="t">
            <a:spAutoFit/>
          </a:bodyPr>
          <a:lstStyle/>
          <a:p>
            <a:pPr algn="l">
              <a:lnSpc>
                <a:spcPct val="100000"/>
              </a:lnSpc>
            </a:pPr>
            <a:r>
              <a:rPr lang="en-AU" sz="1500" b="1">
                <a:solidFill>
                  <a:srgbClr val="FFFFFF"/>
                </a:solidFill>
                <a:latin typeface="ABC Oracle Medium"/>
              </a:rPr>
              <a:t>Use it in decisions</a:t>
            </a:r>
          </a:p>
        </p:txBody>
      </p:sp>
      <p:sp>
        <p:nvSpPr>
          <p:cNvPr id="14" name="TextBox 13"/>
          <p:cNvSpPr txBox="1"/>
          <p:nvPr/>
        </p:nvSpPr>
        <p:spPr>
          <a:xfrm>
            <a:off x="4096512" y="4553712"/>
            <a:ext cx="2788920" cy="573875"/>
          </a:xfrm>
          <a:prstGeom prst="rect">
            <a:avLst/>
          </a:prstGeom>
          <a:noFill/>
        </p:spPr>
        <p:txBody>
          <a:bodyPr wrap="square" lIns="0" tIns="0" rIns="0" bIns="0" anchor="t">
            <a:spAutoFit/>
          </a:bodyPr>
          <a:lstStyle/>
          <a:p>
            <a:pPr algn="l">
              <a:lnSpc>
                <a:spcPct val="105000"/>
              </a:lnSpc>
            </a:pPr>
            <a:r>
              <a:rPr lang="en-US" sz="1200" b="0">
                <a:solidFill>
                  <a:srgbClr val="DCE6FF"/>
                </a:solidFill>
                <a:latin typeface="ABC Oracle"/>
              </a:rPr>
              <a:t>Differentiate Value for Money, target-market and break-even assessments by member cohort.</a:t>
            </a:r>
          </a:p>
        </p:txBody>
      </p:sp>
      <p:sp>
        <p:nvSpPr>
          <p:cNvPr id="15" name="TextBox 14"/>
          <p:cNvSpPr txBox="1"/>
          <p:nvPr/>
        </p:nvSpPr>
        <p:spPr>
          <a:xfrm>
            <a:off x="7443216" y="2944368"/>
            <a:ext cx="731520" cy="307777"/>
          </a:xfrm>
          <a:prstGeom prst="rect">
            <a:avLst/>
          </a:prstGeom>
          <a:noFill/>
        </p:spPr>
        <p:txBody>
          <a:bodyPr wrap="square" lIns="0" tIns="0" rIns="0" bIns="0" anchor="t">
            <a:spAutoFit/>
          </a:bodyPr>
          <a:lstStyle/>
          <a:p>
            <a:pPr algn="l">
              <a:lnSpc>
                <a:spcPct val="100000"/>
              </a:lnSpc>
            </a:pPr>
            <a:r>
              <a:rPr lang="en-AU" sz="2000" b="0">
                <a:solidFill>
                  <a:srgbClr val="DCE6FF"/>
                </a:solidFill>
                <a:latin typeface="ABC Oracle Medium"/>
              </a:rPr>
              <a:t>03</a:t>
            </a:r>
          </a:p>
        </p:txBody>
      </p:sp>
      <p:sp>
        <p:nvSpPr>
          <p:cNvPr id="16" name="Rectangle 15"/>
          <p:cNvSpPr/>
          <p:nvPr/>
        </p:nvSpPr>
        <p:spPr>
          <a:xfrm>
            <a:off x="7443216" y="3593592"/>
            <a:ext cx="2788920" cy="228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443216" y="3822191"/>
            <a:ext cx="2788920" cy="230832"/>
          </a:xfrm>
          <a:prstGeom prst="rect">
            <a:avLst/>
          </a:prstGeom>
          <a:noFill/>
        </p:spPr>
        <p:txBody>
          <a:bodyPr wrap="square" lIns="0" tIns="0" rIns="0" bIns="0" anchor="t">
            <a:spAutoFit/>
          </a:bodyPr>
          <a:lstStyle/>
          <a:p>
            <a:pPr algn="l">
              <a:lnSpc>
                <a:spcPct val="100000"/>
              </a:lnSpc>
            </a:pPr>
            <a:r>
              <a:rPr lang="en-AU" sz="1500" b="1">
                <a:solidFill>
                  <a:srgbClr val="FFFFFF"/>
                </a:solidFill>
                <a:latin typeface="ABC Oracle Medium"/>
              </a:rPr>
              <a:t>Design for trust</a:t>
            </a:r>
          </a:p>
        </p:txBody>
      </p:sp>
      <p:sp>
        <p:nvSpPr>
          <p:cNvPr id="18" name="TextBox 17"/>
          <p:cNvSpPr txBox="1"/>
          <p:nvPr/>
        </p:nvSpPr>
        <p:spPr>
          <a:xfrm>
            <a:off x="7443216" y="4553712"/>
            <a:ext cx="2788920" cy="767774"/>
          </a:xfrm>
          <a:prstGeom prst="rect">
            <a:avLst/>
          </a:prstGeom>
          <a:noFill/>
        </p:spPr>
        <p:txBody>
          <a:bodyPr wrap="square" lIns="0" tIns="0" rIns="0" bIns="0" anchor="t">
            <a:spAutoFit/>
          </a:bodyPr>
          <a:lstStyle/>
          <a:p>
            <a:pPr algn="l">
              <a:lnSpc>
                <a:spcPct val="105000"/>
              </a:lnSpc>
            </a:pPr>
            <a:r>
              <a:rPr lang="en-US" sz="1200" b="0">
                <a:solidFill>
                  <a:srgbClr val="DCE6FF"/>
                </a:solidFill>
                <a:latin typeface="ABC Oracle"/>
              </a:rPr>
              <a:t>Price, defaults and nudges should </a:t>
            </a:r>
            <a:r>
              <a:rPr lang="en-US" sz="1200" b="0" err="1">
                <a:solidFill>
                  <a:srgbClr val="DCE6FF"/>
                </a:solidFill>
                <a:latin typeface="ABC Oracle"/>
              </a:rPr>
              <a:t>recognise</a:t>
            </a:r>
            <a:r>
              <a:rPr lang="en-US" sz="1200" b="0">
                <a:solidFill>
                  <a:srgbClr val="DCE6FF"/>
                </a:solidFill>
                <a:latin typeface="ABC Oracle"/>
              </a:rPr>
              <a:t> that some members have shorter lives and DC lifetime income remains an individual risk.</a:t>
            </a:r>
          </a:p>
        </p:txBody>
      </p:sp>
      <p:sp>
        <p:nvSpPr>
          <p:cNvPr id="19" name="Rectangle 18"/>
          <p:cNvSpPr/>
          <p:nvPr/>
        </p:nvSpPr>
        <p:spPr>
          <a:xfrm>
            <a:off x="749808" y="6053328"/>
            <a:ext cx="10515600" cy="16459"/>
          </a:xfrm>
          <a:prstGeom prst="rect">
            <a:avLst/>
          </a:prstGeom>
          <a:solidFill>
            <a:srgbClr val="91AA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749808" y="6236208"/>
            <a:ext cx="10515600" cy="276999"/>
          </a:xfrm>
          <a:prstGeom prst="rect">
            <a:avLst/>
          </a:prstGeom>
          <a:noFill/>
        </p:spPr>
        <p:txBody>
          <a:bodyPr wrap="square" lIns="0" tIns="0" rIns="0" bIns="0" anchor="t">
            <a:spAutoFit/>
          </a:bodyPr>
          <a:lstStyle/>
          <a:p>
            <a:pPr algn="ctr">
              <a:lnSpc>
                <a:spcPct val="100000"/>
              </a:lnSpc>
            </a:pPr>
            <a:r>
              <a:rPr lang="en-AU" b="1" dirty="0">
                <a:solidFill>
                  <a:srgbClr val="FFFFFF"/>
                </a:solidFill>
                <a:latin typeface="ABC Oracle Medium"/>
              </a:rPr>
              <a:t>Differentiated life expectancies are essential to building and measuring better member outcomes.</a:t>
            </a:r>
            <a:endParaRPr sz="2000" b="0" dirty="0">
              <a:solidFill>
                <a:schemeClr val="bg1"/>
              </a:solidFill>
              <a:latin typeface="ABC Oracle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1D77D-1728-D16F-ACD3-8184A1C15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0F7C0-3E30-63CF-6D21-AE1F924419FF}"/>
              </a:ext>
            </a:extLst>
          </p:cNvPr>
          <p:cNvSpPr>
            <a:spLocks noGrp="1"/>
          </p:cNvSpPr>
          <p:nvPr>
            <p:ph type="title"/>
          </p:nvPr>
        </p:nvSpPr>
        <p:spPr>
          <a:xfrm>
            <a:off x="5247774" y="179716"/>
            <a:ext cx="2349970" cy="1325563"/>
          </a:xfrm>
        </p:spPr>
        <p:txBody>
          <a:bodyPr>
            <a:noAutofit/>
          </a:bodyPr>
          <a:lstStyle/>
          <a:p>
            <a:r>
              <a:rPr lang="en-US" sz="6000" b="1" dirty="0">
                <a:latin typeface="Arial"/>
                <a:cs typeface="Arial"/>
              </a:rPr>
              <a:t>Q&amp;A</a:t>
            </a:r>
            <a:endParaRPr lang="en-US" sz="6000" b="1"/>
          </a:p>
        </p:txBody>
      </p:sp>
      <p:sp>
        <p:nvSpPr>
          <p:cNvPr id="5" name="TextBox 4">
            <a:extLst>
              <a:ext uri="{FF2B5EF4-FFF2-40B4-BE49-F238E27FC236}">
                <a16:creationId xmlns:a16="http://schemas.microsoft.com/office/drawing/2014/main" id="{502BD916-9DE6-10F0-6647-7707768D5963}"/>
              </a:ext>
            </a:extLst>
          </p:cNvPr>
          <p:cNvSpPr txBox="1"/>
          <p:nvPr/>
        </p:nvSpPr>
        <p:spPr>
          <a:xfrm>
            <a:off x="6427045" y="2944041"/>
            <a:ext cx="490828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200" b="1" dirty="0">
                <a:latin typeface="Arial"/>
                <a:ea typeface="+mj-ea"/>
                <a:cs typeface="Arial"/>
              </a:rPr>
              <a:t>Join at Slido.com</a:t>
            </a:r>
          </a:p>
          <a:p>
            <a:r>
              <a:rPr lang="en-US" sz="7200" dirty="0">
                <a:ea typeface="+mn-lt"/>
                <a:cs typeface="+mn-lt"/>
              </a:rPr>
              <a:t>#4064733</a:t>
            </a:r>
            <a:endParaRPr lang="en-US" sz="7200" dirty="0">
              <a:ea typeface="Calibri"/>
              <a:cs typeface="Calibri"/>
            </a:endParaRPr>
          </a:p>
          <a:p>
            <a:endParaRPr lang="en-US" dirty="0">
              <a:ea typeface="Calibri"/>
              <a:cs typeface="Calibri"/>
            </a:endParaRPr>
          </a:p>
        </p:txBody>
      </p:sp>
      <p:pic>
        <p:nvPicPr>
          <p:cNvPr id="3" name="Picture 2">
            <a:extLst>
              <a:ext uri="{FF2B5EF4-FFF2-40B4-BE49-F238E27FC236}">
                <a16:creationId xmlns:a16="http://schemas.microsoft.com/office/drawing/2014/main" id="{AF71DE3B-3B45-5A47-B8B1-75F538994F96}"/>
              </a:ext>
            </a:extLst>
          </p:cNvPr>
          <p:cNvPicPr>
            <a:picLocks noChangeAspect="1"/>
          </p:cNvPicPr>
          <p:nvPr/>
        </p:nvPicPr>
        <p:blipFill>
          <a:blip r:embed="rId2"/>
          <a:stretch>
            <a:fillRect/>
          </a:stretch>
        </p:blipFill>
        <p:spPr>
          <a:xfrm>
            <a:off x="929592" y="1368464"/>
            <a:ext cx="4834842" cy="4825197"/>
          </a:xfrm>
          <a:prstGeom prst="rect">
            <a:avLst/>
          </a:prstGeom>
        </p:spPr>
      </p:pic>
    </p:spTree>
    <p:extLst>
      <p:ext uri="{BB962C8B-B14F-4D97-AF65-F5344CB8AC3E}">
        <p14:creationId xmlns:p14="http://schemas.microsoft.com/office/powerpoint/2010/main" val="2013420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E0DB8-B779-7B91-CFEA-9D455F2D6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3F2403-FF4A-B19D-ECB0-69C6CF8AF660}"/>
              </a:ext>
            </a:extLst>
          </p:cNvPr>
          <p:cNvSpPr>
            <a:spLocks noGrp="1"/>
          </p:cNvSpPr>
          <p:nvPr>
            <p:ph type="title"/>
          </p:nvPr>
        </p:nvSpPr>
        <p:spPr>
          <a:xfrm>
            <a:off x="3347854" y="118756"/>
            <a:ext cx="6424130" cy="1325563"/>
          </a:xfrm>
        </p:spPr>
        <p:txBody>
          <a:bodyPr>
            <a:noAutofit/>
          </a:bodyPr>
          <a:lstStyle/>
          <a:p>
            <a:r>
              <a:rPr lang="en-US" sz="6000" b="1" dirty="0">
                <a:latin typeface="Arial"/>
                <a:cs typeface="Arial"/>
              </a:rPr>
              <a:t>Feedback Poll</a:t>
            </a:r>
            <a:endParaRPr lang="en-US" dirty="0"/>
          </a:p>
        </p:txBody>
      </p:sp>
      <p:sp>
        <p:nvSpPr>
          <p:cNvPr id="5" name="TextBox 4">
            <a:extLst>
              <a:ext uri="{FF2B5EF4-FFF2-40B4-BE49-F238E27FC236}">
                <a16:creationId xmlns:a16="http://schemas.microsoft.com/office/drawing/2014/main" id="{B2389E15-2989-50A9-5BB0-2AB43A934C2B}"/>
              </a:ext>
            </a:extLst>
          </p:cNvPr>
          <p:cNvSpPr txBox="1"/>
          <p:nvPr/>
        </p:nvSpPr>
        <p:spPr>
          <a:xfrm>
            <a:off x="6427045" y="2944041"/>
            <a:ext cx="490828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200" b="1" dirty="0">
                <a:latin typeface="Arial"/>
                <a:ea typeface="+mj-ea"/>
                <a:cs typeface="Arial"/>
              </a:rPr>
              <a:t>Join at Slido.com</a:t>
            </a:r>
          </a:p>
          <a:p>
            <a:r>
              <a:rPr lang="en-US" sz="7200" dirty="0">
                <a:ea typeface="+mn-lt"/>
                <a:cs typeface="+mn-lt"/>
              </a:rPr>
              <a:t>#4064733</a:t>
            </a:r>
            <a:endParaRPr lang="en-US" sz="7200" dirty="0">
              <a:ea typeface="Calibri"/>
              <a:cs typeface="Calibri"/>
            </a:endParaRPr>
          </a:p>
          <a:p>
            <a:endParaRPr lang="en-US" dirty="0">
              <a:ea typeface="Calibri"/>
              <a:cs typeface="Calibri"/>
            </a:endParaRPr>
          </a:p>
        </p:txBody>
      </p:sp>
      <p:pic>
        <p:nvPicPr>
          <p:cNvPr id="3" name="Picture 2">
            <a:extLst>
              <a:ext uri="{FF2B5EF4-FFF2-40B4-BE49-F238E27FC236}">
                <a16:creationId xmlns:a16="http://schemas.microsoft.com/office/drawing/2014/main" id="{B41B9D90-7BCD-0403-B7A0-40A958262750}"/>
              </a:ext>
            </a:extLst>
          </p:cNvPr>
          <p:cNvPicPr>
            <a:picLocks noChangeAspect="1"/>
          </p:cNvPicPr>
          <p:nvPr/>
        </p:nvPicPr>
        <p:blipFill>
          <a:blip r:embed="rId2"/>
          <a:stretch>
            <a:fillRect/>
          </a:stretch>
        </p:blipFill>
        <p:spPr>
          <a:xfrm>
            <a:off x="929592" y="1368464"/>
            <a:ext cx="4834842" cy="4825197"/>
          </a:xfrm>
          <a:prstGeom prst="rect">
            <a:avLst/>
          </a:prstGeom>
        </p:spPr>
      </p:pic>
    </p:spTree>
    <p:extLst>
      <p:ext uri="{BB962C8B-B14F-4D97-AF65-F5344CB8AC3E}">
        <p14:creationId xmlns:p14="http://schemas.microsoft.com/office/powerpoint/2010/main" val="2810407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043e53-a078-4fe1-9a97-1dc890974721">
      <Value>33</Value>
      <Value>29</Value>
      <Value>12</Value>
      <Value>40</Value>
      <Value>21</Value>
      <Value>153</Value>
    </TaxCatchAll>
    <_dlc_DocId xmlns="7c09f450-3099-4ab0-9797-308ed8a26daf">CE6YYQN64SX3-786882053-16982</_dlc_DocId>
    <Lastupdated xmlns="7b3e9424-693f-4334-9dc1-37abbe098301" xsi:nil="true"/>
    <Stop_x0020_publishing xmlns="b9043e53-a078-4fe1-9a97-1dc890974721" xsi:nil="true"/>
    <Region xmlns="b9043e53-a078-4fe1-9a97-1dc890974721" xsi:nil="true"/>
    <No_x0020_Web_x0020_Index xmlns="b9043e53-a078-4fe1-9a97-1dc890974721">false</No_x0020_Web_x0020_Index>
    <_dlc_DocIdUrl xmlns="7c09f450-3099-4ab0-9797-308ed8a26daf">
      <Url>https://actuaries.sharepoint.com/sites/DMS/_layouts/15/DocIdRedir.aspx?ID=CE6YYQN64SX3-786882053-16982</Url>
      <Description>CE6YYQN64SX3-786882053-16982</Description>
    </_dlc_DocIdUrl>
    <Start_x0020_publishing xmlns="b9043e53-a078-4fe1-9a97-1dc890974721" xsi:nil="true"/>
    <na442cf9b07645d39bff0c316c917a88 xmlns="b9043e53-a078-4fe1-9a97-1dc890974721">
      <Terms xmlns="http://schemas.microsoft.com/office/infopath/2007/PartnerControls"/>
    </na442cf9b07645d39bff0c316c917a88>
    <Published xmlns="b9043e53-a078-4fe1-9a97-1dc890974721">false</Published>
    <Level xmlns="b9043e53-a078-4fe1-9a97-1dc890974721" xsi:nil="true"/>
    <Availability xmlns="b9043e53-a078-4fe1-9a97-1dc890974721" xsi:nil="true"/>
    <_ExtendedDescription xmlns="http://schemas.microsoft.com/sharepoint/v3">Join us as we explore the findings of the Actuaries Institute’s recently published dialogue paper, Bridging the Longevity Divide. 
This session unpacks new research based on individual-level linked data from the Australian Bureau of Statistics. The findings reveal substantial disparities in mortality and life expectancy across socio-economic groups, measured by area-level disadvantage, income, gender, marital status, and home ownership. At age 60, the gap in life expectancy between the most and least advantaged Australians exceeds a decade.
The session explores how these differences translate into retirement income outcomes and discusses the implications for the design, pricing, and valuation of longevity products. It examines why a uniform approach may unintentionally disadvantage some groups as the market expands, and considers the opportunities offered by more risk-based approaches to product design and pricing.
The presentation will also discuss the practical challenges of implementing these approaches, including consumer behaviour, interactions with the Age Pension, financial literacy, access to advice, and the broader policy and market considerations that will shape the future of Australia's retirement income system.
Whether you work in retirement income, life insurance, superannuation, product development, or public policy, this session will provide valuable evidence and practical insights into one of the most important challenges facing Australia's ageing population.</_ExtendedDescription>
    <External-link xmlns="b9043e53-a078-4fe1-9a97-1dc890974721" xsi:nil="true"/>
    <c245b723492e46feb8c242c474f81c06 xmlns="b9043e53-a078-4fe1-9a97-1dc890974721">
      <Terms xmlns="http://schemas.microsoft.com/office/infopath/2007/PartnerControls">
        <TermInfo xmlns="http://schemas.microsoft.com/office/infopath/2007/PartnerControls">
          <TermName xmlns="http://schemas.microsoft.com/office/infopath/2007/PartnerControls">Past Event</TermName>
          <TermId xmlns="http://schemas.microsoft.com/office/infopath/2007/PartnerControls">81820cd3-45f0-44e5-97c3-ef5505ffe26e</TermId>
        </TermInfo>
        <TermInfo xmlns="http://schemas.microsoft.com/office/infopath/2007/PartnerControls">
          <TermName xmlns="http://schemas.microsoft.com/office/infopath/2007/PartnerControls">Insights and Other Events</TermName>
          <TermId xmlns="http://schemas.microsoft.com/office/infopath/2007/PartnerControls">f0c84e4b-d864-421b-8ef7-dc22b090c6d4</TermId>
        </TermInfo>
      </Terms>
    </c245b723492e46feb8c242c474f81c06>
    <lbd57a3197f24a75a016012f8260598a xmlns="b9043e53-a078-4fe1-9a97-1dc890974721">
      <Terms xmlns="http://schemas.microsoft.com/office/infopath/2007/PartnerControls">
        <TermInfo xmlns="http://schemas.microsoft.com/office/infopath/2007/PartnerControls">
          <TermName xmlns="http://schemas.microsoft.com/office/infopath/2007/PartnerControls">Superannuation and Investments</TermName>
          <TermId xmlns="http://schemas.microsoft.com/office/infopath/2007/PartnerControls">c4023ceb-8694-42da-8304-ff16c412bbef</TermId>
        </TermInfo>
      </Terms>
    </lbd57a3197f24a75a016012f8260598a>
    <ifb2a14d9ef14379a3042bde0b0232b7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82514a72-d478-4557-818e-561b0f30fbaf</TermId>
        </TermInfo>
      </Terms>
    </ifb2a14d9ef14379a3042bde0b0232b7>
    <g6881e4ce23a4b13a21acda1c762ef3b xmlns="b9043e53-a078-4fe1-9a97-1dc890974721">
      <Terms xmlns="http://schemas.microsoft.com/office/infopath/2007/PartnerControls">
        <TermInfo xmlns="http://schemas.microsoft.com/office/infopath/2007/PartnerControls">
          <TermName xmlns="http://schemas.microsoft.com/office/infopath/2007/PartnerControls">Insights</TermName>
          <TermId xmlns="http://schemas.microsoft.com/office/infopath/2007/PartnerControls">ab485f83-9006-4bcf-ac6c-13f27c86f67c</TermId>
        </TermInfo>
      </Terms>
    </g6881e4ce23a4b13a21acda1c762ef3b>
    <TaxCatchAllLabel xmlns="b9043e53-a078-4fe1-9a97-1dc890974721" xsi:nil="true"/>
    <_dlc_DocIdPersistId xmlns="7c09f450-3099-4ab0-9797-308ed8a26daf" xsi:nil="true"/>
    <Source_x0020_Document_x0020_ID xmlns="b9043e53-a078-4fe1-9a97-1dc890974721" xsi:nil="true"/>
    <Age_x0020_Group xmlns="b9043e53-a078-4fe1-9a97-1dc890974721" xsi:nil="true"/>
    <a1da6ed942364e6aa931c032ae078b9a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d40094d7-41bb-4670-ae67-14554674b2a3</TermId>
        </TermInfo>
      </Terms>
    </a1da6ed942364e6aa931c032ae078b9a>
    <CPD xmlns="b9043e53-a078-4fe1-9a97-1dc890974721">1</CPD>
    <Membership xmlns="b9043e53-a078-4fe1-9a97-1dc890974721" xsi:nil="true"/>
    <DMS_Type xmlns="b9043e53-a078-4fe1-9a97-1dc890974721" xsi:nil="true"/>
    <CMS_x0020_Document_x0020_ID xmlns="b9043e53-a078-4fe1-9a97-1dc890974721">67c4c2b3-75f9-5b7a-ae78-67e5ec6988ef</CMS_x0020_Document_x0020_ID>
    <Created-Date xmlns="b9043e53-a078-4fe1-9a97-1dc890974721">2026-10-07T13:00:00+00:00</Created-Date>
    <wic_System_Copyright xmlns="http://schemas.microsoft.com/sharepoint/v3/fields" xsi:nil="true"/>
    <new-release-expiry xmlns="b9043e53-a078-4fe1-9a97-1dc8909747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MS Document" ma:contentTypeID="0x0101005B474B5874136940B1FCFFA385B6F80C00B91DFC3462D36342B5E9C63B1B6AF453" ma:contentTypeVersion="208" ma:contentTypeDescription="" ma:contentTypeScope="" ma:versionID="bad0d07f1b6e8c1b79345029eaf745f9">
  <xsd:schema xmlns:xsd="http://www.w3.org/2001/XMLSchema" xmlns:xs="http://www.w3.org/2001/XMLSchema" xmlns:p="http://schemas.microsoft.com/office/2006/metadata/properties" xmlns:ns1="http://schemas.microsoft.com/sharepoint/v3" xmlns:ns2="b9043e53-a078-4fe1-9a97-1dc890974721" xmlns:ns3="http://schemas.microsoft.com/sharepoint/v3/fields" xmlns:ns4="7c09f450-3099-4ab0-9797-308ed8a26daf" xmlns:ns5="7b3e9424-693f-4334-9dc1-37abbe098301" targetNamespace="http://schemas.microsoft.com/office/2006/metadata/properties" ma:root="true" ma:fieldsID="ada8bf7435599ade032303e531caa99a" ns1:_="" ns2:_="" ns3:_="" ns4:_="" ns5:_="">
    <xsd:import namespace="http://schemas.microsoft.com/sharepoint/v3"/>
    <xsd:import namespace="b9043e53-a078-4fe1-9a97-1dc890974721"/>
    <xsd:import namespace="http://schemas.microsoft.com/sharepoint/v3/fields"/>
    <xsd:import namespace="7c09f450-3099-4ab0-9797-308ed8a26daf"/>
    <xsd:import namespace="7b3e9424-693f-4334-9dc1-37abbe098301"/>
    <xsd:element name="properties">
      <xsd:complexType>
        <xsd:sequence>
          <xsd:element name="documentManagement">
            <xsd:complexType>
              <xsd:all>
                <xsd:element ref="ns1:_ExtendedDescription" minOccurs="0"/>
                <xsd:element ref="ns2:CMS_x0020_Document_x0020_ID" minOccurs="0"/>
                <xsd:element ref="ns2:Created-Date" minOccurs="0"/>
                <xsd:element ref="ns2:CPD" minOccurs="0"/>
                <xsd:element ref="ns2:External-link" minOccurs="0"/>
                <xsd:element ref="ns2:Membership" minOccurs="0"/>
                <xsd:element ref="ns2:No_x0020_Web_x0020_Index" minOccurs="0"/>
                <xsd:element ref="ns4:_dlc_DocIdUrl" minOccurs="0"/>
                <xsd:element ref="ns2:Start_x0020_publishing" minOccurs="0"/>
                <xsd:element ref="ns2:Level" minOccurs="0"/>
                <xsd:element ref="ns2:Age_x0020_Group" minOccurs="0"/>
                <xsd:element ref="ns2:Availability" minOccurs="0"/>
                <xsd:element ref="ns2:Stop_x0020_publishing" minOccurs="0"/>
                <xsd:element ref="ns2:Source_x0020_Document_x0020_ID" minOccurs="0"/>
                <xsd:element ref="ns2:new-release-expiry" minOccurs="0"/>
                <xsd:element ref="ns2:Region" minOccurs="0"/>
                <xsd:element ref="ns2:DMS_Type" minOccurs="0"/>
                <xsd:element ref="ns2:ifb2a14d9ef14379a3042bde0b0232b7" minOccurs="0"/>
                <xsd:element ref="ns2:na442cf9b07645d39bff0c316c917a88" minOccurs="0"/>
                <xsd:element ref="ns2:g6881e4ce23a4b13a21acda1c762ef3b" minOccurs="0"/>
                <xsd:element ref="ns2:c245b723492e46feb8c242c474f81c06" minOccurs="0"/>
                <xsd:element ref="ns2:TaxCatchAll" minOccurs="0"/>
                <xsd:element ref="ns2:TaxCatchAllLabel" minOccurs="0"/>
                <xsd:element ref="ns2:a1da6ed942364e6aa931c032ae078b9a" minOccurs="0"/>
                <xsd:element ref="ns2:lbd57a3197f24a75a016012f8260598a" minOccurs="0"/>
                <xsd:element ref="ns2:Published" minOccurs="0"/>
                <xsd:element ref="ns4:_dlc_DocId" minOccurs="0"/>
                <xsd:element ref="ns3:wic_System_Copyright" minOccurs="0"/>
                <xsd:element ref="ns4:_dlc_DocIdPersistId" minOccurs="0"/>
                <xsd:element ref="ns5:Lastupdated"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ExtendedDescription" ma:index="2" nillable="true" ma:displayName="Description" ma:description="DMS Description" ma:format="Dropdown" ma:internalName="_ExtendedDescripti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43e53-a078-4fe1-9a97-1dc890974721" elementFormDefault="qualified">
    <xsd:import namespace="http://schemas.microsoft.com/office/2006/documentManagement/types"/>
    <xsd:import namespace="http://schemas.microsoft.com/office/infopath/2007/PartnerControls"/>
    <xsd:element name="CMS_x0020_Document_x0020_ID" ma:index="3" nillable="true" ma:displayName="CMS Document ID" ma:description="ID of the document in CMS" ma:internalName="CMS_x0020_Document_x0020_ID" ma:readOnly="false">
      <xsd:simpleType>
        <xsd:restriction base="dms:Text">
          <xsd:maxLength value="255"/>
        </xsd:restriction>
      </xsd:simpleType>
    </xsd:element>
    <xsd:element name="Created-Date" ma:index="4" nillable="true" ma:displayName="Created-Date" ma:format="DateOnly" ma:internalName="Created_x002d_Date" ma:readOnly="false">
      <xsd:simpleType>
        <xsd:restriction base="dms:DateTime"/>
      </xsd:simpleType>
    </xsd:element>
    <xsd:element name="CPD" ma:index="6" nillable="true" ma:displayName="CPD" ma:decimals="2" ma:internalName="CPD" ma:readOnly="false">
      <xsd:simpleType>
        <xsd:restriction base="dms:Number"/>
      </xsd:simpleType>
    </xsd:element>
    <xsd:element name="External-link" ma:index="13" nillable="true" ma:displayName="External-link" ma:internalName="External_x002d_link" ma:readOnly="false">
      <xsd:simpleType>
        <xsd:restriction base="dms:Text">
          <xsd:maxLength value="255"/>
        </xsd:restriction>
      </xsd:simpleType>
    </xsd:element>
    <xsd:element name="Membership" ma:index="14" nillable="true" ma:displayName="Membership" ma:internalName="Membership" ma:readOnly="false">
      <xsd:simpleType>
        <xsd:restriction base="dms:Text">
          <xsd:maxLength value="255"/>
        </xsd:restriction>
      </xsd:simpleType>
    </xsd:element>
    <xsd:element name="No_x0020_Web_x0020_Index" ma:index="15" nillable="true" ma:displayName="No Web Index" ma:default="0" ma:internalName="No_x0020_Web_x0020_Index" ma:readOnly="false">
      <xsd:simpleType>
        <xsd:restriction base="dms:Boolean"/>
      </xsd:simpleType>
    </xsd:element>
    <xsd:element name="Start_x0020_publishing" ma:index="17" nillable="true" ma:displayName="Start publishing" ma:format="DateOnly" ma:hidden="true" ma:internalName="Start_x0020_publishing" ma:readOnly="false">
      <xsd:simpleType>
        <xsd:restriction base="dms:DateTime"/>
      </xsd:simpleType>
    </xsd:element>
    <xsd:element name="Level" ma:index="18" nillable="true" ma:displayName="Level" ma:hidden="true" ma:internalName="Level" ma:readOnly="false">
      <xsd:simpleType>
        <xsd:restriction base="dms:Text">
          <xsd:maxLength value="255"/>
        </xsd:restriction>
      </xsd:simpleType>
    </xsd:element>
    <xsd:element name="Age_x0020_Group" ma:index="19" nillable="true" ma:displayName="Age Group" ma:format="Dropdown" ma:hidden="true" ma:internalName="Age_x0020_Group" ma:readOnly="false">
      <xsd:simpleType>
        <xsd:restriction base="dms:Text">
          <xsd:maxLength value="255"/>
        </xsd:restriction>
      </xsd:simpleType>
    </xsd:element>
    <xsd:element name="Availability" ma:index="20" nillable="true" ma:displayName="Availability" ma:hidden="true" ma:internalName="Availability" ma:readOnly="false">
      <xsd:simpleType>
        <xsd:restriction base="dms:Text">
          <xsd:maxLength value="255"/>
        </xsd:restriction>
      </xsd:simpleType>
    </xsd:element>
    <xsd:element name="Stop_x0020_publishing" ma:index="21" nillable="true" ma:displayName="Stop publishing" ma:format="DateOnly" ma:hidden="true" ma:internalName="Stop_x0020_publishing" ma:readOnly="false">
      <xsd:simpleType>
        <xsd:restriction base="dms:DateTime"/>
      </xsd:simpleType>
    </xsd:element>
    <xsd:element name="Source_x0020_Document_x0020_ID" ma:index="22" nillable="true" ma:displayName="Source Document ID" ma:description="ID of the document in the Team Sites" ma:hidden="true" ma:internalName="Source_x0020_Document_x0020_ID" ma:readOnly="false">
      <xsd:simpleType>
        <xsd:restriction base="dms:Text">
          <xsd:maxLength value="255"/>
        </xsd:restriction>
      </xsd:simpleType>
    </xsd:element>
    <xsd:element name="new-release-expiry" ma:index="23" nillable="true" ma:displayName="new-release-expiry" ma:format="DateOnly" ma:hidden="true" ma:internalName="new_x002d_release_x002d_expiry" ma:readOnly="false">
      <xsd:simpleType>
        <xsd:restriction base="dms:DateTime"/>
      </xsd:simpleType>
    </xsd:element>
    <xsd:element name="Region" ma:index="24" nillable="true" ma:displayName="Region" ma:hidden="true" ma:internalName="Region" ma:readOnly="false">
      <xsd:simpleType>
        <xsd:restriction base="dms:Text">
          <xsd:maxLength value="255"/>
        </xsd:restriction>
      </xsd:simpleType>
    </xsd:element>
    <xsd:element name="DMS_Type" ma:index="25" nillable="true" ma:displayName="DMS_Type" ma:hidden="true" ma:internalName="DMS_Type" ma:readOnly="false">
      <xsd:simpleType>
        <xsd:restriction base="dms:Text">
          <xsd:maxLength value="255"/>
        </xsd:restriction>
      </xsd:simpleType>
    </xsd:element>
    <xsd:element name="ifb2a14d9ef14379a3042bde0b0232b7" ma:index="26" nillable="true" ma:taxonomy="true" ma:internalName="ifb2a14d9ef14379a3042bde0b0232b7" ma:taxonomyFieldName="Prototype_Content_Types" ma:displayName="Content_Types" ma:readOnly="false" ma:default="" ma:fieldId="{2fb2a14d-9ef1-4379-a304-2bde0b0232b7}" ma:sspId="599de3cb-4d49-453d-b800-5d7115dc628a" ma:termSetId="8bf43160-4240-4a14-b9c4-81e260e50208" ma:anchorId="00000000-0000-0000-0000-000000000000" ma:open="false" ma:isKeyword="false">
      <xsd:complexType>
        <xsd:sequence>
          <xsd:element ref="pc:Terms" minOccurs="0" maxOccurs="1"/>
        </xsd:sequence>
      </xsd:complexType>
    </xsd:element>
    <xsd:element name="na442cf9b07645d39bff0c316c917a88" ma:index="28" nillable="true" ma:taxonomy="true" ma:internalName="na442cf9b07645d39bff0c316c917a88" ma:taxonomyFieldName="Prototype_Education_Programs" ma:displayName="Qualifications_and_Lifelong_Learning" ma:readOnly="false" ma:default="" ma:fieldId="{7a442cf9-b076-45d3-9bff-0c316c917a88}" ma:taxonomyMulti="true" ma:sspId="599de3cb-4d49-453d-b800-5d7115dc628a" ma:termSetId="03d00ede-6ba3-415f-b99e-a9b924b20c9b" ma:anchorId="00000000-0000-0000-0000-000000000000" ma:open="false" ma:isKeyword="false">
      <xsd:complexType>
        <xsd:sequence>
          <xsd:element ref="pc:Terms" minOccurs="0" maxOccurs="1"/>
        </xsd:sequence>
      </xsd:complexType>
    </xsd:element>
    <xsd:element name="g6881e4ce23a4b13a21acda1c762ef3b" ma:index="30" nillable="true" ma:taxonomy="true" ma:internalName="g6881e4ce23a4b13a21acda1c762ef3b" ma:taxonomyFieldName="Prototype_Event_Types" ma:displayName="Event_Types" ma:readOnly="false" ma:default="" ma:fieldId="{06881e4c-e23a-4b13-a21a-cda1c762ef3b}" ma:sspId="599de3cb-4d49-453d-b800-5d7115dc628a" ma:termSetId="c11d6ec0-8d82-4edb-a7c3-61e9562d4773" ma:anchorId="00000000-0000-0000-0000-000000000000" ma:open="false" ma:isKeyword="false">
      <xsd:complexType>
        <xsd:sequence>
          <xsd:element ref="pc:Terms" minOccurs="0" maxOccurs="1"/>
        </xsd:sequence>
      </xsd:complexType>
    </xsd:element>
    <xsd:element name="c245b723492e46feb8c242c474f81c06" ma:index="32" nillable="true" ma:taxonomy="true" ma:internalName="c245b723492e46feb8c242c474f81c06" ma:taxonomyFieldName="Prototype_Tags" ma:displayName="DMS_Tags" ma:readOnly="false" ma:fieldId="{c245b723-492e-46fe-b8c2-42c474f81c06}" ma:taxonomyMulti="true" ma:sspId="599de3cb-4d49-453d-b800-5d7115dc628a" ma:termSetId="cb3da33c-e535-4ab0-b8bc-bc8e4c95dd5f" ma:anchorId="00000000-0000-0000-0000-000000000000" ma:open="false" ma:isKeyword="false">
      <xsd:complexType>
        <xsd:sequence>
          <xsd:element ref="pc:Terms" minOccurs="0" maxOccurs="1"/>
        </xsd:sequence>
      </xsd:complexType>
    </xsd:element>
    <xsd:element name="TaxCatchAll" ma:index="33" nillable="true" ma:displayName="Taxonomy Catch All Column" ma:hidden="true" ma:list="{a99bd1f2-8352-44bd-99e3-18fccfc5b22e}" ma:internalName="TaxCatchAll" ma:readOnly="false" ma:showField="CatchAllData"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TaxCatchAllLabel" ma:index="34" nillable="true" ma:displayName="Taxonomy Catch All Column1" ma:hidden="true" ma:list="{a99bd1f2-8352-44bd-99e3-18fccfc5b22e}" ma:internalName="TaxCatchAllLabel" ma:readOnly="false" ma:showField="CatchAllDataLabel"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a1da6ed942364e6aa931c032ae078b9a" ma:index="37" nillable="true" ma:taxonomy="true" ma:internalName="a1da6ed942364e6aa931c032ae078b9a" ma:taxonomyFieldName="Prototype_CPD_Activity_Format" ma:displayName="CPD_Activity_Format" ma:readOnly="false" ma:default="" ma:fieldId="{a1da6ed9-4236-4e6a-a931-c032ae078b9a}" ma:sspId="599de3cb-4d49-453d-b800-5d7115dc628a" ma:termSetId="4bf07c46-5940-460a-b59f-14a3af91a71d" ma:anchorId="00000000-0000-0000-0000-000000000000" ma:open="false" ma:isKeyword="false">
      <xsd:complexType>
        <xsd:sequence>
          <xsd:element ref="pc:Terms" minOccurs="0" maxOccurs="1"/>
        </xsd:sequence>
      </xsd:complexType>
    </xsd:element>
    <xsd:element name="lbd57a3197f24a75a016012f8260598a" ma:index="38" nillable="true" ma:taxonomy="true" ma:internalName="lbd57a3197f24a75a016012f8260598a" ma:taxonomyFieldName="Prototype_Practice_Area" ma:displayName="Practice_Area" ma:readOnly="false" ma:default="" ma:fieldId="{5bd57a31-97f2-4a75-a016-012f8260598a}" ma:taxonomyMulti="true" ma:sspId="599de3cb-4d49-453d-b800-5d7115dc628a" ma:termSetId="82bf7a2a-7f43-4f1c-b7bb-4a3a0ba5f298" ma:anchorId="00000000-0000-0000-0000-000000000000" ma:open="false" ma:isKeyword="false">
      <xsd:complexType>
        <xsd:sequence>
          <xsd:element ref="pc:Terms" minOccurs="0" maxOccurs="1"/>
        </xsd:sequence>
      </xsd:complexType>
    </xsd:element>
    <xsd:element name="Published" ma:index="40" nillable="true" ma:displayName="Published" ma:default="0" ma:hidden="true" ma:internalName="Publishe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42" nillable="true" ma:displayName="Copyright" ma:hidden="true" ma:internalName="wic_System_Copyrigh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09f450-3099-4ab0-9797-308ed8a26daf" elementFormDefault="qualified">
    <xsd:import namespace="http://schemas.microsoft.com/office/2006/documentManagement/types"/>
    <xsd:import namespace="http://schemas.microsoft.com/office/infopath/2007/PartnerControls"/>
    <xsd:element name="_dlc_DocIdUrl" ma:index="16"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41" nillable="true" ma:displayName="Document ID Value" ma:description="The value of the document ID assigned to this item." ma:hidden="true" ma:indexed="true" ma:internalName="_dlc_DocId" ma:readOnly="false">
      <xsd:simpleType>
        <xsd:restriction base="dms:Text"/>
      </xsd:simpleType>
    </xsd:element>
    <xsd:element name="_dlc_DocIdPersistId" ma:index="43"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b3e9424-693f-4334-9dc1-37abbe098301" elementFormDefault="qualified">
    <xsd:import namespace="http://schemas.microsoft.com/office/2006/documentManagement/types"/>
    <xsd:import namespace="http://schemas.microsoft.com/office/infopath/2007/PartnerControls"/>
    <xsd:element name="Lastupdated" ma:index="44" nillable="true" ma:displayName="Last updated" ma:format="DateOnly" ma:internalName="Lastupdated">
      <xsd:simpleType>
        <xsd:restriction base="dms:DateTime"/>
      </xsd:simpleType>
    </xsd:element>
    <xsd:element name="MediaServiceBillingMetadata" ma:index="4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5" ma:displayName="Author"/>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599de3cb-4d49-453d-b800-5d7115dc628a" ContentTypeId="0x0101005B474B5874136940B1FCFFA385B6F80C"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310957C-1D12-43A4-B9D8-8F4DE530D1C1}">
  <ds:schemaRefs>
    <ds:schemaRef ds:uri="http://schemas.microsoft.com/office/2006/metadata/properties"/>
    <ds:schemaRef ds:uri="http://schemas.microsoft.com/office/infopath/2007/PartnerControls"/>
    <ds:schemaRef ds:uri="3138fe39-45e2-4243-b4f0-a56ce41f1c6e"/>
    <ds:schemaRef ds:uri="7e948e1f-1c1f-44ca-b8c3-272baaf9988d"/>
  </ds:schemaRefs>
</ds:datastoreItem>
</file>

<file path=customXml/itemProps2.xml><?xml version="1.0" encoding="utf-8"?>
<ds:datastoreItem xmlns:ds="http://schemas.openxmlformats.org/officeDocument/2006/customXml" ds:itemID="{9DC7CF97-7D36-4AC2-BD17-D4B616AE5ABA}"/>
</file>

<file path=customXml/itemProps3.xml><?xml version="1.0" encoding="utf-8"?>
<ds:datastoreItem xmlns:ds="http://schemas.openxmlformats.org/officeDocument/2006/customXml" ds:itemID="{EBF7B4AF-E22A-49CB-944A-B13A178B019C}">
  <ds:schemaRefs>
    <ds:schemaRef ds:uri="http://schemas.microsoft.com/sharepoint/v3/contenttype/forms"/>
  </ds:schemaRefs>
</ds:datastoreItem>
</file>

<file path=customXml/itemProps4.xml><?xml version="1.0" encoding="utf-8"?>
<ds:datastoreItem xmlns:ds="http://schemas.openxmlformats.org/officeDocument/2006/customXml" ds:itemID="{C0105E09-36B8-4F54-B9FC-A72BC7B765BA}"/>
</file>

<file path=customXml/itemProps5.xml><?xml version="1.0" encoding="utf-8"?>
<ds:datastoreItem xmlns:ds="http://schemas.openxmlformats.org/officeDocument/2006/customXml" ds:itemID="{C801448F-E9C9-4384-8C6E-497C257CB4D3}"/>
</file>

<file path=docProps/app.xml><?xml version="1.0" encoding="utf-8"?>
<Properties xmlns="http://schemas.openxmlformats.org/officeDocument/2006/extended-properties" xmlns:vt="http://schemas.openxmlformats.org/officeDocument/2006/docPropsVTypes">
  <TotalTime>6398</TotalTime>
  <Words>2199</Words>
  <Application>Microsoft Office PowerPoint</Application>
  <PresentationFormat>Widescreen</PresentationFormat>
  <Paragraphs>304</Paragraphs>
  <Slides>24</Slides>
  <Notes>6</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Office Theme</vt:lpstr>
      <vt:lpstr>PowerPoint Presentation</vt:lpstr>
      <vt:lpstr>Disclaimer</vt:lpstr>
      <vt:lpstr>Important notice for all participants</vt:lpstr>
      <vt:lpstr>Q&amp;A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Q&amp;A</vt:lpstr>
      <vt:lpstr>Feedback Poll</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Bridging the Longevity Divide</dc:title>
  <dc:subject>PptxGenJS Presentation</dc:subject>
  <dc:creator>Philip Clark and Dr Fei Huang</dc:creator>
  <cp:lastModifiedBy>Philip Clark</cp:lastModifiedBy>
  <cp:revision>209</cp:revision>
  <dcterms:created xsi:type="dcterms:W3CDTF">2026-09-12T06:45:57Z</dcterms:created>
  <dcterms:modified xsi:type="dcterms:W3CDTF">2026-10-06T23:30:08Z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0x0101005B474B5874136940B1FCFFA385B6F80C00B91DFC3462D36342B5E9C63B1B6AF453</vt:lpwstr>
  </property>
  <property fmtid="{D5CDD505-2E9C-101B-9397-08002B2CF9AE}" pid="3" name="MediaServiceImageTags">
    <vt:lpwstr/>
  </property>
  <property fmtid="{D5CDD505-2E9C-101B-9397-08002B2CF9AE}" pid="4" name="_dlc_DocIdItemGuid">
    <vt:lpwstr>b733d9b0-d6b7-4640-8066-ecfe96ab2d09</vt:lpwstr>
  </property>
  <property fmtid="{D5CDD505-2E9C-101B-9397-08002B2CF9AE}" pid="5" name="lcf76f155ced4ddcb4097134ff3c332f">
    <vt:lpwstr/>
  </property>
  <property fmtid="{D5CDD505-2E9C-101B-9397-08002B2CF9AE}" pid="6" name="Prototype_CPD_Activity_Format">
    <vt:lpwstr>33;#Presentation Slides|d40094d7-41bb-4670-ae67-14554674b2a3</vt:lpwstr>
  </property>
  <property fmtid="{D5CDD505-2E9C-101B-9397-08002B2CF9AE}" pid="7" name="Prototype_Education_Programs">
    <vt:lpwstr/>
  </property>
  <property fmtid="{D5CDD505-2E9C-101B-9397-08002B2CF9AE}" pid="8" name="Prototype_Event_Types">
    <vt:lpwstr>12;#Insights|ab485f83-9006-4bcf-ac6c-13f27c86f67c</vt:lpwstr>
  </property>
  <property fmtid="{D5CDD505-2E9C-101B-9397-08002B2CF9AE}" pid="9" name="Prototype_Practice_Area">
    <vt:lpwstr>21;#Superannuation and Investments|c4023ceb-8694-42da-8304-ff16c412bbef</vt:lpwstr>
  </property>
  <property fmtid="{D5CDD505-2E9C-101B-9397-08002B2CF9AE}" pid="10" name="Prototype_Content_Types">
    <vt:lpwstr>29;#Presentation slides|82514a72-d478-4557-818e-561b0f30fbaf</vt:lpwstr>
  </property>
  <property fmtid="{D5CDD505-2E9C-101B-9397-08002B2CF9AE}" pid="11" name="Prototype_Tags">
    <vt:lpwstr>40;#Past Event|81820cd3-45f0-44e5-97c3-ef5505ffe26e;#153;#Insights and Other Events|f0c84e4b-d864-421b-8ef7-dc22b090c6d4</vt:lpwstr>
  </property>
</Properties>
</file>